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68" r:id="rId2"/>
    <p:sldId id="256" r:id="rId3"/>
    <p:sldId id="276" r:id="rId4"/>
    <p:sldId id="269" r:id="rId5"/>
    <p:sldId id="278" r:id="rId6"/>
    <p:sldId id="270" r:id="rId7"/>
    <p:sldId id="271" r:id="rId8"/>
    <p:sldId id="257" r:id="rId9"/>
    <p:sldId id="280" r:id="rId10"/>
    <p:sldId id="272" r:id="rId11"/>
    <p:sldId id="275" r:id="rId12"/>
    <p:sldId id="291" r:id="rId13"/>
    <p:sldId id="283" r:id="rId14"/>
    <p:sldId id="279" r:id="rId15"/>
    <p:sldId id="259" r:id="rId16"/>
    <p:sldId id="277" r:id="rId17"/>
    <p:sldId id="262" r:id="rId18"/>
    <p:sldId id="281" r:id="rId19"/>
    <p:sldId id="282" r:id="rId20"/>
    <p:sldId id="284" r:id="rId21"/>
    <p:sldId id="289" r:id="rId22"/>
    <p:sldId id="287" r:id="rId23"/>
    <p:sldId id="288" r:id="rId24"/>
    <p:sldId id="290" r:id="rId25"/>
    <p:sldId id="292" r:id="rId26"/>
  </p:sldIdLst>
  <p:sldSz cx="9144000" cy="6858000" type="screen4x3"/>
  <p:notesSz cx="6858000" cy="9144000"/>
  <p:defaultTextStyle>
    <a:defPPr>
      <a:defRPr lang="de-CH"/>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26">
          <p15:clr>
            <a:srgbClr val="A4A3A4"/>
          </p15:clr>
        </p15:guide>
        <p15:guide id="2" pos="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FFCC"/>
    <a:srgbClr val="FFFF99"/>
    <a:srgbClr val="0066CC"/>
    <a:srgbClr val="CC6600"/>
    <a:srgbClr val="9999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0" autoAdjust="0"/>
    <p:restoredTop sz="94660"/>
  </p:normalViewPr>
  <p:slideViewPr>
    <p:cSldViewPr>
      <p:cViewPr varScale="1">
        <p:scale>
          <a:sx n="81" d="100"/>
          <a:sy n="81" d="100"/>
        </p:scale>
        <p:origin x="1572" y="90"/>
      </p:cViewPr>
      <p:guideLst>
        <p:guide orient="horz" pos="1026"/>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4896AC1-AFFE-4A88-A8A4-EDF999270CE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0963" name="Rectangle 3">
            <a:extLst>
              <a:ext uri="{FF2B5EF4-FFF2-40B4-BE49-F238E27FC236}">
                <a16:creationId xmlns:a16="http://schemas.microsoft.com/office/drawing/2014/main" id="{7ADB3455-3259-47E6-BFEE-A4B0508997F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0964" name="Rectangle 4">
            <a:extLst>
              <a:ext uri="{FF2B5EF4-FFF2-40B4-BE49-F238E27FC236}">
                <a16:creationId xmlns:a16="http://schemas.microsoft.com/office/drawing/2014/main" id="{40059825-9F9C-4C03-B720-7399C60072F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a:extLst>
              <a:ext uri="{FF2B5EF4-FFF2-40B4-BE49-F238E27FC236}">
                <a16:creationId xmlns:a16="http://schemas.microsoft.com/office/drawing/2014/main" id="{C454912C-FFE3-43D2-97FC-F8746AAEF5D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0966" name="Rectangle 6">
            <a:extLst>
              <a:ext uri="{FF2B5EF4-FFF2-40B4-BE49-F238E27FC236}">
                <a16:creationId xmlns:a16="http://schemas.microsoft.com/office/drawing/2014/main" id="{51B37879-9D58-476B-BB68-9B7AFDDD5FF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0967" name="Rectangle 7">
            <a:extLst>
              <a:ext uri="{FF2B5EF4-FFF2-40B4-BE49-F238E27FC236}">
                <a16:creationId xmlns:a16="http://schemas.microsoft.com/office/drawing/2014/main" id="{A620DA70-F9D4-4928-80EA-6D3B1250668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7960E88-A1C2-48E2-8A50-D160FD91BA8A}"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0B85B3-C91A-42FA-99E5-F2C4E429ABF1}"/>
              </a:ext>
            </a:extLst>
          </p:cNvPr>
          <p:cNvSpPr>
            <a:spLocks noGrp="1" noChangeArrowheads="1"/>
          </p:cNvSpPr>
          <p:nvPr>
            <p:ph type="sldNum" sz="quarter" idx="5"/>
          </p:nvPr>
        </p:nvSpPr>
        <p:spPr>
          <a:ln/>
        </p:spPr>
        <p:txBody>
          <a:bodyPr/>
          <a:lstStyle/>
          <a:p>
            <a:fld id="{75B518B1-4BAE-4A20-BB61-9B5F3590D3DD}" type="slidenum">
              <a:rPr lang="de-DE" altLang="de-DE"/>
              <a:pPr/>
              <a:t>1</a:t>
            </a:fld>
            <a:endParaRPr lang="de-DE" altLang="de-DE"/>
          </a:p>
        </p:txBody>
      </p:sp>
      <p:sp>
        <p:nvSpPr>
          <p:cNvPr id="41986" name="Rectangle 2">
            <a:extLst>
              <a:ext uri="{FF2B5EF4-FFF2-40B4-BE49-F238E27FC236}">
                <a16:creationId xmlns:a16="http://schemas.microsoft.com/office/drawing/2014/main" id="{5C0DE534-7534-466F-AD9F-090A720F960C}"/>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8F849A48-032B-4427-B8C8-DEC7BCA771D4}"/>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C4075CD-4D67-47B9-8730-31BD3634271B}"/>
              </a:ext>
            </a:extLst>
          </p:cNvPr>
          <p:cNvSpPr>
            <a:spLocks noGrp="1" noChangeArrowheads="1"/>
          </p:cNvSpPr>
          <p:nvPr>
            <p:ph type="sldNum" sz="quarter" idx="5"/>
          </p:nvPr>
        </p:nvSpPr>
        <p:spPr>
          <a:ln/>
        </p:spPr>
        <p:txBody>
          <a:bodyPr/>
          <a:lstStyle/>
          <a:p>
            <a:fld id="{0F3BEAE1-D0C2-4055-9CF6-667EC02FA670}" type="slidenum">
              <a:rPr lang="de-DE" altLang="de-DE"/>
              <a:pPr/>
              <a:t>10</a:t>
            </a:fld>
            <a:endParaRPr lang="de-DE" altLang="de-DE"/>
          </a:p>
        </p:txBody>
      </p:sp>
      <p:sp>
        <p:nvSpPr>
          <p:cNvPr id="51202" name="Rectangle 2">
            <a:extLst>
              <a:ext uri="{FF2B5EF4-FFF2-40B4-BE49-F238E27FC236}">
                <a16:creationId xmlns:a16="http://schemas.microsoft.com/office/drawing/2014/main" id="{A5F19B8D-2D7C-429B-B7B7-BB7C0F3DFD55}"/>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30FC3D8F-BDB4-445B-9826-BD80B9AAC769}"/>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5A39C2-023D-4107-AD51-61515B27078B}"/>
              </a:ext>
            </a:extLst>
          </p:cNvPr>
          <p:cNvSpPr>
            <a:spLocks noGrp="1" noChangeArrowheads="1"/>
          </p:cNvSpPr>
          <p:nvPr>
            <p:ph type="sldNum" sz="quarter" idx="5"/>
          </p:nvPr>
        </p:nvSpPr>
        <p:spPr>
          <a:ln/>
        </p:spPr>
        <p:txBody>
          <a:bodyPr/>
          <a:lstStyle/>
          <a:p>
            <a:fld id="{A41EACCB-FC6A-448D-9DD7-DEC9CECA472D}" type="slidenum">
              <a:rPr lang="de-DE" altLang="de-DE"/>
              <a:pPr/>
              <a:t>11</a:t>
            </a:fld>
            <a:endParaRPr lang="de-DE" altLang="de-DE"/>
          </a:p>
        </p:txBody>
      </p:sp>
      <p:sp>
        <p:nvSpPr>
          <p:cNvPr id="52226" name="Rectangle 2">
            <a:extLst>
              <a:ext uri="{FF2B5EF4-FFF2-40B4-BE49-F238E27FC236}">
                <a16:creationId xmlns:a16="http://schemas.microsoft.com/office/drawing/2014/main" id="{3BE59864-4D44-4AAB-A361-0D00A311447F}"/>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558B4627-B0D9-48C8-A62E-DD10C6D55B8E}"/>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514B837-A01D-4EB4-AAD6-5E1EBA588B93}"/>
              </a:ext>
            </a:extLst>
          </p:cNvPr>
          <p:cNvSpPr>
            <a:spLocks noGrp="1" noChangeArrowheads="1"/>
          </p:cNvSpPr>
          <p:nvPr>
            <p:ph type="sldNum" sz="quarter" idx="5"/>
          </p:nvPr>
        </p:nvSpPr>
        <p:spPr>
          <a:ln/>
        </p:spPr>
        <p:txBody>
          <a:bodyPr/>
          <a:lstStyle/>
          <a:p>
            <a:fld id="{2E13A603-07A8-4B56-8465-AF76ED88C7CA}" type="slidenum">
              <a:rPr lang="de-DE" altLang="de-DE"/>
              <a:pPr/>
              <a:t>12</a:t>
            </a:fld>
            <a:endParaRPr lang="de-DE" altLang="de-DE"/>
          </a:p>
        </p:txBody>
      </p:sp>
      <p:sp>
        <p:nvSpPr>
          <p:cNvPr id="53250" name="Rectangle 2">
            <a:extLst>
              <a:ext uri="{FF2B5EF4-FFF2-40B4-BE49-F238E27FC236}">
                <a16:creationId xmlns:a16="http://schemas.microsoft.com/office/drawing/2014/main" id="{47172DEC-2E24-4EFC-BC0C-A8B26868D005}"/>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8289A177-2950-4CCF-AF30-72737B130698}"/>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52ABEF-71DB-4603-A150-A8C10F5EF8B0}"/>
              </a:ext>
            </a:extLst>
          </p:cNvPr>
          <p:cNvSpPr>
            <a:spLocks noGrp="1" noChangeArrowheads="1"/>
          </p:cNvSpPr>
          <p:nvPr>
            <p:ph type="sldNum" sz="quarter" idx="5"/>
          </p:nvPr>
        </p:nvSpPr>
        <p:spPr>
          <a:ln/>
        </p:spPr>
        <p:txBody>
          <a:bodyPr/>
          <a:lstStyle/>
          <a:p>
            <a:fld id="{DC74E072-FCBD-4CF5-8838-A26EDA845133}" type="slidenum">
              <a:rPr lang="de-DE" altLang="de-DE"/>
              <a:pPr/>
              <a:t>13</a:t>
            </a:fld>
            <a:endParaRPr lang="de-DE" altLang="de-DE"/>
          </a:p>
        </p:txBody>
      </p:sp>
      <p:sp>
        <p:nvSpPr>
          <p:cNvPr id="54274" name="Rectangle 2">
            <a:extLst>
              <a:ext uri="{FF2B5EF4-FFF2-40B4-BE49-F238E27FC236}">
                <a16:creationId xmlns:a16="http://schemas.microsoft.com/office/drawing/2014/main" id="{93259DBD-4FC7-4133-9D48-DBBC6CD3FA1C}"/>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A40A067A-7BEA-4D53-862F-519AD2931273}"/>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851DFE-709E-45A2-B3CC-F3D0C0495E47}"/>
              </a:ext>
            </a:extLst>
          </p:cNvPr>
          <p:cNvSpPr>
            <a:spLocks noGrp="1" noChangeArrowheads="1"/>
          </p:cNvSpPr>
          <p:nvPr>
            <p:ph type="sldNum" sz="quarter" idx="5"/>
          </p:nvPr>
        </p:nvSpPr>
        <p:spPr>
          <a:ln/>
        </p:spPr>
        <p:txBody>
          <a:bodyPr/>
          <a:lstStyle/>
          <a:p>
            <a:fld id="{CAAEFB72-D170-4B88-AB51-7D670A856C25}" type="slidenum">
              <a:rPr lang="de-DE" altLang="de-DE"/>
              <a:pPr/>
              <a:t>14</a:t>
            </a:fld>
            <a:endParaRPr lang="de-DE" altLang="de-DE"/>
          </a:p>
        </p:txBody>
      </p:sp>
      <p:sp>
        <p:nvSpPr>
          <p:cNvPr id="55298" name="Rectangle 2">
            <a:extLst>
              <a:ext uri="{FF2B5EF4-FFF2-40B4-BE49-F238E27FC236}">
                <a16:creationId xmlns:a16="http://schemas.microsoft.com/office/drawing/2014/main" id="{552E3A4F-1642-410B-9AAE-AE9665FD793E}"/>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525AC6EB-7BDE-4EE2-A7C2-56180769C98D}"/>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521B73-5523-418D-8779-44EF759A5D5E}"/>
              </a:ext>
            </a:extLst>
          </p:cNvPr>
          <p:cNvSpPr>
            <a:spLocks noGrp="1" noChangeArrowheads="1"/>
          </p:cNvSpPr>
          <p:nvPr>
            <p:ph type="sldNum" sz="quarter" idx="5"/>
          </p:nvPr>
        </p:nvSpPr>
        <p:spPr>
          <a:ln/>
        </p:spPr>
        <p:txBody>
          <a:bodyPr/>
          <a:lstStyle/>
          <a:p>
            <a:fld id="{5FAD53F2-E71F-43B7-B238-2B0D23A51006}" type="slidenum">
              <a:rPr lang="de-DE" altLang="de-DE"/>
              <a:pPr/>
              <a:t>15</a:t>
            </a:fld>
            <a:endParaRPr lang="de-DE" altLang="de-DE"/>
          </a:p>
        </p:txBody>
      </p:sp>
      <p:sp>
        <p:nvSpPr>
          <p:cNvPr id="56322" name="Rectangle 2">
            <a:extLst>
              <a:ext uri="{FF2B5EF4-FFF2-40B4-BE49-F238E27FC236}">
                <a16:creationId xmlns:a16="http://schemas.microsoft.com/office/drawing/2014/main" id="{E9E2C465-B22A-4018-9283-1FDE10231033}"/>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3153F0F4-D983-464F-A759-E35EBABD2655}"/>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BE07A0B-B60D-47B3-8EA5-ABA3E9660568}"/>
              </a:ext>
            </a:extLst>
          </p:cNvPr>
          <p:cNvSpPr>
            <a:spLocks noGrp="1" noChangeArrowheads="1"/>
          </p:cNvSpPr>
          <p:nvPr>
            <p:ph type="sldNum" sz="quarter" idx="5"/>
          </p:nvPr>
        </p:nvSpPr>
        <p:spPr>
          <a:ln/>
        </p:spPr>
        <p:txBody>
          <a:bodyPr/>
          <a:lstStyle/>
          <a:p>
            <a:fld id="{175A4069-1A6E-4579-A431-4A40E56DC881}" type="slidenum">
              <a:rPr lang="de-DE" altLang="de-DE"/>
              <a:pPr/>
              <a:t>16</a:t>
            </a:fld>
            <a:endParaRPr lang="de-DE" altLang="de-DE"/>
          </a:p>
        </p:txBody>
      </p:sp>
      <p:sp>
        <p:nvSpPr>
          <p:cNvPr id="57346" name="Rectangle 2">
            <a:extLst>
              <a:ext uri="{FF2B5EF4-FFF2-40B4-BE49-F238E27FC236}">
                <a16:creationId xmlns:a16="http://schemas.microsoft.com/office/drawing/2014/main" id="{E04F04F2-FCB6-4528-8CEB-7501555BEDF4}"/>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70447735-DD25-49BB-96BD-757559CA2EF7}"/>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E11CBB4-97B3-46C4-AEB1-D063166C6A3F}"/>
              </a:ext>
            </a:extLst>
          </p:cNvPr>
          <p:cNvSpPr>
            <a:spLocks noGrp="1" noChangeArrowheads="1"/>
          </p:cNvSpPr>
          <p:nvPr>
            <p:ph type="sldNum" sz="quarter" idx="5"/>
          </p:nvPr>
        </p:nvSpPr>
        <p:spPr>
          <a:ln/>
        </p:spPr>
        <p:txBody>
          <a:bodyPr/>
          <a:lstStyle/>
          <a:p>
            <a:fld id="{C929E5A9-1391-4A23-B613-64B6677F0131}" type="slidenum">
              <a:rPr lang="de-DE" altLang="de-DE"/>
              <a:pPr/>
              <a:t>17</a:t>
            </a:fld>
            <a:endParaRPr lang="de-DE" altLang="de-DE"/>
          </a:p>
        </p:txBody>
      </p:sp>
      <p:sp>
        <p:nvSpPr>
          <p:cNvPr id="58370" name="Rectangle 2">
            <a:extLst>
              <a:ext uri="{FF2B5EF4-FFF2-40B4-BE49-F238E27FC236}">
                <a16:creationId xmlns:a16="http://schemas.microsoft.com/office/drawing/2014/main" id="{30AA25C7-C04E-4EF2-BF2F-43AFCC9CD193}"/>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0352C599-A527-4CB2-BE8D-A8AA86487AAB}"/>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7597E9-64C4-47D3-8CB8-5F38527CB00D}"/>
              </a:ext>
            </a:extLst>
          </p:cNvPr>
          <p:cNvSpPr>
            <a:spLocks noGrp="1" noChangeArrowheads="1"/>
          </p:cNvSpPr>
          <p:nvPr>
            <p:ph type="sldNum" sz="quarter" idx="5"/>
          </p:nvPr>
        </p:nvSpPr>
        <p:spPr>
          <a:ln/>
        </p:spPr>
        <p:txBody>
          <a:bodyPr/>
          <a:lstStyle/>
          <a:p>
            <a:fld id="{95B60069-E4B0-47F2-AF1B-3B761384085C}" type="slidenum">
              <a:rPr lang="de-DE" altLang="de-DE"/>
              <a:pPr/>
              <a:t>18</a:t>
            </a:fld>
            <a:endParaRPr lang="de-DE" altLang="de-DE"/>
          </a:p>
        </p:txBody>
      </p:sp>
      <p:sp>
        <p:nvSpPr>
          <p:cNvPr id="59394" name="Rectangle 2">
            <a:extLst>
              <a:ext uri="{FF2B5EF4-FFF2-40B4-BE49-F238E27FC236}">
                <a16:creationId xmlns:a16="http://schemas.microsoft.com/office/drawing/2014/main" id="{A842DA34-6F5A-4A9F-98AC-C1F94EAC0AF0}"/>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9A9F9CFC-751D-4646-94F7-D8A35B765277}"/>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053056-96C0-4235-B373-4936A8951107}"/>
              </a:ext>
            </a:extLst>
          </p:cNvPr>
          <p:cNvSpPr>
            <a:spLocks noGrp="1" noChangeArrowheads="1"/>
          </p:cNvSpPr>
          <p:nvPr>
            <p:ph type="sldNum" sz="quarter" idx="5"/>
          </p:nvPr>
        </p:nvSpPr>
        <p:spPr>
          <a:ln/>
        </p:spPr>
        <p:txBody>
          <a:bodyPr/>
          <a:lstStyle/>
          <a:p>
            <a:fld id="{6E405706-3D1B-4DEA-88E1-D6E2E6FC8C94}" type="slidenum">
              <a:rPr lang="de-DE" altLang="de-DE"/>
              <a:pPr/>
              <a:t>19</a:t>
            </a:fld>
            <a:endParaRPr lang="de-DE" altLang="de-DE"/>
          </a:p>
        </p:txBody>
      </p:sp>
      <p:sp>
        <p:nvSpPr>
          <p:cNvPr id="60418" name="Rectangle 2">
            <a:extLst>
              <a:ext uri="{FF2B5EF4-FFF2-40B4-BE49-F238E27FC236}">
                <a16:creationId xmlns:a16="http://schemas.microsoft.com/office/drawing/2014/main" id="{5AAE0B9C-22E6-4DF2-BF3D-B9E122AD6ABF}"/>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01AC923A-8C21-4989-AC47-7C4F56D2E0FF}"/>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709553-97AC-486F-A1FA-BF0290807916}"/>
              </a:ext>
            </a:extLst>
          </p:cNvPr>
          <p:cNvSpPr>
            <a:spLocks noGrp="1" noChangeArrowheads="1"/>
          </p:cNvSpPr>
          <p:nvPr>
            <p:ph type="sldNum" sz="quarter" idx="5"/>
          </p:nvPr>
        </p:nvSpPr>
        <p:spPr>
          <a:ln/>
        </p:spPr>
        <p:txBody>
          <a:bodyPr/>
          <a:lstStyle/>
          <a:p>
            <a:fld id="{55F0D22C-A31A-4612-9ACD-1FC87D540F59}" type="slidenum">
              <a:rPr lang="de-DE" altLang="de-DE"/>
              <a:pPr/>
              <a:t>2</a:t>
            </a:fld>
            <a:endParaRPr lang="de-DE" altLang="de-DE"/>
          </a:p>
        </p:txBody>
      </p:sp>
      <p:sp>
        <p:nvSpPr>
          <p:cNvPr id="43010" name="Rectangle 2">
            <a:extLst>
              <a:ext uri="{FF2B5EF4-FFF2-40B4-BE49-F238E27FC236}">
                <a16:creationId xmlns:a16="http://schemas.microsoft.com/office/drawing/2014/main" id="{313AEC44-C6C1-487B-BCE3-DA8F686D67A9}"/>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2F6E815B-9519-459F-9D2E-551135F9F928}"/>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7CF9D9-933B-4779-BF5C-A7CE593DC0F9}"/>
              </a:ext>
            </a:extLst>
          </p:cNvPr>
          <p:cNvSpPr>
            <a:spLocks noGrp="1" noChangeArrowheads="1"/>
          </p:cNvSpPr>
          <p:nvPr>
            <p:ph type="sldNum" sz="quarter" idx="5"/>
          </p:nvPr>
        </p:nvSpPr>
        <p:spPr>
          <a:ln/>
        </p:spPr>
        <p:txBody>
          <a:bodyPr/>
          <a:lstStyle/>
          <a:p>
            <a:fld id="{DB4C93CA-ED8F-4CF1-B0C6-38101D6A30ED}" type="slidenum">
              <a:rPr lang="de-DE" altLang="de-DE"/>
              <a:pPr/>
              <a:t>20</a:t>
            </a:fld>
            <a:endParaRPr lang="de-DE" altLang="de-DE"/>
          </a:p>
        </p:txBody>
      </p:sp>
      <p:sp>
        <p:nvSpPr>
          <p:cNvPr id="61442" name="Rectangle 2">
            <a:extLst>
              <a:ext uri="{FF2B5EF4-FFF2-40B4-BE49-F238E27FC236}">
                <a16:creationId xmlns:a16="http://schemas.microsoft.com/office/drawing/2014/main" id="{D426634F-B341-406F-844B-35371CB22F43}"/>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B64E909E-88CD-4D55-9832-0F97CE20C586}"/>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38164E-94A3-4BDC-948A-855E375322B3}"/>
              </a:ext>
            </a:extLst>
          </p:cNvPr>
          <p:cNvSpPr>
            <a:spLocks noGrp="1" noChangeArrowheads="1"/>
          </p:cNvSpPr>
          <p:nvPr>
            <p:ph type="sldNum" sz="quarter" idx="5"/>
          </p:nvPr>
        </p:nvSpPr>
        <p:spPr>
          <a:ln/>
        </p:spPr>
        <p:txBody>
          <a:bodyPr/>
          <a:lstStyle/>
          <a:p>
            <a:fld id="{47BD9348-F5A5-4EB7-8EC1-5142DBF4853A}" type="slidenum">
              <a:rPr lang="de-DE" altLang="de-DE"/>
              <a:pPr/>
              <a:t>21</a:t>
            </a:fld>
            <a:endParaRPr lang="de-DE" altLang="de-DE"/>
          </a:p>
        </p:txBody>
      </p:sp>
      <p:sp>
        <p:nvSpPr>
          <p:cNvPr id="62466" name="Rectangle 2">
            <a:extLst>
              <a:ext uri="{FF2B5EF4-FFF2-40B4-BE49-F238E27FC236}">
                <a16:creationId xmlns:a16="http://schemas.microsoft.com/office/drawing/2014/main" id="{C93BD70C-1F30-4DA6-98D3-5BDC7C94FF09}"/>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DED04B41-B78E-4471-869F-C0B9F661768C}"/>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7526B7C-72F0-424C-8948-B0BFEF325CAC}"/>
              </a:ext>
            </a:extLst>
          </p:cNvPr>
          <p:cNvSpPr>
            <a:spLocks noGrp="1" noChangeArrowheads="1"/>
          </p:cNvSpPr>
          <p:nvPr>
            <p:ph type="sldNum" sz="quarter" idx="5"/>
          </p:nvPr>
        </p:nvSpPr>
        <p:spPr>
          <a:ln/>
        </p:spPr>
        <p:txBody>
          <a:bodyPr/>
          <a:lstStyle/>
          <a:p>
            <a:fld id="{5A0DFF00-D29D-4099-8505-17422E5155AE}" type="slidenum">
              <a:rPr lang="de-DE" altLang="de-DE"/>
              <a:pPr/>
              <a:t>22</a:t>
            </a:fld>
            <a:endParaRPr lang="de-DE" altLang="de-DE"/>
          </a:p>
        </p:txBody>
      </p:sp>
      <p:sp>
        <p:nvSpPr>
          <p:cNvPr id="63490" name="Rectangle 2">
            <a:extLst>
              <a:ext uri="{FF2B5EF4-FFF2-40B4-BE49-F238E27FC236}">
                <a16:creationId xmlns:a16="http://schemas.microsoft.com/office/drawing/2014/main" id="{D8C1744B-92F6-4296-BB43-D1046670302E}"/>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14F8E874-039E-4E72-9E31-EA1BC28EB18D}"/>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216C7F-995D-4C22-8692-59EFF3DE997A}"/>
              </a:ext>
            </a:extLst>
          </p:cNvPr>
          <p:cNvSpPr>
            <a:spLocks noGrp="1" noChangeArrowheads="1"/>
          </p:cNvSpPr>
          <p:nvPr>
            <p:ph type="sldNum" sz="quarter" idx="5"/>
          </p:nvPr>
        </p:nvSpPr>
        <p:spPr>
          <a:ln/>
        </p:spPr>
        <p:txBody>
          <a:bodyPr/>
          <a:lstStyle/>
          <a:p>
            <a:fld id="{07B896DE-D2AE-4E97-9E0E-13EE2C006A15}" type="slidenum">
              <a:rPr lang="de-DE" altLang="de-DE"/>
              <a:pPr/>
              <a:t>23</a:t>
            </a:fld>
            <a:endParaRPr lang="de-DE" altLang="de-DE"/>
          </a:p>
        </p:txBody>
      </p:sp>
      <p:sp>
        <p:nvSpPr>
          <p:cNvPr id="64514" name="Rectangle 2">
            <a:extLst>
              <a:ext uri="{FF2B5EF4-FFF2-40B4-BE49-F238E27FC236}">
                <a16:creationId xmlns:a16="http://schemas.microsoft.com/office/drawing/2014/main" id="{8942BC96-C1E5-4A1C-A6B8-FDFBE9AE2E94}"/>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16D808A0-CF82-4336-BF8F-647E15E7DF16}"/>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CBB5D9-96B0-4F75-A2B1-3B8EA8FBEE88}"/>
              </a:ext>
            </a:extLst>
          </p:cNvPr>
          <p:cNvSpPr>
            <a:spLocks noGrp="1" noChangeArrowheads="1"/>
          </p:cNvSpPr>
          <p:nvPr>
            <p:ph type="sldNum" sz="quarter" idx="5"/>
          </p:nvPr>
        </p:nvSpPr>
        <p:spPr>
          <a:ln/>
        </p:spPr>
        <p:txBody>
          <a:bodyPr/>
          <a:lstStyle/>
          <a:p>
            <a:fld id="{998A6CED-B124-476D-B982-0AE987CD721F}" type="slidenum">
              <a:rPr lang="de-DE" altLang="de-DE"/>
              <a:pPr/>
              <a:t>24</a:t>
            </a:fld>
            <a:endParaRPr lang="de-DE" altLang="de-DE"/>
          </a:p>
        </p:txBody>
      </p:sp>
      <p:sp>
        <p:nvSpPr>
          <p:cNvPr id="65538" name="Rectangle 2">
            <a:extLst>
              <a:ext uri="{FF2B5EF4-FFF2-40B4-BE49-F238E27FC236}">
                <a16:creationId xmlns:a16="http://schemas.microsoft.com/office/drawing/2014/main" id="{C83EB3D4-F9C8-477B-B7A9-8367BF6D5FD2}"/>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9ADFABEF-2A60-4CEA-ACC7-A86722C4808C}"/>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D528D53-BF80-4F64-A0D6-2F0B7C5B95B9}"/>
              </a:ext>
            </a:extLst>
          </p:cNvPr>
          <p:cNvSpPr>
            <a:spLocks noGrp="1" noChangeArrowheads="1"/>
          </p:cNvSpPr>
          <p:nvPr>
            <p:ph type="sldNum" sz="quarter" idx="5"/>
          </p:nvPr>
        </p:nvSpPr>
        <p:spPr>
          <a:ln/>
        </p:spPr>
        <p:txBody>
          <a:bodyPr/>
          <a:lstStyle/>
          <a:p>
            <a:fld id="{4A30A9BC-09F5-4299-8072-99C5995827B7}" type="slidenum">
              <a:rPr lang="de-DE" altLang="de-DE"/>
              <a:pPr/>
              <a:t>25</a:t>
            </a:fld>
            <a:endParaRPr lang="de-DE" altLang="de-DE"/>
          </a:p>
        </p:txBody>
      </p:sp>
      <p:sp>
        <p:nvSpPr>
          <p:cNvPr id="66562" name="Rectangle 2">
            <a:extLst>
              <a:ext uri="{FF2B5EF4-FFF2-40B4-BE49-F238E27FC236}">
                <a16:creationId xmlns:a16="http://schemas.microsoft.com/office/drawing/2014/main" id="{F9BB0D22-83B8-4370-8958-59A046F51B03}"/>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61CAE9B3-17F7-440D-AFF3-6172AC196B92}"/>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5ED2BDF-D16A-4693-AA01-A89BB5675214}"/>
              </a:ext>
            </a:extLst>
          </p:cNvPr>
          <p:cNvSpPr>
            <a:spLocks noGrp="1" noChangeArrowheads="1"/>
          </p:cNvSpPr>
          <p:nvPr>
            <p:ph type="sldNum" sz="quarter" idx="5"/>
          </p:nvPr>
        </p:nvSpPr>
        <p:spPr>
          <a:ln/>
        </p:spPr>
        <p:txBody>
          <a:bodyPr/>
          <a:lstStyle/>
          <a:p>
            <a:fld id="{A2E53E4C-AFE4-47F9-8EFA-8CF053F99269}" type="slidenum">
              <a:rPr lang="de-DE" altLang="de-DE"/>
              <a:pPr/>
              <a:t>3</a:t>
            </a:fld>
            <a:endParaRPr lang="de-DE" altLang="de-DE"/>
          </a:p>
        </p:txBody>
      </p:sp>
      <p:sp>
        <p:nvSpPr>
          <p:cNvPr id="44034" name="Rectangle 2">
            <a:extLst>
              <a:ext uri="{FF2B5EF4-FFF2-40B4-BE49-F238E27FC236}">
                <a16:creationId xmlns:a16="http://schemas.microsoft.com/office/drawing/2014/main" id="{F90B9E34-DC7A-4139-B9CB-A9596FB58129}"/>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AEB666A2-2BD2-4B07-9CAB-D1016C15D73C}"/>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646A4B-FA7F-4848-BDB8-3992E83C048C}"/>
              </a:ext>
            </a:extLst>
          </p:cNvPr>
          <p:cNvSpPr>
            <a:spLocks noGrp="1" noChangeArrowheads="1"/>
          </p:cNvSpPr>
          <p:nvPr>
            <p:ph type="sldNum" sz="quarter" idx="5"/>
          </p:nvPr>
        </p:nvSpPr>
        <p:spPr>
          <a:ln/>
        </p:spPr>
        <p:txBody>
          <a:bodyPr/>
          <a:lstStyle/>
          <a:p>
            <a:fld id="{1D9A606F-B8A2-496B-8394-88DB5EB50349}" type="slidenum">
              <a:rPr lang="de-DE" altLang="de-DE"/>
              <a:pPr/>
              <a:t>4</a:t>
            </a:fld>
            <a:endParaRPr lang="de-DE" altLang="de-DE"/>
          </a:p>
        </p:txBody>
      </p:sp>
      <p:sp>
        <p:nvSpPr>
          <p:cNvPr id="45058" name="Rectangle 2">
            <a:extLst>
              <a:ext uri="{FF2B5EF4-FFF2-40B4-BE49-F238E27FC236}">
                <a16:creationId xmlns:a16="http://schemas.microsoft.com/office/drawing/2014/main" id="{874697FE-7ADF-4F8A-B1EB-109FF1642F80}"/>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5946607F-EAC2-4A89-8952-92041339CA4F}"/>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B5E1CB-A721-4DC8-A580-C7C7AF6D2F7B}"/>
              </a:ext>
            </a:extLst>
          </p:cNvPr>
          <p:cNvSpPr>
            <a:spLocks noGrp="1" noChangeArrowheads="1"/>
          </p:cNvSpPr>
          <p:nvPr>
            <p:ph type="sldNum" sz="quarter" idx="5"/>
          </p:nvPr>
        </p:nvSpPr>
        <p:spPr>
          <a:ln/>
        </p:spPr>
        <p:txBody>
          <a:bodyPr/>
          <a:lstStyle/>
          <a:p>
            <a:fld id="{2D16FF19-AFD6-46CF-BEFF-F6512FD3016A}" type="slidenum">
              <a:rPr lang="de-DE" altLang="de-DE"/>
              <a:pPr/>
              <a:t>5</a:t>
            </a:fld>
            <a:endParaRPr lang="de-DE" altLang="de-DE"/>
          </a:p>
        </p:txBody>
      </p:sp>
      <p:sp>
        <p:nvSpPr>
          <p:cNvPr id="46082" name="Rectangle 2">
            <a:extLst>
              <a:ext uri="{FF2B5EF4-FFF2-40B4-BE49-F238E27FC236}">
                <a16:creationId xmlns:a16="http://schemas.microsoft.com/office/drawing/2014/main" id="{47C09A35-7111-48FA-8906-6BF929254F80}"/>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A40E45E9-0A3C-454F-BD04-10E05156D814}"/>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857BFE-ECF5-4D95-BD55-2AC70A95B2EA}"/>
              </a:ext>
            </a:extLst>
          </p:cNvPr>
          <p:cNvSpPr>
            <a:spLocks noGrp="1" noChangeArrowheads="1"/>
          </p:cNvSpPr>
          <p:nvPr>
            <p:ph type="sldNum" sz="quarter" idx="5"/>
          </p:nvPr>
        </p:nvSpPr>
        <p:spPr>
          <a:ln/>
        </p:spPr>
        <p:txBody>
          <a:bodyPr/>
          <a:lstStyle/>
          <a:p>
            <a:fld id="{1F8CAA29-9EEE-4A97-9817-CC22132D66F4}" type="slidenum">
              <a:rPr lang="de-DE" altLang="de-DE"/>
              <a:pPr/>
              <a:t>6</a:t>
            </a:fld>
            <a:endParaRPr lang="de-DE" altLang="de-DE"/>
          </a:p>
        </p:txBody>
      </p:sp>
      <p:sp>
        <p:nvSpPr>
          <p:cNvPr id="47106" name="Rectangle 2">
            <a:extLst>
              <a:ext uri="{FF2B5EF4-FFF2-40B4-BE49-F238E27FC236}">
                <a16:creationId xmlns:a16="http://schemas.microsoft.com/office/drawing/2014/main" id="{8C43F685-0770-4614-A7E3-2D39F9503FE1}"/>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8A28D644-F04D-4C39-91C2-87B9B8EA050E}"/>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0653EC-5660-4FFE-BE1E-02B91CFA3411}"/>
              </a:ext>
            </a:extLst>
          </p:cNvPr>
          <p:cNvSpPr>
            <a:spLocks noGrp="1" noChangeArrowheads="1"/>
          </p:cNvSpPr>
          <p:nvPr>
            <p:ph type="sldNum" sz="quarter" idx="5"/>
          </p:nvPr>
        </p:nvSpPr>
        <p:spPr>
          <a:ln/>
        </p:spPr>
        <p:txBody>
          <a:bodyPr/>
          <a:lstStyle/>
          <a:p>
            <a:fld id="{B811521B-8FD0-47DC-8933-99377938E9D8}" type="slidenum">
              <a:rPr lang="de-DE" altLang="de-DE"/>
              <a:pPr/>
              <a:t>7</a:t>
            </a:fld>
            <a:endParaRPr lang="de-DE" altLang="de-DE"/>
          </a:p>
        </p:txBody>
      </p:sp>
      <p:sp>
        <p:nvSpPr>
          <p:cNvPr id="48130" name="Rectangle 2">
            <a:extLst>
              <a:ext uri="{FF2B5EF4-FFF2-40B4-BE49-F238E27FC236}">
                <a16:creationId xmlns:a16="http://schemas.microsoft.com/office/drawing/2014/main" id="{FD6AF950-2AA3-4D12-B347-5845454F1702}"/>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DE26B482-F292-4201-B59F-D4800928501F}"/>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31611A5-55C6-46C3-88E1-9937A2586A74}"/>
              </a:ext>
            </a:extLst>
          </p:cNvPr>
          <p:cNvSpPr>
            <a:spLocks noGrp="1" noChangeArrowheads="1"/>
          </p:cNvSpPr>
          <p:nvPr>
            <p:ph type="sldNum" sz="quarter" idx="5"/>
          </p:nvPr>
        </p:nvSpPr>
        <p:spPr>
          <a:ln/>
        </p:spPr>
        <p:txBody>
          <a:bodyPr/>
          <a:lstStyle/>
          <a:p>
            <a:fld id="{05F0A568-E7D3-442A-A252-FCC838513928}" type="slidenum">
              <a:rPr lang="de-DE" altLang="de-DE"/>
              <a:pPr/>
              <a:t>8</a:t>
            </a:fld>
            <a:endParaRPr lang="de-DE" altLang="de-DE"/>
          </a:p>
        </p:txBody>
      </p:sp>
      <p:sp>
        <p:nvSpPr>
          <p:cNvPr id="49154" name="Rectangle 2">
            <a:extLst>
              <a:ext uri="{FF2B5EF4-FFF2-40B4-BE49-F238E27FC236}">
                <a16:creationId xmlns:a16="http://schemas.microsoft.com/office/drawing/2014/main" id="{7A2A8F43-D05C-4E44-8032-1001291540EB}"/>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7504A50F-8001-493F-BA6A-C08E51FF4311}"/>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B0065A-BE2A-48EA-9D74-D8C9276198EE}"/>
              </a:ext>
            </a:extLst>
          </p:cNvPr>
          <p:cNvSpPr>
            <a:spLocks noGrp="1" noChangeArrowheads="1"/>
          </p:cNvSpPr>
          <p:nvPr>
            <p:ph type="sldNum" sz="quarter" idx="5"/>
          </p:nvPr>
        </p:nvSpPr>
        <p:spPr>
          <a:ln/>
        </p:spPr>
        <p:txBody>
          <a:bodyPr/>
          <a:lstStyle/>
          <a:p>
            <a:fld id="{D32986F3-A868-4CF5-A8BE-679DF7150841}" type="slidenum">
              <a:rPr lang="de-DE" altLang="de-DE"/>
              <a:pPr/>
              <a:t>9</a:t>
            </a:fld>
            <a:endParaRPr lang="de-DE" altLang="de-DE"/>
          </a:p>
        </p:txBody>
      </p:sp>
      <p:sp>
        <p:nvSpPr>
          <p:cNvPr id="50178" name="Rectangle 2">
            <a:extLst>
              <a:ext uri="{FF2B5EF4-FFF2-40B4-BE49-F238E27FC236}">
                <a16:creationId xmlns:a16="http://schemas.microsoft.com/office/drawing/2014/main" id="{3C8F506F-2CF9-401C-8C34-0C2904E5260E}"/>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BDFB8C2B-2C2E-4FDD-9C38-7E09BBFF6E60}"/>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3528DF-373E-4CFA-9685-9B5146F5C898}"/>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430DBB26-50C3-45F2-AF05-664905AC41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F57C1E7D-443F-4B59-8384-34F72FE09BB4}"/>
              </a:ext>
            </a:extLst>
          </p:cNvPr>
          <p:cNvSpPr>
            <a:spLocks noGrp="1"/>
          </p:cNvSpPr>
          <p:nvPr>
            <p:ph type="dt" sz="half" idx="10"/>
          </p:nvPr>
        </p:nvSpPr>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7B431664-EC97-4BF2-BF07-BAD4E842BBA1}"/>
              </a:ext>
            </a:extLst>
          </p:cNvPr>
          <p:cNvSpPr>
            <a:spLocks noGrp="1"/>
          </p:cNvSpPr>
          <p:nvPr>
            <p:ph type="ftr" sz="quarter" idx="11"/>
          </p:nvPr>
        </p:nvSpPr>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5B557E28-DDE5-4326-8083-935DF55A282E}"/>
              </a:ext>
            </a:extLst>
          </p:cNvPr>
          <p:cNvSpPr>
            <a:spLocks noGrp="1"/>
          </p:cNvSpPr>
          <p:nvPr>
            <p:ph type="sldNum" sz="quarter" idx="12"/>
          </p:nvPr>
        </p:nvSpPr>
        <p:spPr/>
        <p:txBody>
          <a:bodyPr/>
          <a:lstStyle>
            <a:lvl1pPr>
              <a:defRPr/>
            </a:lvl1pPr>
          </a:lstStyle>
          <a:p>
            <a:fld id="{397FDDD5-0F84-49BB-B635-6EE622C36EFE}" type="slidenum">
              <a:rPr lang="de-CH" altLang="de-DE"/>
              <a:pPr/>
              <a:t>‹Nr.›</a:t>
            </a:fld>
            <a:endParaRPr lang="de-CH" altLang="de-DE"/>
          </a:p>
        </p:txBody>
      </p:sp>
    </p:spTree>
    <p:extLst>
      <p:ext uri="{BB962C8B-B14F-4D97-AF65-F5344CB8AC3E}">
        <p14:creationId xmlns:p14="http://schemas.microsoft.com/office/powerpoint/2010/main" val="215105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629E1D-1427-4F58-8535-4F5E9E32AFDF}"/>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99EC09FB-6F41-466A-AD06-54E4CFA10B3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1279B09-DB68-41E5-8255-6A32B7046916}"/>
              </a:ext>
            </a:extLst>
          </p:cNvPr>
          <p:cNvSpPr>
            <a:spLocks noGrp="1"/>
          </p:cNvSpPr>
          <p:nvPr>
            <p:ph type="dt" sz="half" idx="10"/>
          </p:nvPr>
        </p:nvSpPr>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A7950E2F-C362-4DD8-9B1E-A8D18E5FF6D0}"/>
              </a:ext>
            </a:extLst>
          </p:cNvPr>
          <p:cNvSpPr>
            <a:spLocks noGrp="1"/>
          </p:cNvSpPr>
          <p:nvPr>
            <p:ph type="ftr" sz="quarter" idx="11"/>
          </p:nvPr>
        </p:nvSpPr>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8EDA0D07-804F-49FE-96CA-BFC8F78C875D}"/>
              </a:ext>
            </a:extLst>
          </p:cNvPr>
          <p:cNvSpPr>
            <a:spLocks noGrp="1"/>
          </p:cNvSpPr>
          <p:nvPr>
            <p:ph type="sldNum" sz="quarter" idx="12"/>
          </p:nvPr>
        </p:nvSpPr>
        <p:spPr/>
        <p:txBody>
          <a:bodyPr/>
          <a:lstStyle>
            <a:lvl1pPr>
              <a:defRPr/>
            </a:lvl1pPr>
          </a:lstStyle>
          <a:p>
            <a:fld id="{7F7961A3-BA7D-4495-B1D6-80AB88BE4CAF}" type="slidenum">
              <a:rPr lang="de-CH" altLang="de-DE"/>
              <a:pPr/>
              <a:t>‹Nr.›</a:t>
            </a:fld>
            <a:endParaRPr lang="de-CH" altLang="de-DE"/>
          </a:p>
        </p:txBody>
      </p:sp>
    </p:spTree>
    <p:extLst>
      <p:ext uri="{BB962C8B-B14F-4D97-AF65-F5344CB8AC3E}">
        <p14:creationId xmlns:p14="http://schemas.microsoft.com/office/powerpoint/2010/main" val="272032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0F3E975-9A16-4652-92C7-E49695FF38EC}"/>
              </a:ext>
            </a:extLst>
          </p:cNvPr>
          <p:cNvSpPr>
            <a:spLocks noGrp="1"/>
          </p:cNvSpPr>
          <p:nvPr>
            <p:ph type="title" orient="vert"/>
          </p:nvPr>
        </p:nvSpPr>
        <p:spPr>
          <a:xfrm>
            <a:off x="6894513" y="609600"/>
            <a:ext cx="1925637" cy="5486400"/>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E5052A76-A643-4E4A-B093-9A0CC373A086}"/>
              </a:ext>
            </a:extLst>
          </p:cNvPr>
          <p:cNvSpPr>
            <a:spLocks noGrp="1"/>
          </p:cNvSpPr>
          <p:nvPr>
            <p:ph type="body" orient="vert" idx="1"/>
          </p:nvPr>
        </p:nvSpPr>
        <p:spPr>
          <a:xfrm>
            <a:off x="1116013" y="609600"/>
            <a:ext cx="5626100" cy="54864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70850E9-0C4C-47C9-BCEA-545C4B46E3B4}"/>
              </a:ext>
            </a:extLst>
          </p:cNvPr>
          <p:cNvSpPr>
            <a:spLocks noGrp="1"/>
          </p:cNvSpPr>
          <p:nvPr>
            <p:ph type="dt" sz="half" idx="10"/>
          </p:nvPr>
        </p:nvSpPr>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66541A86-A592-4963-A03C-A3C3FD1B9446}"/>
              </a:ext>
            </a:extLst>
          </p:cNvPr>
          <p:cNvSpPr>
            <a:spLocks noGrp="1"/>
          </p:cNvSpPr>
          <p:nvPr>
            <p:ph type="ftr" sz="quarter" idx="11"/>
          </p:nvPr>
        </p:nvSpPr>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8C308F94-55DA-4BFB-A5FC-315A394BAE7B}"/>
              </a:ext>
            </a:extLst>
          </p:cNvPr>
          <p:cNvSpPr>
            <a:spLocks noGrp="1"/>
          </p:cNvSpPr>
          <p:nvPr>
            <p:ph type="sldNum" sz="quarter" idx="12"/>
          </p:nvPr>
        </p:nvSpPr>
        <p:spPr/>
        <p:txBody>
          <a:bodyPr/>
          <a:lstStyle>
            <a:lvl1pPr>
              <a:defRPr/>
            </a:lvl1pPr>
          </a:lstStyle>
          <a:p>
            <a:fld id="{E2132F12-2097-44F8-9CEE-11A8DB8F5D66}" type="slidenum">
              <a:rPr lang="de-CH" altLang="de-DE"/>
              <a:pPr/>
              <a:t>‹Nr.›</a:t>
            </a:fld>
            <a:endParaRPr lang="de-CH" altLang="de-DE"/>
          </a:p>
        </p:txBody>
      </p:sp>
    </p:spTree>
    <p:extLst>
      <p:ext uri="{BB962C8B-B14F-4D97-AF65-F5344CB8AC3E}">
        <p14:creationId xmlns:p14="http://schemas.microsoft.com/office/powerpoint/2010/main" val="2776389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6E75B8-7BD6-4AC4-9F41-3070B1CF6A61}"/>
              </a:ext>
            </a:extLst>
          </p:cNvPr>
          <p:cNvSpPr>
            <a:spLocks noGrp="1"/>
          </p:cNvSpPr>
          <p:nvPr>
            <p:ph type="title"/>
          </p:nvPr>
        </p:nvSpPr>
        <p:spPr>
          <a:xfrm>
            <a:off x="1116013" y="609600"/>
            <a:ext cx="7704137" cy="1143000"/>
          </a:xfrm>
        </p:spPr>
        <p:txBody>
          <a:bodyPr/>
          <a:lstStyle/>
          <a:p>
            <a:r>
              <a:rPr lang="de-DE"/>
              <a:t>Mastertitelformat bearbeiten</a:t>
            </a:r>
            <a:endParaRPr lang="de-CH"/>
          </a:p>
        </p:txBody>
      </p:sp>
      <p:sp>
        <p:nvSpPr>
          <p:cNvPr id="3" name="Tabellenplatzhalter 2">
            <a:extLst>
              <a:ext uri="{FF2B5EF4-FFF2-40B4-BE49-F238E27FC236}">
                <a16:creationId xmlns:a16="http://schemas.microsoft.com/office/drawing/2014/main" id="{64D378F0-A75D-4843-B023-F89F18B80614}"/>
              </a:ext>
            </a:extLst>
          </p:cNvPr>
          <p:cNvSpPr>
            <a:spLocks noGrp="1"/>
          </p:cNvSpPr>
          <p:nvPr>
            <p:ph type="tbl" idx="1"/>
          </p:nvPr>
        </p:nvSpPr>
        <p:spPr>
          <a:xfrm>
            <a:off x="1116013" y="1981200"/>
            <a:ext cx="7704137" cy="4114800"/>
          </a:xfrm>
        </p:spPr>
        <p:txBody>
          <a:bodyPr/>
          <a:lstStyle/>
          <a:p>
            <a:endParaRPr lang="de-CH"/>
          </a:p>
        </p:txBody>
      </p:sp>
      <p:sp>
        <p:nvSpPr>
          <p:cNvPr id="4" name="Datumsplatzhalter 3">
            <a:extLst>
              <a:ext uri="{FF2B5EF4-FFF2-40B4-BE49-F238E27FC236}">
                <a16:creationId xmlns:a16="http://schemas.microsoft.com/office/drawing/2014/main" id="{274B9C3C-09EF-4F23-B0BD-633BEBAA68CA}"/>
              </a:ext>
            </a:extLst>
          </p:cNvPr>
          <p:cNvSpPr>
            <a:spLocks noGrp="1"/>
          </p:cNvSpPr>
          <p:nvPr>
            <p:ph type="dt" sz="half" idx="10"/>
          </p:nvPr>
        </p:nvSpPr>
        <p:spPr>
          <a:xfrm>
            <a:off x="685800" y="6248400"/>
            <a:ext cx="1905000" cy="457200"/>
          </a:xfrm>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B91098BC-CCA5-4407-A2C9-2B8A4FDEFE3F}"/>
              </a:ext>
            </a:extLst>
          </p:cNvPr>
          <p:cNvSpPr>
            <a:spLocks noGrp="1"/>
          </p:cNvSpPr>
          <p:nvPr>
            <p:ph type="ftr" sz="quarter" idx="11"/>
          </p:nvPr>
        </p:nvSpPr>
        <p:spPr>
          <a:xfrm>
            <a:off x="3124200" y="6453188"/>
            <a:ext cx="2895600" cy="252412"/>
          </a:xfrm>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991B5531-CD91-40A6-8E9B-CB6B1A95D201}"/>
              </a:ext>
            </a:extLst>
          </p:cNvPr>
          <p:cNvSpPr>
            <a:spLocks noGrp="1"/>
          </p:cNvSpPr>
          <p:nvPr>
            <p:ph type="sldNum" sz="quarter" idx="12"/>
          </p:nvPr>
        </p:nvSpPr>
        <p:spPr>
          <a:xfrm>
            <a:off x="6553200" y="6248400"/>
            <a:ext cx="1905000" cy="457200"/>
          </a:xfrm>
        </p:spPr>
        <p:txBody>
          <a:bodyPr/>
          <a:lstStyle>
            <a:lvl1pPr>
              <a:defRPr/>
            </a:lvl1pPr>
          </a:lstStyle>
          <a:p>
            <a:fld id="{0BB73EF9-E424-4138-B62A-7B1980513C26}" type="slidenum">
              <a:rPr lang="de-CH" altLang="de-DE"/>
              <a:pPr/>
              <a:t>‹Nr.›</a:t>
            </a:fld>
            <a:endParaRPr lang="de-CH" altLang="de-DE"/>
          </a:p>
        </p:txBody>
      </p:sp>
    </p:spTree>
    <p:extLst>
      <p:ext uri="{BB962C8B-B14F-4D97-AF65-F5344CB8AC3E}">
        <p14:creationId xmlns:p14="http://schemas.microsoft.com/office/powerpoint/2010/main" val="419508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F17AA9-B8FC-4BB1-8EDD-5433D6451D0A}"/>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E98A596B-2910-460F-A76F-3F69BFD9CE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6A4B9189-6741-4C4F-A73E-5BA18A07A62D}"/>
              </a:ext>
            </a:extLst>
          </p:cNvPr>
          <p:cNvSpPr>
            <a:spLocks noGrp="1"/>
          </p:cNvSpPr>
          <p:nvPr>
            <p:ph type="dt" sz="half" idx="10"/>
          </p:nvPr>
        </p:nvSpPr>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DE9DE798-F3D0-4F16-B9B3-EF1A9AAA39C7}"/>
              </a:ext>
            </a:extLst>
          </p:cNvPr>
          <p:cNvSpPr>
            <a:spLocks noGrp="1"/>
          </p:cNvSpPr>
          <p:nvPr>
            <p:ph type="ftr" sz="quarter" idx="11"/>
          </p:nvPr>
        </p:nvSpPr>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A4A59DA8-9985-48B0-9FC8-D654234D60F2}"/>
              </a:ext>
            </a:extLst>
          </p:cNvPr>
          <p:cNvSpPr>
            <a:spLocks noGrp="1"/>
          </p:cNvSpPr>
          <p:nvPr>
            <p:ph type="sldNum" sz="quarter" idx="12"/>
          </p:nvPr>
        </p:nvSpPr>
        <p:spPr/>
        <p:txBody>
          <a:bodyPr/>
          <a:lstStyle>
            <a:lvl1pPr>
              <a:defRPr/>
            </a:lvl1pPr>
          </a:lstStyle>
          <a:p>
            <a:fld id="{82088F07-34D8-4A7B-89D9-D55FBEDA2C7B}" type="slidenum">
              <a:rPr lang="de-CH" altLang="de-DE"/>
              <a:pPr/>
              <a:t>‹Nr.›</a:t>
            </a:fld>
            <a:endParaRPr lang="de-CH" altLang="de-DE"/>
          </a:p>
        </p:txBody>
      </p:sp>
    </p:spTree>
    <p:extLst>
      <p:ext uri="{BB962C8B-B14F-4D97-AF65-F5344CB8AC3E}">
        <p14:creationId xmlns:p14="http://schemas.microsoft.com/office/powerpoint/2010/main" val="228277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1998D-A15F-48DB-95C9-73500064AE9D}"/>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01B350D-FCB3-41A9-9F17-AE5D536E724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EDF43E3D-BF05-4B9B-86E8-41FA00566CC3}"/>
              </a:ext>
            </a:extLst>
          </p:cNvPr>
          <p:cNvSpPr>
            <a:spLocks noGrp="1"/>
          </p:cNvSpPr>
          <p:nvPr>
            <p:ph type="dt" sz="half" idx="10"/>
          </p:nvPr>
        </p:nvSpPr>
        <p:spPr/>
        <p:txBody>
          <a:bodyPr/>
          <a:lstStyle>
            <a:lvl1pPr>
              <a:defRPr/>
            </a:lvl1pPr>
          </a:lstStyle>
          <a:p>
            <a:endParaRPr lang="de-CH" altLang="de-DE"/>
          </a:p>
        </p:txBody>
      </p:sp>
      <p:sp>
        <p:nvSpPr>
          <p:cNvPr id="5" name="Fußzeilenplatzhalter 4">
            <a:extLst>
              <a:ext uri="{FF2B5EF4-FFF2-40B4-BE49-F238E27FC236}">
                <a16:creationId xmlns:a16="http://schemas.microsoft.com/office/drawing/2014/main" id="{58A64C3F-4F34-4A1E-A6E6-B0A32E807D59}"/>
              </a:ext>
            </a:extLst>
          </p:cNvPr>
          <p:cNvSpPr>
            <a:spLocks noGrp="1"/>
          </p:cNvSpPr>
          <p:nvPr>
            <p:ph type="ftr" sz="quarter" idx="11"/>
          </p:nvPr>
        </p:nvSpPr>
        <p:spPr/>
        <p:txBody>
          <a:bodyPr/>
          <a:lstStyle>
            <a:lvl1pPr>
              <a:defRPr/>
            </a:lvl1pPr>
          </a:lstStyle>
          <a:p>
            <a:r>
              <a:rPr lang="de-CH" altLang="de-DE"/>
              <a:t>www.seminare-ps.net</a:t>
            </a:r>
          </a:p>
        </p:txBody>
      </p:sp>
      <p:sp>
        <p:nvSpPr>
          <p:cNvPr id="6" name="Foliennummernplatzhalter 5">
            <a:extLst>
              <a:ext uri="{FF2B5EF4-FFF2-40B4-BE49-F238E27FC236}">
                <a16:creationId xmlns:a16="http://schemas.microsoft.com/office/drawing/2014/main" id="{1744ADFE-C725-4F06-9122-566CB51E1E9C}"/>
              </a:ext>
            </a:extLst>
          </p:cNvPr>
          <p:cNvSpPr>
            <a:spLocks noGrp="1"/>
          </p:cNvSpPr>
          <p:nvPr>
            <p:ph type="sldNum" sz="quarter" idx="12"/>
          </p:nvPr>
        </p:nvSpPr>
        <p:spPr/>
        <p:txBody>
          <a:bodyPr/>
          <a:lstStyle>
            <a:lvl1pPr>
              <a:defRPr/>
            </a:lvl1pPr>
          </a:lstStyle>
          <a:p>
            <a:fld id="{C547F0B6-531E-4354-851B-94E2734A583C}" type="slidenum">
              <a:rPr lang="de-CH" altLang="de-DE"/>
              <a:pPr/>
              <a:t>‹Nr.›</a:t>
            </a:fld>
            <a:endParaRPr lang="de-CH" altLang="de-DE"/>
          </a:p>
        </p:txBody>
      </p:sp>
    </p:spTree>
    <p:extLst>
      <p:ext uri="{BB962C8B-B14F-4D97-AF65-F5344CB8AC3E}">
        <p14:creationId xmlns:p14="http://schemas.microsoft.com/office/powerpoint/2010/main" val="352807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161CA-739E-4856-84CC-046B61D057A2}"/>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1321D7D-A1BC-447D-BA50-6F52ACE9B65B}"/>
              </a:ext>
            </a:extLst>
          </p:cNvPr>
          <p:cNvSpPr>
            <a:spLocks noGrp="1"/>
          </p:cNvSpPr>
          <p:nvPr>
            <p:ph sz="half" idx="1"/>
          </p:nvPr>
        </p:nvSpPr>
        <p:spPr>
          <a:xfrm>
            <a:off x="1116013" y="1981200"/>
            <a:ext cx="3775075"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B766398C-984E-448B-89C4-59F3B51F6559}"/>
              </a:ext>
            </a:extLst>
          </p:cNvPr>
          <p:cNvSpPr>
            <a:spLocks noGrp="1"/>
          </p:cNvSpPr>
          <p:nvPr>
            <p:ph sz="half" idx="2"/>
          </p:nvPr>
        </p:nvSpPr>
        <p:spPr>
          <a:xfrm>
            <a:off x="5043488" y="1981200"/>
            <a:ext cx="3776662"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A9BFFAC6-6A3C-4024-9699-CF4CDD0AEC18}"/>
              </a:ext>
            </a:extLst>
          </p:cNvPr>
          <p:cNvSpPr>
            <a:spLocks noGrp="1"/>
          </p:cNvSpPr>
          <p:nvPr>
            <p:ph type="dt" sz="half" idx="10"/>
          </p:nvPr>
        </p:nvSpPr>
        <p:spPr/>
        <p:txBody>
          <a:bodyPr/>
          <a:lstStyle>
            <a:lvl1pPr>
              <a:defRPr/>
            </a:lvl1pPr>
          </a:lstStyle>
          <a:p>
            <a:endParaRPr lang="de-CH" altLang="de-DE"/>
          </a:p>
        </p:txBody>
      </p:sp>
      <p:sp>
        <p:nvSpPr>
          <p:cNvPr id="6" name="Fußzeilenplatzhalter 5">
            <a:extLst>
              <a:ext uri="{FF2B5EF4-FFF2-40B4-BE49-F238E27FC236}">
                <a16:creationId xmlns:a16="http://schemas.microsoft.com/office/drawing/2014/main" id="{322F7AAA-10F9-49BB-991A-98B500ECBC11}"/>
              </a:ext>
            </a:extLst>
          </p:cNvPr>
          <p:cNvSpPr>
            <a:spLocks noGrp="1"/>
          </p:cNvSpPr>
          <p:nvPr>
            <p:ph type="ftr" sz="quarter" idx="11"/>
          </p:nvPr>
        </p:nvSpPr>
        <p:spPr/>
        <p:txBody>
          <a:bodyPr/>
          <a:lstStyle>
            <a:lvl1pPr>
              <a:defRPr/>
            </a:lvl1pPr>
          </a:lstStyle>
          <a:p>
            <a:r>
              <a:rPr lang="de-CH" altLang="de-DE"/>
              <a:t>www.seminare-ps.net</a:t>
            </a:r>
          </a:p>
        </p:txBody>
      </p:sp>
      <p:sp>
        <p:nvSpPr>
          <p:cNvPr id="7" name="Foliennummernplatzhalter 6">
            <a:extLst>
              <a:ext uri="{FF2B5EF4-FFF2-40B4-BE49-F238E27FC236}">
                <a16:creationId xmlns:a16="http://schemas.microsoft.com/office/drawing/2014/main" id="{4A07F83A-EAE3-4007-A450-54B25682910C}"/>
              </a:ext>
            </a:extLst>
          </p:cNvPr>
          <p:cNvSpPr>
            <a:spLocks noGrp="1"/>
          </p:cNvSpPr>
          <p:nvPr>
            <p:ph type="sldNum" sz="quarter" idx="12"/>
          </p:nvPr>
        </p:nvSpPr>
        <p:spPr/>
        <p:txBody>
          <a:bodyPr/>
          <a:lstStyle>
            <a:lvl1pPr>
              <a:defRPr/>
            </a:lvl1pPr>
          </a:lstStyle>
          <a:p>
            <a:fld id="{2EE3C778-FC88-449C-806E-3769934E492E}" type="slidenum">
              <a:rPr lang="de-CH" altLang="de-DE"/>
              <a:pPr/>
              <a:t>‹Nr.›</a:t>
            </a:fld>
            <a:endParaRPr lang="de-CH" altLang="de-DE"/>
          </a:p>
        </p:txBody>
      </p:sp>
    </p:spTree>
    <p:extLst>
      <p:ext uri="{BB962C8B-B14F-4D97-AF65-F5344CB8AC3E}">
        <p14:creationId xmlns:p14="http://schemas.microsoft.com/office/powerpoint/2010/main" val="308812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1A5E3-A6D4-4DAF-AA7F-14B3D7CAC287}"/>
              </a:ext>
            </a:extLst>
          </p:cNvPr>
          <p:cNvSpPr>
            <a:spLocks noGrp="1"/>
          </p:cNvSpPr>
          <p:nvPr>
            <p:ph type="title"/>
          </p:nvPr>
        </p:nvSpPr>
        <p:spPr>
          <a:xfrm>
            <a:off x="630238" y="365125"/>
            <a:ext cx="78867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A0A46ADB-8B16-4E6B-B1C6-ADBB19509D9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0CC77DE-369E-4D4B-9E98-DC812750B553}"/>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0CD95D5D-80EC-468A-9299-0E14E9B7882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B3B3884-F7DD-4836-8667-EC28A01DF676}"/>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B1669814-8FB0-4FAA-84F8-E4252A509E6A}"/>
              </a:ext>
            </a:extLst>
          </p:cNvPr>
          <p:cNvSpPr>
            <a:spLocks noGrp="1"/>
          </p:cNvSpPr>
          <p:nvPr>
            <p:ph type="dt" sz="half" idx="10"/>
          </p:nvPr>
        </p:nvSpPr>
        <p:spPr/>
        <p:txBody>
          <a:bodyPr/>
          <a:lstStyle>
            <a:lvl1pPr>
              <a:defRPr/>
            </a:lvl1pPr>
          </a:lstStyle>
          <a:p>
            <a:endParaRPr lang="de-CH" altLang="de-DE"/>
          </a:p>
        </p:txBody>
      </p:sp>
      <p:sp>
        <p:nvSpPr>
          <p:cNvPr id="8" name="Fußzeilenplatzhalter 7">
            <a:extLst>
              <a:ext uri="{FF2B5EF4-FFF2-40B4-BE49-F238E27FC236}">
                <a16:creationId xmlns:a16="http://schemas.microsoft.com/office/drawing/2014/main" id="{9FBD416E-305C-4C2C-A3D0-568E691DAB6D}"/>
              </a:ext>
            </a:extLst>
          </p:cNvPr>
          <p:cNvSpPr>
            <a:spLocks noGrp="1"/>
          </p:cNvSpPr>
          <p:nvPr>
            <p:ph type="ftr" sz="quarter" idx="11"/>
          </p:nvPr>
        </p:nvSpPr>
        <p:spPr/>
        <p:txBody>
          <a:bodyPr/>
          <a:lstStyle>
            <a:lvl1pPr>
              <a:defRPr/>
            </a:lvl1pPr>
          </a:lstStyle>
          <a:p>
            <a:r>
              <a:rPr lang="de-CH" altLang="de-DE"/>
              <a:t>www.seminare-ps.net</a:t>
            </a:r>
          </a:p>
        </p:txBody>
      </p:sp>
      <p:sp>
        <p:nvSpPr>
          <p:cNvPr id="9" name="Foliennummernplatzhalter 8">
            <a:extLst>
              <a:ext uri="{FF2B5EF4-FFF2-40B4-BE49-F238E27FC236}">
                <a16:creationId xmlns:a16="http://schemas.microsoft.com/office/drawing/2014/main" id="{CB28AA09-8A33-4CBC-8C96-0DEBBFBB622F}"/>
              </a:ext>
            </a:extLst>
          </p:cNvPr>
          <p:cNvSpPr>
            <a:spLocks noGrp="1"/>
          </p:cNvSpPr>
          <p:nvPr>
            <p:ph type="sldNum" sz="quarter" idx="12"/>
          </p:nvPr>
        </p:nvSpPr>
        <p:spPr/>
        <p:txBody>
          <a:bodyPr/>
          <a:lstStyle>
            <a:lvl1pPr>
              <a:defRPr/>
            </a:lvl1pPr>
          </a:lstStyle>
          <a:p>
            <a:fld id="{F9944ADC-CC20-4597-A442-8A99EEEDA516}" type="slidenum">
              <a:rPr lang="de-CH" altLang="de-DE"/>
              <a:pPr/>
              <a:t>‹Nr.›</a:t>
            </a:fld>
            <a:endParaRPr lang="de-CH" altLang="de-DE"/>
          </a:p>
        </p:txBody>
      </p:sp>
    </p:spTree>
    <p:extLst>
      <p:ext uri="{BB962C8B-B14F-4D97-AF65-F5344CB8AC3E}">
        <p14:creationId xmlns:p14="http://schemas.microsoft.com/office/powerpoint/2010/main" val="191129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EB8D1-AD16-42BD-A2C4-59E9D8E3F08B}"/>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A4AF0645-2761-436C-9C70-1D85949D5690}"/>
              </a:ext>
            </a:extLst>
          </p:cNvPr>
          <p:cNvSpPr>
            <a:spLocks noGrp="1"/>
          </p:cNvSpPr>
          <p:nvPr>
            <p:ph type="dt" sz="half" idx="10"/>
          </p:nvPr>
        </p:nvSpPr>
        <p:spPr/>
        <p:txBody>
          <a:bodyPr/>
          <a:lstStyle>
            <a:lvl1pPr>
              <a:defRPr/>
            </a:lvl1pPr>
          </a:lstStyle>
          <a:p>
            <a:endParaRPr lang="de-CH" altLang="de-DE"/>
          </a:p>
        </p:txBody>
      </p:sp>
      <p:sp>
        <p:nvSpPr>
          <p:cNvPr id="4" name="Fußzeilenplatzhalter 3">
            <a:extLst>
              <a:ext uri="{FF2B5EF4-FFF2-40B4-BE49-F238E27FC236}">
                <a16:creationId xmlns:a16="http://schemas.microsoft.com/office/drawing/2014/main" id="{08112348-E4D9-4E62-BF5E-22025E7F2679}"/>
              </a:ext>
            </a:extLst>
          </p:cNvPr>
          <p:cNvSpPr>
            <a:spLocks noGrp="1"/>
          </p:cNvSpPr>
          <p:nvPr>
            <p:ph type="ftr" sz="quarter" idx="11"/>
          </p:nvPr>
        </p:nvSpPr>
        <p:spPr/>
        <p:txBody>
          <a:bodyPr/>
          <a:lstStyle>
            <a:lvl1pPr>
              <a:defRPr/>
            </a:lvl1pPr>
          </a:lstStyle>
          <a:p>
            <a:r>
              <a:rPr lang="de-CH" altLang="de-DE"/>
              <a:t>www.seminare-ps.net</a:t>
            </a:r>
          </a:p>
        </p:txBody>
      </p:sp>
      <p:sp>
        <p:nvSpPr>
          <p:cNvPr id="5" name="Foliennummernplatzhalter 4">
            <a:extLst>
              <a:ext uri="{FF2B5EF4-FFF2-40B4-BE49-F238E27FC236}">
                <a16:creationId xmlns:a16="http://schemas.microsoft.com/office/drawing/2014/main" id="{5FE06823-3B7F-4BC6-AF44-D0011A9C9919}"/>
              </a:ext>
            </a:extLst>
          </p:cNvPr>
          <p:cNvSpPr>
            <a:spLocks noGrp="1"/>
          </p:cNvSpPr>
          <p:nvPr>
            <p:ph type="sldNum" sz="quarter" idx="12"/>
          </p:nvPr>
        </p:nvSpPr>
        <p:spPr/>
        <p:txBody>
          <a:bodyPr/>
          <a:lstStyle>
            <a:lvl1pPr>
              <a:defRPr/>
            </a:lvl1pPr>
          </a:lstStyle>
          <a:p>
            <a:fld id="{EB7C0DC3-C291-4577-AE54-8ED017AA650E}" type="slidenum">
              <a:rPr lang="de-CH" altLang="de-DE"/>
              <a:pPr/>
              <a:t>‹Nr.›</a:t>
            </a:fld>
            <a:endParaRPr lang="de-CH" altLang="de-DE"/>
          </a:p>
        </p:txBody>
      </p:sp>
    </p:spTree>
    <p:extLst>
      <p:ext uri="{BB962C8B-B14F-4D97-AF65-F5344CB8AC3E}">
        <p14:creationId xmlns:p14="http://schemas.microsoft.com/office/powerpoint/2010/main" val="125997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D4DF01F-C349-4A4F-B893-1A01A2EC0661}"/>
              </a:ext>
            </a:extLst>
          </p:cNvPr>
          <p:cNvSpPr>
            <a:spLocks noGrp="1"/>
          </p:cNvSpPr>
          <p:nvPr>
            <p:ph type="dt" sz="half" idx="10"/>
          </p:nvPr>
        </p:nvSpPr>
        <p:spPr/>
        <p:txBody>
          <a:bodyPr/>
          <a:lstStyle>
            <a:lvl1pPr>
              <a:defRPr/>
            </a:lvl1pPr>
          </a:lstStyle>
          <a:p>
            <a:endParaRPr lang="de-CH" altLang="de-DE"/>
          </a:p>
        </p:txBody>
      </p:sp>
      <p:sp>
        <p:nvSpPr>
          <p:cNvPr id="3" name="Fußzeilenplatzhalter 2">
            <a:extLst>
              <a:ext uri="{FF2B5EF4-FFF2-40B4-BE49-F238E27FC236}">
                <a16:creationId xmlns:a16="http://schemas.microsoft.com/office/drawing/2014/main" id="{D0BCC584-CC2B-4A1E-AB78-FA2A81811B9B}"/>
              </a:ext>
            </a:extLst>
          </p:cNvPr>
          <p:cNvSpPr>
            <a:spLocks noGrp="1"/>
          </p:cNvSpPr>
          <p:nvPr>
            <p:ph type="ftr" sz="quarter" idx="11"/>
          </p:nvPr>
        </p:nvSpPr>
        <p:spPr/>
        <p:txBody>
          <a:bodyPr/>
          <a:lstStyle>
            <a:lvl1pPr>
              <a:defRPr/>
            </a:lvl1pPr>
          </a:lstStyle>
          <a:p>
            <a:r>
              <a:rPr lang="de-CH" altLang="de-DE"/>
              <a:t>www.seminare-ps.net</a:t>
            </a:r>
          </a:p>
        </p:txBody>
      </p:sp>
      <p:sp>
        <p:nvSpPr>
          <p:cNvPr id="4" name="Foliennummernplatzhalter 3">
            <a:extLst>
              <a:ext uri="{FF2B5EF4-FFF2-40B4-BE49-F238E27FC236}">
                <a16:creationId xmlns:a16="http://schemas.microsoft.com/office/drawing/2014/main" id="{C42DE28B-C541-4E51-93DB-582D4214C75E}"/>
              </a:ext>
            </a:extLst>
          </p:cNvPr>
          <p:cNvSpPr>
            <a:spLocks noGrp="1"/>
          </p:cNvSpPr>
          <p:nvPr>
            <p:ph type="sldNum" sz="quarter" idx="12"/>
          </p:nvPr>
        </p:nvSpPr>
        <p:spPr/>
        <p:txBody>
          <a:bodyPr/>
          <a:lstStyle>
            <a:lvl1pPr>
              <a:defRPr/>
            </a:lvl1pPr>
          </a:lstStyle>
          <a:p>
            <a:fld id="{71068BF8-922B-46A8-8FF2-A4E2DC1896D0}" type="slidenum">
              <a:rPr lang="de-CH" altLang="de-DE"/>
              <a:pPr/>
              <a:t>‹Nr.›</a:t>
            </a:fld>
            <a:endParaRPr lang="de-CH" altLang="de-DE"/>
          </a:p>
        </p:txBody>
      </p:sp>
    </p:spTree>
    <p:extLst>
      <p:ext uri="{BB962C8B-B14F-4D97-AF65-F5344CB8AC3E}">
        <p14:creationId xmlns:p14="http://schemas.microsoft.com/office/powerpoint/2010/main" val="124309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0C07F-84D9-4D84-ACF8-E1334216378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AF5924A3-0EE1-471C-81B2-CC8484CE37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BD2A23DD-DBDD-46AB-BE54-8BB9E47B7D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31429D0-42C2-470F-BCE0-40F79C02EFDE}"/>
              </a:ext>
            </a:extLst>
          </p:cNvPr>
          <p:cNvSpPr>
            <a:spLocks noGrp="1"/>
          </p:cNvSpPr>
          <p:nvPr>
            <p:ph type="dt" sz="half" idx="10"/>
          </p:nvPr>
        </p:nvSpPr>
        <p:spPr/>
        <p:txBody>
          <a:bodyPr/>
          <a:lstStyle>
            <a:lvl1pPr>
              <a:defRPr/>
            </a:lvl1pPr>
          </a:lstStyle>
          <a:p>
            <a:endParaRPr lang="de-CH" altLang="de-DE"/>
          </a:p>
        </p:txBody>
      </p:sp>
      <p:sp>
        <p:nvSpPr>
          <p:cNvPr id="6" name="Fußzeilenplatzhalter 5">
            <a:extLst>
              <a:ext uri="{FF2B5EF4-FFF2-40B4-BE49-F238E27FC236}">
                <a16:creationId xmlns:a16="http://schemas.microsoft.com/office/drawing/2014/main" id="{A45D2CE9-C389-4D2D-A602-1149163E86E0}"/>
              </a:ext>
            </a:extLst>
          </p:cNvPr>
          <p:cNvSpPr>
            <a:spLocks noGrp="1"/>
          </p:cNvSpPr>
          <p:nvPr>
            <p:ph type="ftr" sz="quarter" idx="11"/>
          </p:nvPr>
        </p:nvSpPr>
        <p:spPr/>
        <p:txBody>
          <a:bodyPr/>
          <a:lstStyle>
            <a:lvl1pPr>
              <a:defRPr/>
            </a:lvl1pPr>
          </a:lstStyle>
          <a:p>
            <a:r>
              <a:rPr lang="de-CH" altLang="de-DE"/>
              <a:t>www.seminare-ps.net</a:t>
            </a:r>
          </a:p>
        </p:txBody>
      </p:sp>
      <p:sp>
        <p:nvSpPr>
          <p:cNvPr id="7" name="Foliennummernplatzhalter 6">
            <a:extLst>
              <a:ext uri="{FF2B5EF4-FFF2-40B4-BE49-F238E27FC236}">
                <a16:creationId xmlns:a16="http://schemas.microsoft.com/office/drawing/2014/main" id="{EA174AF0-EE16-4801-9F50-130D86BE5642}"/>
              </a:ext>
            </a:extLst>
          </p:cNvPr>
          <p:cNvSpPr>
            <a:spLocks noGrp="1"/>
          </p:cNvSpPr>
          <p:nvPr>
            <p:ph type="sldNum" sz="quarter" idx="12"/>
          </p:nvPr>
        </p:nvSpPr>
        <p:spPr/>
        <p:txBody>
          <a:bodyPr/>
          <a:lstStyle>
            <a:lvl1pPr>
              <a:defRPr/>
            </a:lvl1pPr>
          </a:lstStyle>
          <a:p>
            <a:fld id="{1C52B2F4-742A-478E-80EB-55F00A80CF64}" type="slidenum">
              <a:rPr lang="de-CH" altLang="de-DE"/>
              <a:pPr/>
              <a:t>‹Nr.›</a:t>
            </a:fld>
            <a:endParaRPr lang="de-CH" altLang="de-DE"/>
          </a:p>
        </p:txBody>
      </p:sp>
    </p:spTree>
    <p:extLst>
      <p:ext uri="{BB962C8B-B14F-4D97-AF65-F5344CB8AC3E}">
        <p14:creationId xmlns:p14="http://schemas.microsoft.com/office/powerpoint/2010/main" val="428628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4399A-5D6F-4FA1-AD96-A825E3F3236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2BA87EAE-0EF8-452B-B6BC-F1E6FF32D47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5E2FF5C-4B95-4F14-86BE-38DFE3C3701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549DC70-7B2C-430E-8CCE-0E4AB1251885}"/>
              </a:ext>
            </a:extLst>
          </p:cNvPr>
          <p:cNvSpPr>
            <a:spLocks noGrp="1"/>
          </p:cNvSpPr>
          <p:nvPr>
            <p:ph type="dt" sz="half" idx="10"/>
          </p:nvPr>
        </p:nvSpPr>
        <p:spPr/>
        <p:txBody>
          <a:bodyPr/>
          <a:lstStyle>
            <a:lvl1pPr>
              <a:defRPr/>
            </a:lvl1pPr>
          </a:lstStyle>
          <a:p>
            <a:endParaRPr lang="de-CH" altLang="de-DE"/>
          </a:p>
        </p:txBody>
      </p:sp>
      <p:sp>
        <p:nvSpPr>
          <p:cNvPr id="6" name="Fußzeilenplatzhalter 5">
            <a:extLst>
              <a:ext uri="{FF2B5EF4-FFF2-40B4-BE49-F238E27FC236}">
                <a16:creationId xmlns:a16="http://schemas.microsoft.com/office/drawing/2014/main" id="{52751D04-77A3-4802-B3A5-7CA8E34FEA69}"/>
              </a:ext>
            </a:extLst>
          </p:cNvPr>
          <p:cNvSpPr>
            <a:spLocks noGrp="1"/>
          </p:cNvSpPr>
          <p:nvPr>
            <p:ph type="ftr" sz="quarter" idx="11"/>
          </p:nvPr>
        </p:nvSpPr>
        <p:spPr/>
        <p:txBody>
          <a:bodyPr/>
          <a:lstStyle>
            <a:lvl1pPr>
              <a:defRPr/>
            </a:lvl1pPr>
          </a:lstStyle>
          <a:p>
            <a:r>
              <a:rPr lang="de-CH" altLang="de-DE"/>
              <a:t>www.seminare-ps.net</a:t>
            </a:r>
          </a:p>
        </p:txBody>
      </p:sp>
      <p:sp>
        <p:nvSpPr>
          <p:cNvPr id="7" name="Foliennummernplatzhalter 6">
            <a:extLst>
              <a:ext uri="{FF2B5EF4-FFF2-40B4-BE49-F238E27FC236}">
                <a16:creationId xmlns:a16="http://schemas.microsoft.com/office/drawing/2014/main" id="{D131F35B-7C64-4C58-ACAA-9B8353BB56B3}"/>
              </a:ext>
            </a:extLst>
          </p:cNvPr>
          <p:cNvSpPr>
            <a:spLocks noGrp="1"/>
          </p:cNvSpPr>
          <p:nvPr>
            <p:ph type="sldNum" sz="quarter" idx="12"/>
          </p:nvPr>
        </p:nvSpPr>
        <p:spPr/>
        <p:txBody>
          <a:bodyPr/>
          <a:lstStyle>
            <a:lvl1pPr>
              <a:defRPr/>
            </a:lvl1pPr>
          </a:lstStyle>
          <a:p>
            <a:fld id="{0A10F535-A275-4E57-AD39-EFF638819457}" type="slidenum">
              <a:rPr lang="de-CH" altLang="de-DE"/>
              <a:pPr/>
              <a:t>‹Nr.›</a:t>
            </a:fld>
            <a:endParaRPr lang="de-CH" altLang="de-DE"/>
          </a:p>
        </p:txBody>
      </p:sp>
    </p:spTree>
    <p:extLst>
      <p:ext uri="{BB962C8B-B14F-4D97-AF65-F5344CB8AC3E}">
        <p14:creationId xmlns:p14="http://schemas.microsoft.com/office/powerpoint/2010/main" val="67379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7E35EC8-C7EC-4C69-9B36-72AEAE7DFC00}"/>
              </a:ext>
            </a:extLst>
          </p:cNvPr>
          <p:cNvSpPr>
            <a:spLocks noGrp="1" noChangeArrowheads="1"/>
          </p:cNvSpPr>
          <p:nvPr>
            <p:ph type="title"/>
          </p:nvPr>
        </p:nvSpPr>
        <p:spPr bwMode="auto">
          <a:xfrm>
            <a:off x="1116013" y="609600"/>
            <a:ext cx="77041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dirty="0"/>
              <a:t>Klicken Sie, um das Titelformat zu bearbeiten</a:t>
            </a:r>
          </a:p>
        </p:txBody>
      </p:sp>
      <p:sp>
        <p:nvSpPr>
          <p:cNvPr id="1027" name="Rectangle 3">
            <a:extLst>
              <a:ext uri="{FF2B5EF4-FFF2-40B4-BE49-F238E27FC236}">
                <a16:creationId xmlns:a16="http://schemas.microsoft.com/office/drawing/2014/main" id="{39396F5F-3EAA-43F3-B2AD-0C3D12F1C1D1}"/>
              </a:ext>
            </a:extLst>
          </p:cNvPr>
          <p:cNvSpPr>
            <a:spLocks noGrp="1" noChangeArrowheads="1"/>
          </p:cNvSpPr>
          <p:nvPr>
            <p:ph type="body" idx="1"/>
          </p:nvPr>
        </p:nvSpPr>
        <p:spPr bwMode="auto">
          <a:xfrm>
            <a:off x="1116013" y="1981200"/>
            <a:ext cx="770413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dirty="0"/>
              <a:t>Klicken Sie, um die Formate des Vorlagentextes zu bearbeiten</a:t>
            </a:r>
          </a:p>
          <a:p>
            <a:pPr lvl="1"/>
            <a:r>
              <a:rPr lang="de-CH" altLang="de-DE" dirty="0"/>
              <a:t>Zweite Ebene</a:t>
            </a:r>
          </a:p>
          <a:p>
            <a:pPr lvl="2"/>
            <a:r>
              <a:rPr lang="de-CH" altLang="de-DE" dirty="0"/>
              <a:t>Dritte Ebene</a:t>
            </a:r>
          </a:p>
          <a:p>
            <a:pPr lvl="3"/>
            <a:r>
              <a:rPr lang="de-CH" altLang="de-DE" dirty="0"/>
              <a:t>Vierte Ebene</a:t>
            </a:r>
          </a:p>
          <a:p>
            <a:pPr lvl="4"/>
            <a:r>
              <a:rPr lang="de-CH" altLang="de-DE" dirty="0"/>
              <a:t>Fünfte Ebene</a:t>
            </a:r>
          </a:p>
        </p:txBody>
      </p:sp>
      <p:sp>
        <p:nvSpPr>
          <p:cNvPr id="1028" name="Rectangle 4">
            <a:extLst>
              <a:ext uri="{FF2B5EF4-FFF2-40B4-BE49-F238E27FC236}">
                <a16:creationId xmlns:a16="http://schemas.microsoft.com/office/drawing/2014/main" id="{83C78916-EF6D-48C9-AEE1-F97B0560481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CH" altLang="de-DE"/>
          </a:p>
        </p:txBody>
      </p:sp>
      <p:sp>
        <p:nvSpPr>
          <p:cNvPr id="1029" name="Rectangle 5">
            <a:extLst>
              <a:ext uri="{FF2B5EF4-FFF2-40B4-BE49-F238E27FC236}">
                <a16:creationId xmlns:a16="http://schemas.microsoft.com/office/drawing/2014/main" id="{11BD7E33-1A78-4373-A3FD-38FC1274E5FB}"/>
              </a:ext>
            </a:extLst>
          </p:cNvPr>
          <p:cNvSpPr>
            <a:spLocks noGrp="1" noChangeArrowheads="1"/>
          </p:cNvSpPr>
          <p:nvPr>
            <p:ph type="ftr" sz="quarter" idx="3"/>
          </p:nvPr>
        </p:nvSpPr>
        <p:spPr bwMode="auto">
          <a:xfrm>
            <a:off x="3124200" y="6453188"/>
            <a:ext cx="2895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panose="020B0604020202020204" pitchFamily="34" charset="0"/>
              </a:defRPr>
            </a:lvl1pPr>
          </a:lstStyle>
          <a:p>
            <a:r>
              <a:rPr lang="de-CH" altLang="de-DE"/>
              <a:t>www.seminare-ps.net</a:t>
            </a:r>
          </a:p>
        </p:txBody>
      </p:sp>
      <p:sp>
        <p:nvSpPr>
          <p:cNvPr id="1030" name="Rectangle 6">
            <a:extLst>
              <a:ext uri="{FF2B5EF4-FFF2-40B4-BE49-F238E27FC236}">
                <a16:creationId xmlns:a16="http://schemas.microsoft.com/office/drawing/2014/main" id="{7B583CB8-7CCB-432E-AF69-81F4F2951F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D1099B4-E789-4E26-B0E3-18518D046321}" type="slidenum">
              <a:rPr lang="de-CH" altLang="de-DE"/>
              <a:pPr/>
              <a:t>‹Nr.›</a:t>
            </a:fld>
            <a:endParaRPr lang="de-CH"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3200" b="1"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3600">
          <a:solidFill>
            <a:schemeClr val="tx2"/>
          </a:solidFill>
          <a:latin typeface="Tahoma" panose="020B0604030504040204" pitchFamily="34" charset="0"/>
        </a:defRPr>
      </a:lvl2pPr>
      <a:lvl3pPr algn="ctr" rtl="0" eaLnBrk="0" fontAlgn="base" hangingPunct="0">
        <a:spcBef>
          <a:spcPct val="0"/>
        </a:spcBef>
        <a:spcAft>
          <a:spcPct val="0"/>
        </a:spcAft>
        <a:defRPr sz="3600">
          <a:solidFill>
            <a:schemeClr val="tx2"/>
          </a:solidFill>
          <a:latin typeface="Tahoma" panose="020B0604030504040204" pitchFamily="34" charset="0"/>
        </a:defRPr>
      </a:lvl3pPr>
      <a:lvl4pPr algn="ctr" rtl="0" eaLnBrk="0" fontAlgn="base" hangingPunct="0">
        <a:spcBef>
          <a:spcPct val="0"/>
        </a:spcBef>
        <a:spcAft>
          <a:spcPct val="0"/>
        </a:spcAft>
        <a:defRPr sz="3600">
          <a:solidFill>
            <a:schemeClr val="tx2"/>
          </a:solidFill>
          <a:latin typeface="Tahoma" panose="020B0604030504040204" pitchFamily="34" charset="0"/>
        </a:defRPr>
      </a:lvl4pPr>
      <a:lvl5pPr algn="ctr" rtl="0" eaLnBrk="0" fontAlgn="base" hangingPunct="0">
        <a:spcBef>
          <a:spcPct val="0"/>
        </a:spcBef>
        <a:spcAft>
          <a:spcPct val="0"/>
        </a:spcAft>
        <a:defRPr sz="3600">
          <a:solidFill>
            <a:schemeClr val="tx2"/>
          </a:solidFill>
          <a:latin typeface="Tahoma" panose="020B0604030504040204" pitchFamily="34" charset="0"/>
        </a:defRPr>
      </a:lvl5pPr>
      <a:lvl6pPr marL="457200" algn="ctr" rtl="0" eaLnBrk="0" fontAlgn="base" hangingPunct="0">
        <a:spcBef>
          <a:spcPct val="0"/>
        </a:spcBef>
        <a:spcAft>
          <a:spcPct val="0"/>
        </a:spcAft>
        <a:defRPr sz="3600">
          <a:solidFill>
            <a:schemeClr val="tx2"/>
          </a:solidFill>
          <a:latin typeface="Tahoma" panose="020B0604030504040204" pitchFamily="34" charset="0"/>
        </a:defRPr>
      </a:lvl6pPr>
      <a:lvl7pPr marL="914400" algn="ctr" rtl="0" eaLnBrk="0" fontAlgn="base" hangingPunct="0">
        <a:spcBef>
          <a:spcPct val="0"/>
        </a:spcBef>
        <a:spcAft>
          <a:spcPct val="0"/>
        </a:spcAft>
        <a:defRPr sz="3600">
          <a:solidFill>
            <a:schemeClr val="tx2"/>
          </a:solidFill>
          <a:latin typeface="Tahoma" panose="020B0604030504040204" pitchFamily="34" charset="0"/>
        </a:defRPr>
      </a:lvl7pPr>
      <a:lvl8pPr marL="1371600" algn="ctr" rtl="0" eaLnBrk="0" fontAlgn="base" hangingPunct="0">
        <a:spcBef>
          <a:spcPct val="0"/>
        </a:spcBef>
        <a:spcAft>
          <a:spcPct val="0"/>
        </a:spcAft>
        <a:defRPr sz="3600">
          <a:solidFill>
            <a:schemeClr val="tx2"/>
          </a:solidFill>
          <a:latin typeface="Tahoma" panose="020B0604030504040204" pitchFamily="34" charset="0"/>
        </a:defRPr>
      </a:lvl8pPr>
      <a:lvl9pPr marL="1828800" algn="ctr" rtl="0" eaLnBrk="0" fontAlgn="base" hangingPunct="0">
        <a:spcBef>
          <a:spcPct val="0"/>
        </a:spcBef>
        <a:spcAft>
          <a:spcPct val="0"/>
        </a:spcAft>
        <a:defRPr sz="36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eminare-ps.ne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6A965242-E91C-45FE-B9F7-3E9EDBD54D5C}"/>
              </a:ext>
            </a:extLst>
          </p:cNvPr>
          <p:cNvSpPr>
            <a:spLocks noGrp="1"/>
          </p:cNvSpPr>
          <p:nvPr>
            <p:ph type="ftr" sz="quarter" idx="11"/>
          </p:nvPr>
        </p:nvSpPr>
        <p:spPr/>
        <p:txBody>
          <a:bodyPr/>
          <a:lstStyle/>
          <a:p>
            <a:r>
              <a:rPr lang="de-CH" altLang="de-DE"/>
              <a:t>www.seminare-ps.net</a:t>
            </a:r>
          </a:p>
        </p:txBody>
      </p:sp>
      <p:sp>
        <p:nvSpPr>
          <p:cNvPr id="14338" name="Rectangle 2">
            <a:extLst>
              <a:ext uri="{FF2B5EF4-FFF2-40B4-BE49-F238E27FC236}">
                <a16:creationId xmlns:a16="http://schemas.microsoft.com/office/drawing/2014/main" id="{9E653A08-946E-4BBB-B982-1931A12B871A}"/>
              </a:ext>
            </a:extLst>
          </p:cNvPr>
          <p:cNvSpPr>
            <a:spLocks noGrp="1" noChangeArrowheads="1"/>
          </p:cNvSpPr>
          <p:nvPr>
            <p:ph type="title"/>
          </p:nvPr>
        </p:nvSpPr>
        <p:spPr>
          <a:xfrm>
            <a:off x="1116013" y="3644900"/>
            <a:ext cx="7704137" cy="2952750"/>
          </a:xfrm>
        </p:spPr>
        <p:txBody>
          <a:bodyPr/>
          <a:lstStyle/>
          <a:p>
            <a:r>
              <a:rPr lang="de-CH" altLang="de-DE" sz="4400"/>
              <a:t>Kiffende Jugendliche – </a:t>
            </a:r>
            <a:br>
              <a:rPr lang="de-CH" altLang="de-DE" sz="4400"/>
            </a:br>
            <a:r>
              <a:rPr lang="de-CH" altLang="de-DE" sz="4400"/>
              <a:t>Was Eltern wissen müssen</a:t>
            </a:r>
            <a:br>
              <a:rPr lang="de-CH" altLang="de-DE" sz="4400"/>
            </a:br>
            <a:endParaRPr lang="de-CH" altLang="de-DE" sz="4400"/>
          </a:p>
        </p:txBody>
      </p:sp>
      <p:sp>
        <p:nvSpPr>
          <p:cNvPr id="14339" name="Rectangle 3">
            <a:extLst>
              <a:ext uri="{FF2B5EF4-FFF2-40B4-BE49-F238E27FC236}">
                <a16:creationId xmlns:a16="http://schemas.microsoft.com/office/drawing/2014/main" id="{4679DF25-67AE-4192-912F-7A7077F75C9C}"/>
              </a:ext>
            </a:extLst>
          </p:cNvPr>
          <p:cNvSpPr>
            <a:spLocks noGrp="1" noChangeArrowheads="1"/>
          </p:cNvSpPr>
          <p:nvPr>
            <p:ph type="body" idx="1"/>
          </p:nvPr>
        </p:nvSpPr>
        <p:spPr/>
        <p:txBody>
          <a:bodyPr/>
          <a:lstStyle/>
          <a:p>
            <a:pPr algn="ctr">
              <a:buFontTx/>
              <a:buNone/>
            </a:pPr>
            <a:r>
              <a:rPr lang="de-CH" altLang="de-DE"/>
              <a:t>Annemarie Pfeifer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7A1120BA-6C2B-4A6A-A643-1B89D2CEF21C}"/>
              </a:ext>
            </a:extLst>
          </p:cNvPr>
          <p:cNvSpPr>
            <a:spLocks noGrp="1"/>
          </p:cNvSpPr>
          <p:nvPr>
            <p:ph type="ftr" sz="quarter" idx="11"/>
          </p:nvPr>
        </p:nvSpPr>
        <p:spPr/>
        <p:txBody>
          <a:bodyPr/>
          <a:lstStyle/>
          <a:p>
            <a:r>
              <a:rPr lang="de-CH" altLang="de-DE"/>
              <a:t>www.seminare-ps.net</a:t>
            </a:r>
          </a:p>
        </p:txBody>
      </p:sp>
      <p:sp>
        <p:nvSpPr>
          <p:cNvPr id="18434" name="Rectangle 2">
            <a:extLst>
              <a:ext uri="{FF2B5EF4-FFF2-40B4-BE49-F238E27FC236}">
                <a16:creationId xmlns:a16="http://schemas.microsoft.com/office/drawing/2014/main" id="{010614FC-A68C-4662-BBC7-9286C4F67200}"/>
              </a:ext>
            </a:extLst>
          </p:cNvPr>
          <p:cNvSpPr>
            <a:spLocks noGrp="1" noChangeArrowheads="1"/>
          </p:cNvSpPr>
          <p:nvPr>
            <p:ph type="title"/>
          </p:nvPr>
        </p:nvSpPr>
        <p:spPr>
          <a:xfrm>
            <a:off x="1066800" y="333375"/>
            <a:ext cx="8077200" cy="1143000"/>
          </a:xfrm>
        </p:spPr>
        <p:txBody>
          <a:bodyPr/>
          <a:lstStyle/>
          <a:p>
            <a:pPr algn="l"/>
            <a:r>
              <a:rPr lang="de-CH" altLang="de-DE" sz="3200"/>
              <a:t>Wenn der Trip zum Horror wird</a:t>
            </a:r>
          </a:p>
        </p:txBody>
      </p:sp>
      <p:sp>
        <p:nvSpPr>
          <p:cNvPr id="18435" name="Rectangle 3">
            <a:extLst>
              <a:ext uri="{FF2B5EF4-FFF2-40B4-BE49-F238E27FC236}">
                <a16:creationId xmlns:a16="http://schemas.microsoft.com/office/drawing/2014/main" id="{76FF1FE3-F1DE-4219-BA3A-3F2DB937EA51}"/>
              </a:ext>
            </a:extLst>
          </p:cNvPr>
          <p:cNvSpPr>
            <a:spLocks noGrp="1" noChangeArrowheads="1"/>
          </p:cNvSpPr>
          <p:nvPr>
            <p:ph type="body" idx="1"/>
          </p:nvPr>
        </p:nvSpPr>
        <p:spPr>
          <a:xfrm>
            <a:off x="1066800" y="1628775"/>
            <a:ext cx="7772400" cy="4953000"/>
          </a:xfrm>
          <a:noFill/>
          <a:extLst>
            <a:ext uri="{909E8E84-426E-40DD-AFC4-6F175D3DCCD1}">
              <a14:hiddenFill xmlns:a14="http://schemas.microsoft.com/office/drawing/2010/main">
                <a:solidFill>
                  <a:schemeClr val="bg1"/>
                </a:solidFill>
              </a14:hiddenFill>
            </a:ext>
          </a:extLst>
        </p:spPr>
        <p:txBody>
          <a:bodyPr/>
          <a:lstStyle/>
          <a:p>
            <a:r>
              <a:rPr lang="de-CH" altLang="de-DE" sz="2400"/>
              <a:t>Jeder Rausch kann unkontrollierbar werden. Fröhliche Stimmung schlägt um in Panik</a:t>
            </a:r>
          </a:p>
          <a:p>
            <a:r>
              <a:rPr lang="de-CH" altLang="de-DE" sz="2400"/>
              <a:t>Realität wird alptraumhaft erlebt, Todesangst, </a:t>
            </a:r>
          </a:p>
          <a:p>
            <a:r>
              <a:rPr lang="de-CH" altLang="de-DE" sz="2400"/>
              <a:t>Angst den Verstand zu verlieren</a:t>
            </a:r>
          </a:p>
          <a:p>
            <a:r>
              <a:rPr lang="de-CH" altLang="de-DE" sz="2400"/>
              <a:t>Flashbacks: Wiederaufflackern von schlechten Rauscherlebnissen</a:t>
            </a:r>
          </a:p>
          <a:p>
            <a:r>
              <a:rPr lang="de-CH" altLang="de-DE" sz="2400"/>
              <a:t>Wahrnehmungsstörungen, Gehirn wird von negativen Reizen überflutet</a:t>
            </a:r>
          </a:p>
          <a:p>
            <a:endParaRPr lang="de-CH" altLang="de-DE"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ußzeilenplatzhalter 4">
            <a:extLst>
              <a:ext uri="{FF2B5EF4-FFF2-40B4-BE49-F238E27FC236}">
                <a16:creationId xmlns:a16="http://schemas.microsoft.com/office/drawing/2014/main" id="{F470D842-927E-46C5-95B2-D64DD38CF028}"/>
              </a:ext>
            </a:extLst>
          </p:cNvPr>
          <p:cNvSpPr>
            <a:spLocks noGrp="1"/>
          </p:cNvSpPr>
          <p:nvPr>
            <p:ph type="ftr" sz="quarter" idx="11"/>
          </p:nvPr>
        </p:nvSpPr>
        <p:spPr/>
        <p:txBody>
          <a:bodyPr/>
          <a:lstStyle/>
          <a:p>
            <a:r>
              <a:rPr lang="de-CH" altLang="de-DE"/>
              <a:t>www.seminare-ps.net</a:t>
            </a:r>
          </a:p>
        </p:txBody>
      </p:sp>
      <p:sp>
        <p:nvSpPr>
          <p:cNvPr id="21506" name="Rectangle 2">
            <a:extLst>
              <a:ext uri="{FF2B5EF4-FFF2-40B4-BE49-F238E27FC236}">
                <a16:creationId xmlns:a16="http://schemas.microsoft.com/office/drawing/2014/main" id="{E8F6F35D-78C3-4C90-A9BB-64EA23CD1C67}"/>
              </a:ext>
            </a:extLst>
          </p:cNvPr>
          <p:cNvSpPr>
            <a:spLocks noGrp="1" noChangeArrowheads="1"/>
          </p:cNvSpPr>
          <p:nvPr>
            <p:ph type="title"/>
          </p:nvPr>
        </p:nvSpPr>
        <p:spPr>
          <a:xfrm>
            <a:off x="1066800" y="404813"/>
            <a:ext cx="8077200" cy="1143000"/>
          </a:xfrm>
        </p:spPr>
        <p:txBody>
          <a:bodyPr/>
          <a:lstStyle/>
          <a:p>
            <a:pPr algn="l"/>
            <a:r>
              <a:rPr lang="de-CH" altLang="de-DE" sz="3200"/>
              <a:t>Kiffen bis der Psychiater kommt</a:t>
            </a:r>
          </a:p>
        </p:txBody>
      </p:sp>
      <p:sp>
        <p:nvSpPr>
          <p:cNvPr id="21511" name="Text Box 7">
            <a:extLst>
              <a:ext uri="{FF2B5EF4-FFF2-40B4-BE49-F238E27FC236}">
                <a16:creationId xmlns:a16="http://schemas.microsoft.com/office/drawing/2014/main" id="{78125FD4-14C2-4AFD-B419-368C4ADE99BF}"/>
              </a:ext>
            </a:extLst>
          </p:cNvPr>
          <p:cNvSpPr txBox="1">
            <a:spLocks noChangeArrowheads="1"/>
          </p:cNvSpPr>
          <p:nvPr/>
        </p:nvSpPr>
        <p:spPr bwMode="auto">
          <a:xfrm>
            <a:off x="1066800" y="1905000"/>
            <a:ext cx="3144838" cy="105092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spcBef>
                <a:spcPct val="50000"/>
              </a:spcBef>
            </a:pPr>
            <a:r>
              <a:rPr lang="de-CH" altLang="de-DE" sz="1400"/>
              <a:t>Einweihung durch Kollegen</a:t>
            </a:r>
          </a:p>
          <a:p>
            <a:pPr>
              <a:lnSpc>
                <a:spcPct val="70000"/>
              </a:lnSpc>
              <a:spcBef>
                <a:spcPct val="50000"/>
              </a:spcBef>
            </a:pPr>
            <a:r>
              <a:rPr lang="de-CH" altLang="de-DE" sz="1400"/>
              <a:t>Verharmlosung, Verniedlichung, Reiz des Verbotenen</a:t>
            </a:r>
          </a:p>
          <a:p>
            <a:pPr>
              <a:lnSpc>
                <a:spcPct val="70000"/>
              </a:lnSpc>
              <a:spcBef>
                <a:spcPct val="50000"/>
              </a:spcBef>
            </a:pPr>
            <a:r>
              <a:rPr lang="de-CH" altLang="de-DE" sz="1400"/>
              <a:t>Attraktiver Lebensstil, positive Erlebnisse</a:t>
            </a:r>
            <a:endParaRPr lang="de-DE" altLang="de-DE" sz="1400"/>
          </a:p>
        </p:txBody>
      </p:sp>
      <p:sp>
        <p:nvSpPr>
          <p:cNvPr id="21513" name="Text Box 9">
            <a:extLst>
              <a:ext uri="{FF2B5EF4-FFF2-40B4-BE49-F238E27FC236}">
                <a16:creationId xmlns:a16="http://schemas.microsoft.com/office/drawing/2014/main" id="{C65F02B7-7D23-40A4-B718-C956E7DD72D0}"/>
              </a:ext>
            </a:extLst>
          </p:cNvPr>
          <p:cNvSpPr txBox="1">
            <a:spLocks noChangeArrowheads="1"/>
          </p:cNvSpPr>
          <p:nvPr/>
        </p:nvSpPr>
        <p:spPr bwMode="auto">
          <a:xfrm>
            <a:off x="2484438" y="3213100"/>
            <a:ext cx="3095625" cy="517525"/>
          </a:xfrm>
          <a:prstGeom prst="rect">
            <a:avLst/>
          </a:prstGeom>
          <a:solidFill>
            <a:srgbClr val="99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sz="1400"/>
              <a:t>Weniger Kick, Ermüdung, Dosissteigerung, </a:t>
            </a:r>
            <a:endParaRPr lang="de-DE" altLang="de-DE" sz="1400"/>
          </a:p>
        </p:txBody>
      </p:sp>
      <p:sp>
        <p:nvSpPr>
          <p:cNvPr id="21514" name="Text Box 10">
            <a:extLst>
              <a:ext uri="{FF2B5EF4-FFF2-40B4-BE49-F238E27FC236}">
                <a16:creationId xmlns:a16="http://schemas.microsoft.com/office/drawing/2014/main" id="{A25D5225-B8B8-493E-AFF2-21474D31204F}"/>
              </a:ext>
            </a:extLst>
          </p:cNvPr>
          <p:cNvSpPr txBox="1">
            <a:spLocks noChangeArrowheads="1"/>
          </p:cNvSpPr>
          <p:nvPr/>
        </p:nvSpPr>
        <p:spPr bwMode="auto">
          <a:xfrm>
            <a:off x="3563938" y="4005263"/>
            <a:ext cx="3384550" cy="6461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spcBef>
                <a:spcPct val="50000"/>
              </a:spcBef>
            </a:pPr>
            <a:r>
              <a:rPr lang="de-CH" altLang="de-DE" sz="1400"/>
              <a:t>Negative Folgen: leer freudlos, müde,</a:t>
            </a:r>
          </a:p>
          <a:p>
            <a:pPr>
              <a:lnSpc>
                <a:spcPct val="70000"/>
              </a:lnSpc>
              <a:spcBef>
                <a:spcPct val="50000"/>
              </a:spcBef>
            </a:pPr>
            <a:r>
              <a:rPr lang="de-CH" altLang="de-DE" sz="1400"/>
              <a:t>Schlafstörungen, Stimmungsschwankungen, Gedächtnisstörungen</a:t>
            </a:r>
            <a:endParaRPr lang="de-DE" altLang="de-DE" sz="1400"/>
          </a:p>
        </p:txBody>
      </p:sp>
      <p:sp>
        <p:nvSpPr>
          <p:cNvPr id="21515" name="Text Box 11">
            <a:extLst>
              <a:ext uri="{FF2B5EF4-FFF2-40B4-BE49-F238E27FC236}">
                <a16:creationId xmlns:a16="http://schemas.microsoft.com/office/drawing/2014/main" id="{953A7A8D-C801-4FE9-B322-86709F05DDB6}"/>
              </a:ext>
            </a:extLst>
          </p:cNvPr>
          <p:cNvSpPr txBox="1">
            <a:spLocks noChangeArrowheads="1"/>
          </p:cNvSpPr>
          <p:nvPr/>
        </p:nvSpPr>
        <p:spPr bwMode="auto">
          <a:xfrm>
            <a:off x="4427538" y="4941888"/>
            <a:ext cx="3240087" cy="517525"/>
          </a:xfrm>
          <a:prstGeom prst="rect">
            <a:avLst/>
          </a:prstGeom>
          <a:solidFill>
            <a:srgbClr val="99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sz="1400"/>
              <a:t>Konsum , um sich normal zu fühlen, nicht mehr Kick, Konsum weiterer Drogen</a:t>
            </a:r>
            <a:endParaRPr lang="de-DE" altLang="de-DE" sz="1400"/>
          </a:p>
        </p:txBody>
      </p:sp>
      <p:sp>
        <p:nvSpPr>
          <p:cNvPr id="21516" name="Text Box 12">
            <a:extLst>
              <a:ext uri="{FF2B5EF4-FFF2-40B4-BE49-F238E27FC236}">
                <a16:creationId xmlns:a16="http://schemas.microsoft.com/office/drawing/2014/main" id="{1DFBB05E-201D-46B4-9C83-6C4F3BB11868}"/>
              </a:ext>
            </a:extLst>
          </p:cNvPr>
          <p:cNvSpPr txBox="1">
            <a:spLocks noChangeArrowheads="1"/>
          </p:cNvSpPr>
          <p:nvPr/>
        </p:nvSpPr>
        <p:spPr bwMode="auto">
          <a:xfrm>
            <a:off x="5219700" y="5734050"/>
            <a:ext cx="3384550" cy="7302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sz="1400"/>
              <a:t>Gibt langfristige Ziele auf, Kreativität läuft ins Leere, dunkle Visionen, Angst, stark erhöhte Suizidalität</a:t>
            </a:r>
            <a:endParaRPr lang="de-DE" altLang="de-DE" sz="1400"/>
          </a:p>
        </p:txBody>
      </p:sp>
      <p:sp>
        <p:nvSpPr>
          <p:cNvPr id="21518" name="Line 14">
            <a:extLst>
              <a:ext uri="{FF2B5EF4-FFF2-40B4-BE49-F238E27FC236}">
                <a16:creationId xmlns:a16="http://schemas.microsoft.com/office/drawing/2014/main" id="{ADA711D6-9FAF-414D-80C4-5C6F34CBBF49}"/>
              </a:ext>
            </a:extLst>
          </p:cNvPr>
          <p:cNvSpPr>
            <a:spLocks noChangeShapeType="1"/>
          </p:cNvSpPr>
          <p:nvPr/>
        </p:nvSpPr>
        <p:spPr bwMode="auto">
          <a:xfrm>
            <a:off x="2987675" y="2852738"/>
            <a:ext cx="720725" cy="431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1519" name="Line 15">
            <a:extLst>
              <a:ext uri="{FF2B5EF4-FFF2-40B4-BE49-F238E27FC236}">
                <a16:creationId xmlns:a16="http://schemas.microsoft.com/office/drawing/2014/main" id="{895DE53A-9DB7-4F3E-A766-638B12EBE273}"/>
              </a:ext>
            </a:extLst>
          </p:cNvPr>
          <p:cNvSpPr>
            <a:spLocks noChangeShapeType="1"/>
          </p:cNvSpPr>
          <p:nvPr/>
        </p:nvSpPr>
        <p:spPr bwMode="auto">
          <a:xfrm>
            <a:off x="4211638" y="3644900"/>
            <a:ext cx="720725" cy="431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1520" name="Line 16">
            <a:extLst>
              <a:ext uri="{FF2B5EF4-FFF2-40B4-BE49-F238E27FC236}">
                <a16:creationId xmlns:a16="http://schemas.microsoft.com/office/drawing/2014/main" id="{C9724938-699E-43BB-9C7A-2F58C195F1F1}"/>
              </a:ext>
            </a:extLst>
          </p:cNvPr>
          <p:cNvSpPr>
            <a:spLocks noChangeShapeType="1"/>
          </p:cNvSpPr>
          <p:nvPr/>
        </p:nvSpPr>
        <p:spPr bwMode="auto">
          <a:xfrm>
            <a:off x="5651500" y="4581525"/>
            <a:ext cx="720725" cy="431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1521" name="Line 17">
            <a:extLst>
              <a:ext uri="{FF2B5EF4-FFF2-40B4-BE49-F238E27FC236}">
                <a16:creationId xmlns:a16="http://schemas.microsoft.com/office/drawing/2014/main" id="{A3D5C3B0-3FAB-400F-93B8-B9BFB9414003}"/>
              </a:ext>
            </a:extLst>
          </p:cNvPr>
          <p:cNvSpPr>
            <a:spLocks noChangeShapeType="1"/>
          </p:cNvSpPr>
          <p:nvPr/>
        </p:nvSpPr>
        <p:spPr bwMode="auto">
          <a:xfrm>
            <a:off x="6946900" y="5373688"/>
            <a:ext cx="720725" cy="431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ABFB097-780B-4AA8-AC9F-9DBCEE2B8013}"/>
              </a:ext>
            </a:extLst>
          </p:cNvPr>
          <p:cNvSpPr>
            <a:spLocks noGrp="1"/>
          </p:cNvSpPr>
          <p:nvPr>
            <p:ph type="ftr" sz="quarter" idx="11"/>
          </p:nvPr>
        </p:nvSpPr>
        <p:spPr/>
        <p:txBody>
          <a:bodyPr/>
          <a:lstStyle/>
          <a:p>
            <a:r>
              <a:rPr lang="de-CH" altLang="de-DE"/>
              <a:t>www.seminare-ps.net</a:t>
            </a:r>
          </a:p>
        </p:txBody>
      </p:sp>
      <p:sp>
        <p:nvSpPr>
          <p:cNvPr id="37890" name="Rectangle 2">
            <a:extLst>
              <a:ext uri="{FF2B5EF4-FFF2-40B4-BE49-F238E27FC236}">
                <a16:creationId xmlns:a16="http://schemas.microsoft.com/office/drawing/2014/main" id="{51932207-C05D-4272-B459-34FE089E351C}"/>
              </a:ext>
            </a:extLst>
          </p:cNvPr>
          <p:cNvSpPr>
            <a:spLocks noGrp="1" noChangeArrowheads="1"/>
          </p:cNvSpPr>
          <p:nvPr>
            <p:ph type="title"/>
          </p:nvPr>
        </p:nvSpPr>
        <p:spPr>
          <a:xfrm>
            <a:off x="1116013" y="341313"/>
            <a:ext cx="7704137" cy="1143000"/>
          </a:xfrm>
        </p:spPr>
        <p:txBody>
          <a:bodyPr/>
          <a:lstStyle/>
          <a:p>
            <a:pPr algn="l"/>
            <a:r>
              <a:rPr lang="de-CH" altLang="de-DE" sz="3200"/>
              <a:t>Was Jugendliche sagen</a:t>
            </a:r>
            <a:endParaRPr lang="de-DE" altLang="de-DE" sz="3200"/>
          </a:p>
        </p:txBody>
      </p:sp>
      <p:sp>
        <p:nvSpPr>
          <p:cNvPr id="37891" name="Rectangle 3">
            <a:extLst>
              <a:ext uri="{FF2B5EF4-FFF2-40B4-BE49-F238E27FC236}">
                <a16:creationId xmlns:a16="http://schemas.microsoft.com/office/drawing/2014/main" id="{2304CD90-3E6F-4431-BA63-A4F7086B1DB2}"/>
              </a:ext>
            </a:extLst>
          </p:cNvPr>
          <p:cNvSpPr>
            <a:spLocks noGrp="1" noChangeArrowheads="1"/>
          </p:cNvSpPr>
          <p:nvPr>
            <p:ph type="body" idx="1"/>
          </p:nvPr>
        </p:nvSpPr>
        <p:spPr>
          <a:xfrm>
            <a:off x="1066800" y="1628775"/>
            <a:ext cx="7704138" cy="4876800"/>
          </a:xfrm>
        </p:spPr>
        <p:txBody>
          <a:bodyPr/>
          <a:lstStyle/>
          <a:p>
            <a:pPr>
              <a:lnSpc>
                <a:spcPct val="80000"/>
              </a:lnSpc>
              <a:spcBef>
                <a:spcPct val="0"/>
              </a:spcBef>
              <a:spcAft>
                <a:spcPct val="50000"/>
              </a:spcAft>
            </a:pPr>
            <a:r>
              <a:rPr lang="de-CH" altLang="de-DE" sz="2000"/>
              <a:t>Nichtkiffer empfehlen darauf zu verzichten</a:t>
            </a:r>
          </a:p>
          <a:p>
            <a:pPr>
              <a:lnSpc>
                <a:spcPct val="80000"/>
              </a:lnSpc>
              <a:spcBef>
                <a:spcPct val="0"/>
              </a:spcBef>
              <a:spcAft>
                <a:spcPct val="50000"/>
              </a:spcAft>
            </a:pPr>
            <a:r>
              <a:rPr lang="de-CH" altLang="de-DE" sz="2000"/>
              <a:t>Ehemalige Kiffer empfehlen nie oder  höchstens drei- bis viermal jährlich, nicht vor dem 16. Altersjahr</a:t>
            </a:r>
          </a:p>
          <a:p>
            <a:pPr>
              <a:lnSpc>
                <a:spcPct val="80000"/>
              </a:lnSpc>
              <a:spcBef>
                <a:spcPct val="0"/>
              </a:spcBef>
              <a:spcAft>
                <a:spcPct val="50000"/>
              </a:spcAft>
            </a:pPr>
            <a:r>
              <a:rPr lang="de-CH" altLang="de-DE" sz="2000"/>
              <a:t>Starke Kiffer über 16 empfehlen höchstens einmal monatlich</a:t>
            </a:r>
          </a:p>
          <a:p>
            <a:pPr>
              <a:lnSpc>
                <a:spcPct val="80000"/>
              </a:lnSpc>
              <a:spcBef>
                <a:spcPct val="0"/>
              </a:spcBef>
              <a:spcAft>
                <a:spcPct val="50000"/>
              </a:spcAft>
            </a:pPr>
            <a:r>
              <a:rPr lang="de-CH" altLang="de-DE" sz="2000" b="1"/>
              <a:t>Gründe für Zurückhaltung:</a:t>
            </a:r>
          </a:p>
          <a:p>
            <a:pPr lvl="1">
              <a:lnSpc>
                <a:spcPct val="80000"/>
              </a:lnSpc>
              <a:spcBef>
                <a:spcPct val="0"/>
              </a:spcBef>
              <a:spcAft>
                <a:spcPct val="50000"/>
              </a:spcAft>
              <a:buFontTx/>
              <a:buNone/>
            </a:pPr>
            <a:r>
              <a:rPr lang="de-CH" altLang="de-DE" sz="2000"/>
              <a:t>Zunehmende Leistungsprobleme in der Schule</a:t>
            </a:r>
          </a:p>
          <a:p>
            <a:pPr lvl="1">
              <a:lnSpc>
                <a:spcPct val="80000"/>
              </a:lnSpc>
              <a:spcBef>
                <a:spcPct val="0"/>
              </a:spcBef>
              <a:spcAft>
                <a:spcPct val="50000"/>
              </a:spcAft>
              <a:buFontTx/>
              <a:buNone/>
            </a:pPr>
            <a:r>
              <a:rPr lang="de-CH" altLang="de-DE" sz="2000"/>
              <a:t>Einengung Interessenshorizont</a:t>
            </a:r>
          </a:p>
          <a:p>
            <a:pPr lvl="1">
              <a:lnSpc>
                <a:spcPct val="80000"/>
              </a:lnSpc>
              <a:spcBef>
                <a:spcPct val="0"/>
              </a:spcBef>
              <a:spcAft>
                <a:spcPct val="50000"/>
              </a:spcAft>
              <a:buFontTx/>
              <a:buNone/>
            </a:pPr>
            <a:r>
              <a:rPr lang="de-CH" altLang="de-DE" sz="2000"/>
              <a:t>Vernachlässigung des Freundeskreises</a:t>
            </a:r>
          </a:p>
          <a:p>
            <a:pPr lvl="1">
              <a:lnSpc>
                <a:spcPct val="80000"/>
              </a:lnSpc>
              <a:spcBef>
                <a:spcPct val="0"/>
              </a:spcBef>
              <a:spcAft>
                <a:spcPct val="50000"/>
              </a:spcAft>
              <a:buFontTx/>
              <a:buNone/>
            </a:pPr>
            <a:r>
              <a:rPr lang="de-CH" altLang="de-DE" sz="2000"/>
              <a:t>Zunehmende „Anscheisstimmung“, Gleichgültigkeit</a:t>
            </a:r>
          </a:p>
          <a:p>
            <a:pPr lvl="1">
              <a:lnSpc>
                <a:spcPct val="80000"/>
              </a:lnSpc>
              <a:spcBef>
                <a:spcPct val="0"/>
              </a:spcBef>
              <a:spcAft>
                <a:spcPct val="50000"/>
              </a:spcAft>
              <a:buFontTx/>
              <a:buNone/>
            </a:pPr>
            <a:r>
              <a:rPr lang="de-CH" altLang="de-DE" sz="2000"/>
              <a:t>Lustlosigkeit, Leere</a:t>
            </a:r>
          </a:p>
          <a:p>
            <a:pPr lvl="1">
              <a:lnSpc>
                <a:spcPct val="80000"/>
              </a:lnSpc>
              <a:spcBef>
                <a:spcPct val="0"/>
              </a:spcBef>
              <a:spcAft>
                <a:spcPct val="50000"/>
              </a:spcAft>
              <a:buFontTx/>
              <a:buNone/>
            </a:pPr>
            <a:r>
              <a:rPr lang="de-CH" altLang="de-DE" sz="2000"/>
              <a:t>Abnehmende Überwindungskraft, geringeres Durchhaltevermögen</a:t>
            </a:r>
          </a:p>
          <a:p>
            <a:pPr lvl="1">
              <a:lnSpc>
                <a:spcPct val="80000"/>
              </a:lnSpc>
              <a:spcBef>
                <a:spcPct val="0"/>
              </a:spcBef>
              <a:spcAft>
                <a:spcPct val="50000"/>
              </a:spcAft>
              <a:buFontTx/>
              <a:buNone/>
            </a:pPr>
            <a:r>
              <a:rPr lang="de-CH" altLang="de-DE" sz="2000"/>
              <a:t>Unterhöhlung des Selbstwertgefühls</a:t>
            </a:r>
            <a:endParaRPr lang="de-DE" altLang="de-DE"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691B2B30-C0EA-4E24-9B4E-C04BAB8E3651}"/>
              </a:ext>
            </a:extLst>
          </p:cNvPr>
          <p:cNvSpPr>
            <a:spLocks noGrp="1"/>
          </p:cNvSpPr>
          <p:nvPr>
            <p:ph type="ftr" sz="quarter" idx="11"/>
          </p:nvPr>
        </p:nvSpPr>
        <p:spPr/>
        <p:txBody>
          <a:bodyPr/>
          <a:lstStyle/>
          <a:p>
            <a:r>
              <a:rPr lang="de-CH" altLang="de-DE"/>
              <a:t>www.seminare-ps.net</a:t>
            </a:r>
          </a:p>
        </p:txBody>
      </p:sp>
      <p:sp>
        <p:nvSpPr>
          <p:cNvPr id="29698" name="Rectangle 2">
            <a:extLst>
              <a:ext uri="{FF2B5EF4-FFF2-40B4-BE49-F238E27FC236}">
                <a16:creationId xmlns:a16="http://schemas.microsoft.com/office/drawing/2014/main" id="{0F4CF280-4E65-438E-9585-C8CDD64F171D}"/>
              </a:ext>
            </a:extLst>
          </p:cNvPr>
          <p:cNvSpPr>
            <a:spLocks noGrp="1" noChangeArrowheads="1"/>
          </p:cNvSpPr>
          <p:nvPr>
            <p:ph type="title"/>
          </p:nvPr>
        </p:nvSpPr>
        <p:spPr>
          <a:xfrm>
            <a:off x="1066800" y="609600"/>
            <a:ext cx="77724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chor="t"/>
          <a:lstStyle/>
          <a:p>
            <a:pPr algn="l"/>
            <a:r>
              <a:rPr lang="de-CH" altLang="de-DE" sz="3200"/>
              <a:t>Die Zeichen erkennen</a:t>
            </a:r>
          </a:p>
        </p:txBody>
      </p:sp>
      <p:sp>
        <p:nvSpPr>
          <p:cNvPr id="29699" name="Rectangle 3">
            <a:extLst>
              <a:ext uri="{FF2B5EF4-FFF2-40B4-BE49-F238E27FC236}">
                <a16:creationId xmlns:a16="http://schemas.microsoft.com/office/drawing/2014/main" id="{ED2CE41F-15B8-4C77-8452-CC08878D0113}"/>
              </a:ext>
            </a:extLst>
          </p:cNvPr>
          <p:cNvSpPr>
            <a:spLocks noGrp="1" noChangeArrowheads="1"/>
          </p:cNvSpPr>
          <p:nvPr>
            <p:ph type="body" idx="1"/>
          </p:nvPr>
        </p:nvSpPr>
        <p:spPr>
          <a:xfrm>
            <a:off x="1066800" y="1628775"/>
            <a:ext cx="7704138" cy="4687888"/>
          </a:xfrm>
        </p:spPr>
        <p:txBody>
          <a:bodyPr/>
          <a:lstStyle/>
          <a:p>
            <a:pPr>
              <a:lnSpc>
                <a:spcPct val="80000"/>
              </a:lnSpc>
              <a:spcBef>
                <a:spcPct val="35000"/>
              </a:spcBef>
            </a:pPr>
            <a:r>
              <a:rPr lang="de-CH" altLang="de-DE" sz="2000" b="1"/>
              <a:t>Äussere Zeichen:</a:t>
            </a:r>
            <a:r>
              <a:rPr lang="de-CH" altLang="de-DE" sz="2000"/>
              <a:t> gerötete Augen, Reizhusten, Utensilien, Räucherstäbchen, Cannabispflanzen ziehen</a:t>
            </a:r>
          </a:p>
          <a:p>
            <a:pPr>
              <a:lnSpc>
                <a:spcPct val="80000"/>
              </a:lnSpc>
              <a:spcBef>
                <a:spcPct val="35000"/>
              </a:spcBef>
            </a:pPr>
            <a:r>
              <a:rPr lang="de-CH" altLang="de-DE" sz="2000" b="1"/>
              <a:t>Persönliches Verhalten:</a:t>
            </a:r>
            <a:r>
              <a:rPr lang="de-CH" altLang="de-DE" sz="2000"/>
              <a:t> Lügen, reagiert emotionsgeladen auf Thema Kiffen, weigert sich über Thema zu sprechen, reagiert ablehnend, sture Ansicht über Kiffen, findet Alkoholkonsum viel weniger schlimm, verbietet Zutritt zu Zimmer, Veränderung zu kaltem Wesen, kann sich nett benehmen, wenn es ums Geld geht, eigenartige Assoziationen, Wesensveränderung</a:t>
            </a:r>
          </a:p>
          <a:p>
            <a:pPr>
              <a:lnSpc>
                <a:spcPct val="80000"/>
              </a:lnSpc>
              <a:spcBef>
                <a:spcPct val="35000"/>
              </a:spcBef>
            </a:pPr>
            <a:r>
              <a:rPr lang="de-CH" altLang="de-DE" sz="2000" b="1"/>
              <a:t>Arbeit:</a:t>
            </a:r>
            <a:r>
              <a:rPr lang="de-CH" altLang="de-DE" sz="2000"/>
              <a:t> Minimum, wählt die einfachsten Fächer, Rückzug aus Klassengemeinschaft, weniger Sport, Schule schwänzen, Leistungsabfall, realisiert Pläne nicht, Versäumnisse</a:t>
            </a:r>
          </a:p>
          <a:p>
            <a:pPr>
              <a:lnSpc>
                <a:spcPct val="80000"/>
              </a:lnSpc>
              <a:spcBef>
                <a:spcPct val="35000"/>
              </a:spcBef>
            </a:pPr>
            <a:r>
              <a:rPr lang="de-CH" altLang="de-DE" sz="2000" b="1"/>
              <a:t>Soziales Verhalten und Freizeit:</a:t>
            </a:r>
            <a:r>
              <a:rPr lang="de-CH" altLang="de-DE" sz="2000"/>
              <a:t> gibt Freundschaften auf, bringt selten Freunde nach Hause, gibt Hobbys auf, kaum Unternehmungslust. schlechte Verhältnis zu Eltern und Geschwistern, Konfrontationskurs</a:t>
            </a:r>
          </a:p>
          <a:p>
            <a:pPr>
              <a:lnSpc>
                <a:spcPct val="80000"/>
              </a:lnSpc>
              <a:spcBef>
                <a:spcPct val="35000"/>
              </a:spcBef>
            </a:pPr>
            <a:r>
              <a:rPr lang="de-CH" altLang="de-DE" sz="2000" b="1"/>
              <a:t>Umgang mit Geld: </a:t>
            </a:r>
            <a:r>
              <a:rPr lang="de-CH" altLang="de-DE" sz="2000"/>
              <a:t>Kein Sparen, versucht Geld abzuzweigen, stehlen, </a:t>
            </a:r>
            <a:endParaRPr lang="de-DE" altLang="de-DE"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a:extLst>
              <a:ext uri="{FF2B5EF4-FFF2-40B4-BE49-F238E27FC236}">
                <a16:creationId xmlns:a16="http://schemas.microsoft.com/office/drawing/2014/main" id="{3736C31E-9F0F-4FA9-9797-671728C3C717}"/>
              </a:ext>
            </a:extLst>
          </p:cNvPr>
          <p:cNvSpPr>
            <a:spLocks noGrp="1"/>
          </p:cNvSpPr>
          <p:nvPr>
            <p:ph type="ftr" sz="quarter" idx="11"/>
          </p:nvPr>
        </p:nvSpPr>
        <p:spPr/>
        <p:txBody>
          <a:bodyPr/>
          <a:lstStyle/>
          <a:p>
            <a:r>
              <a:rPr lang="de-CH" altLang="de-DE">
                <a:latin typeface="Calibri" panose="020F0502020204030204" pitchFamily="34" charset="0"/>
                <a:cs typeface="Calibri" panose="020F0502020204030204" pitchFamily="34" charset="0"/>
              </a:rPr>
              <a:t>www.seminare-ps.net</a:t>
            </a:r>
          </a:p>
        </p:txBody>
      </p:sp>
      <p:sp>
        <p:nvSpPr>
          <p:cNvPr id="25602" name="Rectangle 2">
            <a:extLst>
              <a:ext uri="{FF2B5EF4-FFF2-40B4-BE49-F238E27FC236}">
                <a16:creationId xmlns:a16="http://schemas.microsoft.com/office/drawing/2014/main" id="{0B650CB1-640A-4861-9152-D61D4A209C78}"/>
              </a:ext>
            </a:extLst>
          </p:cNvPr>
          <p:cNvSpPr>
            <a:spLocks noGrp="1" noChangeArrowheads="1"/>
          </p:cNvSpPr>
          <p:nvPr>
            <p:ph type="title"/>
          </p:nvPr>
        </p:nvSpPr>
        <p:spPr>
          <a:xfrm>
            <a:off x="1066800" y="404813"/>
            <a:ext cx="8077200" cy="1143000"/>
          </a:xfrm>
        </p:spPr>
        <p:txBody>
          <a:bodyPr/>
          <a:lstStyle/>
          <a:p>
            <a:pPr algn="l"/>
            <a:r>
              <a:rPr lang="de-CH" altLang="de-DE"/>
              <a:t>Gründe für Konsum</a:t>
            </a:r>
          </a:p>
        </p:txBody>
      </p:sp>
      <p:sp>
        <p:nvSpPr>
          <p:cNvPr id="25603" name="Text Box 3">
            <a:extLst>
              <a:ext uri="{FF2B5EF4-FFF2-40B4-BE49-F238E27FC236}">
                <a16:creationId xmlns:a16="http://schemas.microsoft.com/office/drawing/2014/main" id="{A576D747-FB12-4A99-B9EE-DBDC748E0773}"/>
              </a:ext>
            </a:extLst>
          </p:cNvPr>
          <p:cNvSpPr txBox="1">
            <a:spLocks noChangeArrowheads="1"/>
          </p:cNvSpPr>
          <p:nvPr/>
        </p:nvSpPr>
        <p:spPr bwMode="auto">
          <a:xfrm>
            <a:off x="1066800" y="1628775"/>
            <a:ext cx="7681913" cy="688137"/>
          </a:xfrm>
          <a:prstGeom prst="rect">
            <a:avLst/>
          </a:prstGeom>
          <a:solidFill>
            <a:schemeClr val="bg2">
              <a:lumMod val="20000"/>
              <a:lumOff val="80000"/>
            </a:schemeClr>
          </a:solidFill>
          <a:ln>
            <a:noFill/>
          </a:ln>
          <a:effectLst/>
        </p:spPr>
        <p:txBody>
          <a:bodyPr>
            <a:spAutoFit/>
          </a:bodyPr>
          <a:lstStyle/>
          <a:p>
            <a:pPr>
              <a:lnSpc>
                <a:spcPct val="80000"/>
              </a:lnSpc>
            </a:pPr>
            <a:r>
              <a:rPr lang="de-CH" altLang="de-DE" sz="1600" b="1" dirty="0">
                <a:latin typeface="Calibri" panose="020F0502020204030204" pitchFamily="34" charset="0"/>
                <a:cs typeface="Calibri" panose="020F0502020204030204" pitchFamily="34" charset="0"/>
              </a:rPr>
              <a:t>Experimentierkonsum:</a:t>
            </a:r>
          </a:p>
          <a:p>
            <a:pPr>
              <a:lnSpc>
                <a:spcPct val="80000"/>
              </a:lnSpc>
            </a:pPr>
            <a:r>
              <a:rPr lang="de-CH" altLang="de-DE" sz="1600" dirty="0">
                <a:latin typeface="Calibri" panose="020F0502020204030204" pitchFamily="34" charset="0"/>
                <a:cs typeface="Calibri" panose="020F0502020204030204" pitchFamily="34" charset="0"/>
              </a:rPr>
              <a:t>Neugierde, Bedürfnis nach Nervenkitzel, Suche nach Entspannung, Verführung durch Gleichaltrige, Annahme, dass die meisten Gleichaltrigen schon konsumiert haben</a:t>
            </a:r>
            <a:endParaRPr lang="de-DE" altLang="de-DE" sz="1600" dirty="0">
              <a:latin typeface="Calibri" panose="020F0502020204030204" pitchFamily="34" charset="0"/>
              <a:cs typeface="Calibri" panose="020F0502020204030204" pitchFamily="34" charset="0"/>
            </a:endParaRPr>
          </a:p>
        </p:txBody>
      </p:sp>
      <p:sp>
        <p:nvSpPr>
          <p:cNvPr id="25604" name="Text Box 4">
            <a:extLst>
              <a:ext uri="{FF2B5EF4-FFF2-40B4-BE49-F238E27FC236}">
                <a16:creationId xmlns:a16="http://schemas.microsoft.com/office/drawing/2014/main" id="{3D098C47-D4F4-4908-BEC7-608B1809B292}"/>
              </a:ext>
            </a:extLst>
          </p:cNvPr>
          <p:cNvSpPr txBox="1">
            <a:spLocks noChangeArrowheads="1"/>
          </p:cNvSpPr>
          <p:nvPr/>
        </p:nvSpPr>
        <p:spPr bwMode="auto">
          <a:xfrm>
            <a:off x="1066800" y="2505075"/>
            <a:ext cx="7681913" cy="885114"/>
          </a:xfrm>
          <a:prstGeom prst="rect">
            <a:avLst/>
          </a:prstGeom>
          <a:solidFill>
            <a:schemeClr val="bg2">
              <a:lumMod val="40000"/>
              <a:lumOff val="60000"/>
            </a:schemeClr>
          </a:solidFill>
          <a:ln>
            <a:noFill/>
          </a:ln>
          <a:effectLst/>
        </p:spPr>
        <p:txBody>
          <a:bodyPr>
            <a:spAutoFit/>
          </a:bodyPr>
          <a:lstStyle/>
          <a:p>
            <a:pPr>
              <a:lnSpc>
                <a:spcPct val="80000"/>
              </a:lnSpc>
            </a:pPr>
            <a:r>
              <a:rPr lang="de-CH" altLang="de-DE" sz="1600" b="1">
                <a:latin typeface="Calibri" panose="020F0502020204030204" pitchFamily="34" charset="0"/>
                <a:cs typeface="Calibri" panose="020F0502020204030204" pitchFamily="34" charset="0"/>
              </a:rPr>
              <a:t>Gelegentlicher Gebrauch:</a:t>
            </a:r>
          </a:p>
          <a:p>
            <a:pPr>
              <a:lnSpc>
                <a:spcPct val="80000"/>
              </a:lnSpc>
            </a:pPr>
            <a:r>
              <a:rPr lang="de-CH" altLang="de-DE" sz="1600">
                <a:latin typeface="Calibri" panose="020F0502020204030204" pitchFamily="34" charset="0"/>
                <a:cs typeface="Calibri" panose="020F0502020204030204" pitchFamily="34" charset="0"/>
              </a:rPr>
              <a:t>Suche nach Vergnügen, Entspannung, Rausch</a:t>
            </a:r>
          </a:p>
          <a:p>
            <a:pPr>
              <a:lnSpc>
                <a:spcPct val="80000"/>
              </a:lnSpc>
            </a:pPr>
            <a:r>
              <a:rPr lang="de-CH" altLang="de-DE" sz="1600">
                <a:latin typeface="Calibri" panose="020F0502020204030204" pitchFamily="34" charset="0"/>
                <a:cs typeface="Calibri" panose="020F0502020204030204" pitchFamily="34" charset="0"/>
              </a:rPr>
              <a:t>Zugehörigkeit zur Gruppe</a:t>
            </a:r>
          </a:p>
          <a:p>
            <a:pPr>
              <a:lnSpc>
                <a:spcPct val="80000"/>
              </a:lnSpc>
            </a:pPr>
            <a:r>
              <a:rPr lang="de-CH" altLang="de-DE" sz="1600">
                <a:latin typeface="Calibri" panose="020F0502020204030204" pitchFamily="34" charset="0"/>
                <a:cs typeface="Calibri" panose="020F0502020204030204" pitchFamily="34" charset="0"/>
              </a:rPr>
              <a:t>Beseitigung von Unlustgefühlen </a:t>
            </a:r>
            <a:endParaRPr lang="de-DE" altLang="de-DE" sz="1600">
              <a:latin typeface="Calibri" panose="020F0502020204030204" pitchFamily="34" charset="0"/>
              <a:cs typeface="Calibri" panose="020F0502020204030204" pitchFamily="34" charset="0"/>
            </a:endParaRPr>
          </a:p>
        </p:txBody>
      </p:sp>
      <p:sp>
        <p:nvSpPr>
          <p:cNvPr id="25605" name="Text Box 5">
            <a:extLst>
              <a:ext uri="{FF2B5EF4-FFF2-40B4-BE49-F238E27FC236}">
                <a16:creationId xmlns:a16="http://schemas.microsoft.com/office/drawing/2014/main" id="{698BF539-E841-421B-9963-EBFDE96CD778}"/>
              </a:ext>
            </a:extLst>
          </p:cNvPr>
          <p:cNvSpPr txBox="1">
            <a:spLocks noChangeArrowheads="1"/>
          </p:cNvSpPr>
          <p:nvPr/>
        </p:nvSpPr>
        <p:spPr bwMode="auto">
          <a:xfrm>
            <a:off x="1066800" y="3368675"/>
            <a:ext cx="7681913" cy="1673022"/>
          </a:xfrm>
          <a:prstGeom prst="rect">
            <a:avLst/>
          </a:prstGeom>
          <a:solidFill>
            <a:schemeClr val="bg2">
              <a:lumMod val="60000"/>
              <a:lumOff val="40000"/>
            </a:schemeClr>
          </a:solidFill>
          <a:ln>
            <a:noFill/>
          </a:ln>
          <a:effectLst/>
        </p:spPr>
        <p:txBody>
          <a:bodyPr>
            <a:spAutoFit/>
          </a:bodyPr>
          <a:lstStyle/>
          <a:p>
            <a:pPr>
              <a:lnSpc>
                <a:spcPct val="80000"/>
              </a:lnSpc>
            </a:pPr>
            <a:r>
              <a:rPr lang="de-CH" altLang="de-DE" sz="1600" b="1" dirty="0">
                <a:latin typeface="Calibri" panose="020F0502020204030204" pitchFamily="34" charset="0"/>
                <a:cs typeface="Calibri" panose="020F0502020204030204" pitchFamily="34" charset="0"/>
              </a:rPr>
              <a:t>Starker Gebrauch:</a:t>
            </a:r>
          </a:p>
          <a:p>
            <a:pPr>
              <a:lnSpc>
                <a:spcPct val="80000"/>
              </a:lnSpc>
            </a:pPr>
            <a:r>
              <a:rPr lang="de-CH" altLang="de-DE" sz="1600" dirty="0">
                <a:latin typeface="Calibri" panose="020F0502020204030204" pitchFamily="34" charset="0"/>
                <a:cs typeface="Calibri" panose="020F0502020204030204" pitchFamily="34" charset="0"/>
              </a:rPr>
              <a:t>Ausweichen vor alltäglichen Anforderungen in Schule und Lehre</a:t>
            </a:r>
          </a:p>
          <a:p>
            <a:pPr>
              <a:lnSpc>
                <a:spcPct val="80000"/>
              </a:lnSpc>
            </a:pPr>
            <a:r>
              <a:rPr lang="de-CH" altLang="de-DE" sz="1600" dirty="0">
                <a:latin typeface="Calibri" panose="020F0502020204030204" pitchFamily="34" charset="0"/>
                <a:cs typeface="Calibri" panose="020F0502020204030204" pitchFamily="34" charset="0"/>
              </a:rPr>
              <a:t>Ausweichen vor Konflikten, z.B. mit dem Lehrmeister</a:t>
            </a:r>
          </a:p>
          <a:p>
            <a:pPr>
              <a:lnSpc>
                <a:spcPct val="80000"/>
              </a:lnSpc>
            </a:pPr>
            <a:r>
              <a:rPr lang="de-CH" altLang="de-DE" sz="1600" dirty="0">
                <a:latin typeface="Calibri" panose="020F0502020204030204" pitchFamily="34" charset="0"/>
                <a:cs typeface="Calibri" panose="020F0502020204030204" pitchFamily="34" charset="0"/>
              </a:rPr>
              <a:t>Trosthandlungen nach Enttäuschungen (Noten, Liebeskummer)</a:t>
            </a:r>
          </a:p>
          <a:p>
            <a:pPr>
              <a:lnSpc>
                <a:spcPct val="80000"/>
              </a:lnSpc>
            </a:pPr>
            <a:r>
              <a:rPr lang="de-CH" altLang="de-DE" sz="1600" dirty="0">
                <a:latin typeface="Calibri" panose="020F0502020204030204" pitchFamily="34" charset="0"/>
                <a:cs typeface="Calibri" panose="020F0502020204030204" pitchFamily="34" charset="0"/>
              </a:rPr>
              <a:t>Suche nach Zuwendung und Anerkennung, Überwinden von Hemmungen</a:t>
            </a:r>
          </a:p>
          <a:p>
            <a:pPr>
              <a:lnSpc>
                <a:spcPct val="80000"/>
              </a:lnSpc>
            </a:pPr>
            <a:r>
              <a:rPr lang="de-CH" altLang="de-DE" sz="1600" dirty="0">
                <a:latin typeface="Calibri" panose="020F0502020204030204" pitchFamily="34" charset="0"/>
                <a:cs typeface="Calibri" panose="020F0502020204030204" pitchFamily="34" charset="0"/>
              </a:rPr>
              <a:t>Beseitigen von Gefühl von Leere, Langeweile, Unbehagen</a:t>
            </a:r>
          </a:p>
          <a:p>
            <a:pPr>
              <a:lnSpc>
                <a:spcPct val="80000"/>
              </a:lnSpc>
            </a:pPr>
            <a:r>
              <a:rPr lang="de-CH" altLang="de-DE" sz="1600" dirty="0">
                <a:latin typeface="Calibri" panose="020F0502020204030204" pitchFamily="34" charset="0"/>
                <a:cs typeface="Calibri" panose="020F0502020204030204" pitchFamily="34" charset="0"/>
              </a:rPr>
              <a:t>Beseitigen von depressiven Verstimmungen</a:t>
            </a:r>
          </a:p>
          <a:p>
            <a:pPr>
              <a:lnSpc>
                <a:spcPct val="80000"/>
              </a:lnSpc>
            </a:pPr>
            <a:r>
              <a:rPr lang="de-CH" altLang="de-DE" sz="1600" dirty="0">
                <a:latin typeface="Calibri" panose="020F0502020204030204" pitchFamily="34" charset="0"/>
                <a:cs typeface="Calibri" panose="020F0502020204030204" pitchFamily="34" charset="0"/>
              </a:rPr>
              <a:t>Behandlung im </a:t>
            </a:r>
            <a:r>
              <a:rPr lang="de-CH" altLang="de-DE" sz="1600" dirty="0" err="1">
                <a:latin typeface="Calibri" panose="020F0502020204030204" pitchFamily="34" charset="0"/>
                <a:cs typeface="Calibri" panose="020F0502020204030204" pitchFamily="34" charset="0"/>
              </a:rPr>
              <a:t>SinNe</a:t>
            </a:r>
            <a:r>
              <a:rPr lang="de-CH" altLang="de-DE" sz="1600" dirty="0">
                <a:latin typeface="Calibri" panose="020F0502020204030204" pitchFamily="34" charset="0"/>
                <a:cs typeface="Calibri" panose="020F0502020204030204" pitchFamily="34" charset="0"/>
              </a:rPr>
              <a:t> einer Selbstmedikation von psychischen Störungen</a:t>
            </a:r>
            <a:endParaRPr lang="de-DE" altLang="de-DE" sz="1600" dirty="0">
              <a:latin typeface="Calibri" panose="020F0502020204030204" pitchFamily="34" charset="0"/>
              <a:cs typeface="Calibri" panose="020F0502020204030204" pitchFamily="34" charset="0"/>
            </a:endParaRPr>
          </a:p>
        </p:txBody>
      </p:sp>
      <p:sp>
        <p:nvSpPr>
          <p:cNvPr id="25606" name="Text Box 6">
            <a:extLst>
              <a:ext uri="{FF2B5EF4-FFF2-40B4-BE49-F238E27FC236}">
                <a16:creationId xmlns:a16="http://schemas.microsoft.com/office/drawing/2014/main" id="{C92CBDF8-0399-441F-B480-84D42D9EFE06}"/>
              </a:ext>
            </a:extLst>
          </p:cNvPr>
          <p:cNvSpPr txBox="1">
            <a:spLocks noChangeArrowheads="1"/>
          </p:cNvSpPr>
          <p:nvPr/>
        </p:nvSpPr>
        <p:spPr bwMode="auto">
          <a:xfrm>
            <a:off x="1066800" y="5024438"/>
            <a:ext cx="7681913" cy="885114"/>
          </a:xfrm>
          <a:prstGeom prst="rect">
            <a:avLst/>
          </a:prstGeom>
          <a:solidFill>
            <a:srgbClr val="FFC000"/>
          </a:solidFill>
          <a:ln>
            <a:noFill/>
          </a:ln>
          <a:effectLst/>
        </p:spPr>
        <p:txBody>
          <a:bodyPr>
            <a:spAutoFit/>
          </a:bodyPr>
          <a:lstStyle/>
          <a:p>
            <a:pPr>
              <a:lnSpc>
                <a:spcPct val="80000"/>
              </a:lnSpc>
            </a:pPr>
            <a:r>
              <a:rPr lang="de-CH" altLang="de-DE" sz="1600" b="1" dirty="0">
                <a:latin typeface="Calibri" panose="020F0502020204030204" pitchFamily="34" charset="0"/>
                <a:cs typeface="Calibri" panose="020F0502020204030204" pitchFamily="34" charset="0"/>
              </a:rPr>
              <a:t>Abhängigkeit:</a:t>
            </a:r>
          </a:p>
          <a:p>
            <a:pPr>
              <a:lnSpc>
                <a:spcPct val="80000"/>
              </a:lnSpc>
            </a:pPr>
            <a:r>
              <a:rPr lang="de-CH" altLang="de-DE" sz="1600" dirty="0">
                <a:latin typeface="Calibri" panose="020F0502020204030204" pitchFamily="34" charset="0"/>
                <a:cs typeface="Calibri" panose="020F0502020204030204" pitchFamily="34" charset="0"/>
              </a:rPr>
              <a:t>Gleiche Motive wie oben, aber Verlust der Kontrolle über den Konsum</a:t>
            </a:r>
          </a:p>
          <a:p>
            <a:pPr>
              <a:lnSpc>
                <a:spcPct val="80000"/>
              </a:lnSpc>
            </a:pPr>
            <a:r>
              <a:rPr lang="de-CH" altLang="de-DE" sz="1600" dirty="0">
                <a:latin typeface="Calibri" panose="020F0502020204030204" pitchFamily="34" charset="0"/>
                <a:cs typeface="Calibri" panose="020F0502020204030204" pitchFamily="34" charset="0"/>
              </a:rPr>
              <a:t>Entzugserscheinungen wie Gefühle der Mattigkeit, </a:t>
            </a:r>
            <a:r>
              <a:rPr lang="de-CH" altLang="de-DE" sz="1600" dirty="0" err="1">
                <a:latin typeface="Calibri" panose="020F0502020204030204" pitchFamily="34" charset="0"/>
                <a:cs typeface="Calibri" panose="020F0502020204030204" pitchFamily="34" charset="0"/>
              </a:rPr>
              <a:t>Abschlaffung</a:t>
            </a:r>
            <a:r>
              <a:rPr lang="de-CH" altLang="de-DE" sz="1600" dirty="0">
                <a:latin typeface="Calibri" panose="020F0502020204030204" pitchFamily="34" charset="0"/>
                <a:cs typeface="Calibri" panose="020F0502020204030204" pitchFamily="34" charset="0"/>
              </a:rPr>
              <a:t>, Lustlosigkeit, innere Unruhe, Schlafstörungen. Psychische Abhängigkeit: Drang nach Wirkung des Cannabis</a:t>
            </a:r>
            <a:endParaRPr lang="de-DE" altLang="de-DE" sz="1600" dirty="0">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ußzeilenplatzhalter 4">
            <a:extLst>
              <a:ext uri="{FF2B5EF4-FFF2-40B4-BE49-F238E27FC236}">
                <a16:creationId xmlns:a16="http://schemas.microsoft.com/office/drawing/2014/main" id="{1FB6B704-2BF4-44B2-8141-290BE8A06696}"/>
              </a:ext>
            </a:extLst>
          </p:cNvPr>
          <p:cNvSpPr>
            <a:spLocks noGrp="1"/>
          </p:cNvSpPr>
          <p:nvPr>
            <p:ph type="ftr" sz="quarter" idx="11"/>
          </p:nvPr>
        </p:nvSpPr>
        <p:spPr/>
        <p:txBody>
          <a:bodyPr/>
          <a:lstStyle/>
          <a:p>
            <a:r>
              <a:rPr lang="de-CH" altLang="de-DE">
                <a:latin typeface="Calibri" panose="020F0502020204030204" pitchFamily="34" charset="0"/>
                <a:cs typeface="Calibri" panose="020F0502020204030204" pitchFamily="34" charset="0"/>
              </a:rPr>
              <a:t>www.seminare-ps.net</a:t>
            </a:r>
          </a:p>
        </p:txBody>
      </p:sp>
      <p:sp>
        <p:nvSpPr>
          <p:cNvPr id="5122" name="Rectangle 2">
            <a:extLst>
              <a:ext uri="{FF2B5EF4-FFF2-40B4-BE49-F238E27FC236}">
                <a16:creationId xmlns:a16="http://schemas.microsoft.com/office/drawing/2014/main" id="{4A700573-6C95-4881-A00E-EAD16E78F54C}"/>
              </a:ext>
            </a:extLst>
          </p:cNvPr>
          <p:cNvSpPr>
            <a:spLocks noGrp="1" noChangeArrowheads="1"/>
          </p:cNvSpPr>
          <p:nvPr>
            <p:ph type="title"/>
          </p:nvPr>
        </p:nvSpPr>
        <p:spPr>
          <a:xfrm>
            <a:off x="1066800" y="404813"/>
            <a:ext cx="8077200" cy="1143000"/>
          </a:xfrm>
        </p:spPr>
        <p:txBody>
          <a:bodyPr/>
          <a:lstStyle/>
          <a:p>
            <a:pPr algn="l"/>
            <a:r>
              <a:rPr lang="de-CH" altLang="de-DE" sz="3200"/>
              <a:t>Das Umfeld: Fünf Lebensbereiche</a:t>
            </a:r>
          </a:p>
        </p:txBody>
      </p:sp>
      <p:sp>
        <p:nvSpPr>
          <p:cNvPr id="5125" name="Oval 5">
            <a:extLst>
              <a:ext uri="{FF2B5EF4-FFF2-40B4-BE49-F238E27FC236}">
                <a16:creationId xmlns:a16="http://schemas.microsoft.com/office/drawing/2014/main" id="{18D9B080-8A5F-496E-ADD8-0C6C6BAE11AA}"/>
              </a:ext>
            </a:extLst>
          </p:cNvPr>
          <p:cNvSpPr>
            <a:spLocks noChangeArrowheads="1"/>
          </p:cNvSpPr>
          <p:nvPr/>
        </p:nvSpPr>
        <p:spPr bwMode="auto">
          <a:xfrm>
            <a:off x="1979613" y="1917700"/>
            <a:ext cx="2305050"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5126" name="Text Box 6">
            <a:extLst>
              <a:ext uri="{FF2B5EF4-FFF2-40B4-BE49-F238E27FC236}">
                <a16:creationId xmlns:a16="http://schemas.microsoft.com/office/drawing/2014/main" id="{56624F23-DA78-4C52-836F-061BF07FD683}"/>
              </a:ext>
            </a:extLst>
          </p:cNvPr>
          <p:cNvSpPr txBox="1">
            <a:spLocks noChangeArrowheads="1"/>
          </p:cNvSpPr>
          <p:nvPr/>
        </p:nvSpPr>
        <p:spPr bwMode="auto">
          <a:xfrm>
            <a:off x="1979613" y="2133600"/>
            <a:ext cx="2376487"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Konsum- und </a:t>
            </a:r>
          </a:p>
          <a:p>
            <a:pPr algn="ctr"/>
            <a:r>
              <a:rPr lang="de-CH" altLang="de-DE" sz="1400" b="1">
                <a:latin typeface="Calibri" panose="020F0502020204030204" pitchFamily="34" charset="0"/>
                <a:cs typeface="Calibri" panose="020F0502020204030204" pitchFamily="34" charset="0"/>
              </a:rPr>
              <a:t>Wohlstandswelt</a:t>
            </a:r>
            <a:r>
              <a:rPr lang="de-CH" altLang="de-DE" sz="1400">
                <a:latin typeface="Calibri" panose="020F0502020204030204" pitchFamily="34" charset="0"/>
                <a:cs typeface="Calibri" panose="020F0502020204030204" pitchFamily="34" charset="0"/>
              </a:rPr>
              <a:t>:</a:t>
            </a:r>
          </a:p>
          <a:p>
            <a:pPr algn="ctr"/>
            <a:r>
              <a:rPr lang="de-CH" altLang="de-DE" sz="1400">
                <a:latin typeface="Calibri" panose="020F0502020204030204" pitchFamily="34" charset="0"/>
                <a:cs typeface="Calibri" panose="020F0502020204030204" pitchFamily="34" charset="0"/>
              </a:rPr>
              <a:t>Materielle Verwöhnung –</a:t>
            </a:r>
          </a:p>
          <a:p>
            <a:pPr algn="ctr"/>
            <a:r>
              <a:rPr lang="de-CH" altLang="de-DE" sz="1400">
                <a:latin typeface="Calibri" panose="020F0502020204030204" pitchFamily="34" charset="0"/>
                <a:cs typeface="Calibri" panose="020F0502020204030204" pitchFamily="34" charset="0"/>
              </a:rPr>
              <a:t>Emotionale Vernachlässigung,</a:t>
            </a:r>
          </a:p>
          <a:p>
            <a:pPr algn="ctr"/>
            <a:r>
              <a:rPr lang="de-CH" altLang="de-DE" sz="1400">
                <a:latin typeface="Calibri" panose="020F0502020204030204" pitchFamily="34" charset="0"/>
                <a:cs typeface="Calibri" panose="020F0502020204030204" pitchFamily="34" charset="0"/>
              </a:rPr>
              <a:t>Kein Verzicht</a:t>
            </a:r>
          </a:p>
          <a:p>
            <a:pPr algn="ctr"/>
            <a:r>
              <a:rPr lang="de-CH" altLang="de-DE" sz="1400">
                <a:latin typeface="Calibri" panose="020F0502020204030204" pitchFamily="34" charset="0"/>
                <a:cs typeface="Calibri" panose="020F0502020204030204" pitchFamily="34" charset="0"/>
              </a:rPr>
              <a:t>Konsumzwang durch Peer-Gruppe</a:t>
            </a:r>
            <a:endParaRPr lang="de-DE" altLang="de-DE" sz="1400">
              <a:latin typeface="Calibri" panose="020F0502020204030204" pitchFamily="34" charset="0"/>
              <a:cs typeface="Calibri" panose="020F0502020204030204" pitchFamily="34" charset="0"/>
            </a:endParaRPr>
          </a:p>
        </p:txBody>
      </p:sp>
      <p:sp>
        <p:nvSpPr>
          <p:cNvPr id="5127" name="Oval 7">
            <a:extLst>
              <a:ext uri="{FF2B5EF4-FFF2-40B4-BE49-F238E27FC236}">
                <a16:creationId xmlns:a16="http://schemas.microsoft.com/office/drawing/2014/main" id="{0E949BE5-5082-40AE-B21F-35634C6310C9}"/>
              </a:ext>
            </a:extLst>
          </p:cNvPr>
          <p:cNvSpPr>
            <a:spLocks noChangeArrowheads="1"/>
          </p:cNvSpPr>
          <p:nvPr/>
        </p:nvSpPr>
        <p:spPr bwMode="auto">
          <a:xfrm>
            <a:off x="1908175" y="4005263"/>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5128" name="Oval 8">
            <a:extLst>
              <a:ext uri="{FF2B5EF4-FFF2-40B4-BE49-F238E27FC236}">
                <a16:creationId xmlns:a16="http://schemas.microsoft.com/office/drawing/2014/main" id="{7B345446-BF0A-4175-8B7D-364C9DAE23BF}"/>
              </a:ext>
            </a:extLst>
          </p:cNvPr>
          <p:cNvSpPr>
            <a:spLocks noChangeArrowheads="1"/>
          </p:cNvSpPr>
          <p:nvPr/>
        </p:nvSpPr>
        <p:spPr bwMode="auto">
          <a:xfrm>
            <a:off x="4067175" y="4724400"/>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5129" name="Oval 9">
            <a:extLst>
              <a:ext uri="{FF2B5EF4-FFF2-40B4-BE49-F238E27FC236}">
                <a16:creationId xmlns:a16="http://schemas.microsoft.com/office/drawing/2014/main" id="{794CA2CE-D6FD-47FD-8E96-66491D33297E}"/>
              </a:ext>
            </a:extLst>
          </p:cNvPr>
          <p:cNvSpPr>
            <a:spLocks noChangeArrowheads="1"/>
          </p:cNvSpPr>
          <p:nvPr/>
        </p:nvSpPr>
        <p:spPr bwMode="auto">
          <a:xfrm>
            <a:off x="4210050" y="1412875"/>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5130" name="Oval 10">
            <a:extLst>
              <a:ext uri="{FF2B5EF4-FFF2-40B4-BE49-F238E27FC236}">
                <a16:creationId xmlns:a16="http://schemas.microsoft.com/office/drawing/2014/main" id="{6752C5D0-28E9-4825-9C9D-905C675FF27D}"/>
              </a:ext>
            </a:extLst>
          </p:cNvPr>
          <p:cNvSpPr>
            <a:spLocks noChangeArrowheads="1"/>
          </p:cNvSpPr>
          <p:nvPr/>
        </p:nvSpPr>
        <p:spPr bwMode="auto">
          <a:xfrm>
            <a:off x="5435600" y="3141663"/>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5131" name="Oval 11">
            <a:extLst>
              <a:ext uri="{FF2B5EF4-FFF2-40B4-BE49-F238E27FC236}">
                <a16:creationId xmlns:a16="http://schemas.microsoft.com/office/drawing/2014/main" id="{D373F075-6684-4C8A-8B96-3EEA48BD3CED}"/>
              </a:ext>
            </a:extLst>
          </p:cNvPr>
          <p:cNvSpPr>
            <a:spLocks noChangeArrowheads="1"/>
          </p:cNvSpPr>
          <p:nvPr/>
        </p:nvSpPr>
        <p:spPr bwMode="auto">
          <a:xfrm>
            <a:off x="3851275" y="3357563"/>
            <a:ext cx="1563688" cy="1417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CH" altLang="de-DE">
                <a:latin typeface="Calibri" panose="020F0502020204030204" pitchFamily="34" charset="0"/>
                <a:cs typeface="Calibri" panose="020F0502020204030204" pitchFamily="34" charset="0"/>
              </a:rPr>
              <a:t>Gesellschaft</a:t>
            </a:r>
            <a:endParaRPr lang="de-DE" altLang="de-DE">
              <a:latin typeface="Calibri" panose="020F0502020204030204" pitchFamily="34" charset="0"/>
              <a:cs typeface="Calibri" panose="020F0502020204030204" pitchFamily="34" charset="0"/>
            </a:endParaRPr>
          </a:p>
        </p:txBody>
      </p:sp>
      <p:sp>
        <p:nvSpPr>
          <p:cNvPr id="5133" name="Text Box 13">
            <a:extLst>
              <a:ext uri="{FF2B5EF4-FFF2-40B4-BE49-F238E27FC236}">
                <a16:creationId xmlns:a16="http://schemas.microsoft.com/office/drawing/2014/main" id="{05D9033A-C0A9-47F5-9D42-1C75E3EC90DF}"/>
              </a:ext>
            </a:extLst>
          </p:cNvPr>
          <p:cNvSpPr txBox="1">
            <a:spLocks noChangeArrowheads="1"/>
          </p:cNvSpPr>
          <p:nvPr/>
        </p:nvSpPr>
        <p:spPr bwMode="auto">
          <a:xfrm>
            <a:off x="4140200" y="1557338"/>
            <a:ext cx="237648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Kontaktwelt:</a:t>
            </a:r>
          </a:p>
          <a:p>
            <a:pPr algn="ctr"/>
            <a:r>
              <a:rPr lang="de-CH" altLang="de-DE" sz="1400">
                <a:latin typeface="Calibri" panose="020F0502020204030204" pitchFamily="34" charset="0"/>
                <a:cs typeface="Calibri" panose="020F0502020204030204" pitchFamily="34" charset="0"/>
              </a:rPr>
              <a:t>Sehnsucht nach tragenden Beziehungen auch ohne Leistungen, Beziehungen an Konsum geknüpft, Cliquen,</a:t>
            </a:r>
          </a:p>
          <a:p>
            <a:pPr algn="ctr"/>
            <a:r>
              <a:rPr lang="de-CH" altLang="de-DE" sz="1400">
                <a:latin typeface="Calibri" panose="020F0502020204030204" pitchFamily="34" charset="0"/>
                <a:cs typeface="Calibri" panose="020F0502020204030204" pitchFamily="34" charset="0"/>
              </a:rPr>
              <a:t>Wenig Frustrations-</a:t>
            </a:r>
          </a:p>
          <a:p>
            <a:pPr algn="ctr"/>
            <a:r>
              <a:rPr lang="de-CH" altLang="de-DE" sz="1400">
                <a:latin typeface="Calibri" panose="020F0502020204030204" pitchFamily="34" charset="0"/>
                <a:cs typeface="Calibri" panose="020F0502020204030204" pitchFamily="34" charset="0"/>
              </a:rPr>
              <a:t>toleranz</a:t>
            </a:r>
            <a:endParaRPr lang="de-DE" altLang="de-DE" sz="1400">
              <a:latin typeface="Calibri" panose="020F0502020204030204" pitchFamily="34" charset="0"/>
              <a:cs typeface="Calibri" panose="020F0502020204030204" pitchFamily="34" charset="0"/>
            </a:endParaRPr>
          </a:p>
        </p:txBody>
      </p:sp>
      <p:sp>
        <p:nvSpPr>
          <p:cNvPr id="5135" name="Text Box 15">
            <a:extLst>
              <a:ext uri="{FF2B5EF4-FFF2-40B4-BE49-F238E27FC236}">
                <a16:creationId xmlns:a16="http://schemas.microsoft.com/office/drawing/2014/main" id="{A4495C56-464B-453D-8195-CB56B1787E94}"/>
              </a:ext>
            </a:extLst>
          </p:cNvPr>
          <p:cNvSpPr txBox="1">
            <a:spLocks noChangeArrowheads="1"/>
          </p:cNvSpPr>
          <p:nvPr/>
        </p:nvSpPr>
        <p:spPr bwMode="auto">
          <a:xfrm>
            <a:off x="5364163" y="3432175"/>
            <a:ext cx="230346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Beschleunigte </a:t>
            </a:r>
          </a:p>
          <a:p>
            <a:pPr algn="ctr"/>
            <a:r>
              <a:rPr lang="de-CH" altLang="de-DE" sz="1400" b="1">
                <a:latin typeface="Calibri" panose="020F0502020204030204" pitchFamily="34" charset="0"/>
                <a:cs typeface="Calibri" panose="020F0502020204030204" pitchFamily="34" charset="0"/>
              </a:rPr>
              <a:t>Welt:</a:t>
            </a:r>
            <a:r>
              <a:rPr lang="de-CH" altLang="de-DE" sz="1400">
                <a:latin typeface="Calibri" panose="020F0502020204030204" pitchFamily="34" charset="0"/>
                <a:cs typeface="Calibri" panose="020F0502020204030204" pitchFamily="34" charset="0"/>
              </a:rPr>
              <a:t> Subito-Mentalität, Reizüberflutung, kurzfristiger Spannungsabbau, Trends</a:t>
            </a:r>
          </a:p>
          <a:p>
            <a:pPr algn="ctr"/>
            <a:r>
              <a:rPr lang="de-CH" altLang="de-DE" sz="1400">
                <a:latin typeface="Calibri" panose="020F0502020204030204" pitchFamily="34" charset="0"/>
                <a:cs typeface="Calibri" panose="020F0502020204030204" pitchFamily="34" charset="0"/>
              </a:rPr>
              <a:t>Wechselnde</a:t>
            </a:r>
          </a:p>
          <a:p>
            <a:pPr algn="ctr"/>
            <a:r>
              <a:rPr lang="de-CH" altLang="de-DE" sz="1400">
                <a:latin typeface="Calibri" panose="020F0502020204030204" pitchFamily="34" charset="0"/>
                <a:cs typeface="Calibri" panose="020F0502020204030204" pitchFamily="34" charset="0"/>
              </a:rPr>
              <a:t> Gefühle</a:t>
            </a:r>
            <a:endParaRPr lang="de-DE" altLang="de-DE" sz="1400">
              <a:latin typeface="Calibri" panose="020F0502020204030204" pitchFamily="34" charset="0"/>
              <a:cs typeface="Calibri" panose="020F0502020204030204" pitchFamily="34" charset="0"/>
            </a:endParaRPr>
          </a:p>
        </p:txBody>
      </p:sp>
      <p:sp>
        <p:nvSpPr>
          <p:cNvPr id="5136" name="Text Box 16">
            <a:extLst>
              <a:ext uri="{FF2B5EF4-FFF2-40B4-BE49-F238E27FC236}">
                <a16:creationId xmlns:a16="http://schemas.microsoft.com/office/drawing/2014/main" id="{3BDA1783-1D12-43E2-88D4-3B29C672F845}"/>
              </a:ext>
            </a:extLst>
          </p:cNvPr>
          <p:cNvSpPr txBox="1">
            <a:spLocks noChangeArrowheads="1"/>
          </p:cNvSpPr>
          <p:nvPr/>
        </p:nvSpPr>
        <p:spPr bwMode="auto">
          <a:xfrm>
            <a:off x="4067175" y="5016500"/>
            <a:ext cx="223361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Offene Welt:</a:t>
            </a:r>
          </a:p>
          <a:p>
            <a:pPr algn="ctr"/>
            <a:r>
              <a:rPr lang="de-CH" altLang="de-DE" sz="1400">
                <a:latin typeface="Calibri" panose="020F0502020204030204" pitchFamily="34" charset="0"/>
                <a:cs typeface="Calibri" panose="020F0502020204030204" pitchFamily="34" charset="0"/>
              </a:rPr>
              <a:t>Unzählige Möglichkeiten,</a:t>
            </a:r>
          </a:p>
          <a:p>
            <a:pPr algn="ctr"/>
            <a:r>
              <a:rPr lang="de-CH" altLang="de-DE" sz="1400">
                <a:latin typeface="Calibri" panose="020F0502020204030204" pitchFamily="34" charset="0"/>
                <a:cs typeface="Calibri" panose="020F0502020204030204" pitchFamily="34" charset="0"/>
              </a:rPr>
              <a:t>Zerfall von Normen,</a:t>
            </a:r>
          </a:p>
          <a:p>
            <a:pPr algn="ctr"/>
            <a:r>
              <a:rPr lang="de-CH" altLang="de-DE" sz="1400">
                <a:latin typeface="Calibri" panose="020F0502020204030204" pitchFamily="34" charset="0"/>
                <a:cs typeface="Calibri" panose="020F0502020204030204" pitchFamily="34" charset="0"/>
              </a:rPr>
              <a:t>Wenig Widerstand von Erwachsenen, wenig Orientierungshilfe, wenig Grenzen</a:t>
            </a:r>
          </a:p>
          <a:p>
            <a:pPr algn="ctr"/>
            <a:endParaRPr lang="de-DE" altLang="de-DE" sz="1400">
              <a:latin typeface="Calibri" panose="020F0502020204030204" pitchFamily="34" charset="0"/>
              <a:cs typeface="Calibri" panose="020F0502020204030204" pitchFamily="34" charset="0"/>
            </a:endParaRPr>
          </a:p>
        </p:txBody>
      </p:sp>
      <p:sp>
        <p:nvSpPr>
          <p:cNvPr id="5138" name="Text Box 18">
            <a:extLst>
              <a:ext uri="{FF2B5EF4-FFF2-40B4-BE49-F238E27FC236}">
                <a16:creationId xmlns:a16="http://schemas.microsoft.com/office/drawing/2014/main" id="{7AED0441-E2B0-48C5-A83C-B920358F8C46}"/>
              </a:ext>
            </a:extLst>
          </p:cNvPr>
          <p:cNvSpPr txBox="1">
            <a:spLocks noChangeArrowheads="1"/>
          </p:cNvSpPr>
          <p:nvPr/>
        </p:nvSpPr>
        <p:spPr bwMode="auto">
          <a:xfrm>
            <a:off x="1908175" y="4292600"/>
            <a:ext cx="223202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Leben mit </a:t>
            </a:r>
          </a:p>
          <a:p>
            <a:pPr algn="ctr"/>
            <a:r>
              <a:rPr lang="de-CH" altLang="de-DE" sz="1400" b="1">
                <a:latin typeface="Calibri" panose="020F0502020204030204" pitchFamily="34" charset="0"/>
                <a:cs typeface="Calibri" panose="020F0502020204030204" pitchFamily="34" charset="0"/>
              </a:rPr>
              <a:t>Widersprüchen:</a:t>
            </a:r>
            <a:r>
              <a:rPr lang="de-CH" altLang="de-DE" sz="1400">
                <a:latin typeface="Calibri" panose="020F0502020204030204" pitchFamily="34" charset="0"/>
                <a:cs typeface="Calibri" panose="020F0502020204030204" pitchFamily="34" charset="0"/>
              </a:rPr>
              <a:t> Widersprüchliche Gedanken, Impulse Gefühle Entwicklung innerer</a:t>
            </a:r>
          </a:p>
          <a:p>
            <a:pPr algn="ctr"/>
            <a:r>
              <a:rPr lang="de-CH" altLang="de-DE" sz="1400">
                <a:latin typeface="Calibri" panose="020F0502020204030204" pitchFamily="34" charset="0"/>
                <a:cs typeface="Calibri" panose="020F0502020204030204" pitchFamily="34" charset="0"/>
              </a:rPr>
              <a:t> Stärke gefährdet</a:t>
            </a:r>
            <a:endParaRPr lang="de-DE" altLang="de-DE" sz="1400">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ußzeilenplatzhalter 4">
            <a:extLst>
              <a:ext uri="{FF2B5EF4-FFF2-40B4-BE49-F238E27FC236}">
                <a16:creationId xmlns:a16="http://schemas.microsoft.com/office/drawing/2014/main" id="{64E13916-E90F-49C1-9936-80342D3D3BB4}"/>
              </a:ext>
            </a:extLst>
          </p:cNvPr>
          <p:cNvSpPr>
            <a:spLocks noGrp="1"/>
          </p:cNvSpPr>
          <p:nvPr>
            <p:ph type="ftr" sz="quarter" idx="11"/>
          </p:nvPr>
        </p:nvSpPr>
        <p:spPr/>
        <p:txBody>
          <a:bodyPr/>
          <a:lstStyle/>
          <a:p>
            <a:r>
              <a:rPr lang="de-CH" altLang="de-DE">
                <a:latin typeface="Calibri" panose="020F0502020204030204" pitchFamily="34" charset="0"/>
                <a:cs typeface="Calibri" panose="020F0502020204030204" pitchFamily="34" charset="0"/>
              </a:rPr>
              <a:t>www.seminare-ps.net</a:t>
            </a:r>
          </a:p>
        </p:txBody>
      </p:sp>
      <p:sp>
        <p:nvSpPr>
          <p:cNvPr id="23554" name="Rectangle 2">
            <a:extLst>
              <a:ext uri="{FF2B5EF4-FFF2-40B4-BE49-F238E27FC236}">
                <a16:creationId xmlns:a16="http://schemas.microsoft.com/office/drawing/2014/main" id="{C754A934-5FAE-42DE-9874-57FA72918F16}"/>
              </a:ext>
            </a:extLst>
          </p:cNvPr>
          <p:cNvSpPr>
            <a:spLocks noGrp="1" noChangeArrowheads="1"/>
          </p:cNvSpPr>
          <p:nvPr>
            <p:ph type="title"/>
          </p:nvPr>
        </p:nvSpPr>
        <p:spPr>
          <a:xfrm>
            <a:off x="1066800" y="404813"/>
            <a:ext cx="8077200" cy="1143000"/>
          </a:xfrm>
        </p:spPr>
        <p:txBody>
          <a:bodyPr/>
          <a:lstStyle/>
          <a:p>
            <a:pPr algn="l"/>
            <a:r>
              <a:rPr lang="de-CH" altLang="de-DE" sz="3200"/>
              <a:t>Präventive Erziehung</a:t>
            </a:r>
          </a:p>
        </p:txBody>
      </p:sp>
      <p:sp>
        <p:nvSpPr>
          <p:cNvPr id="23555" name="Oval 3">
            <a:extLst>
              <a:ext uri="{FF2B5EF4-FFF2-40B4-BE49-F238E27FC236}">
                <a16:creationId xmlns:a16="http://schemas.microsoft.com/office/drawing/2014/main" id="{2F2BABF8-D5F5-474A-90B8-6CB60E2BA327}"/>
              </a:ext>
            </a:extLst>
          </p:cNvPr>
          <p:cNvSpPr>
            <a:spLocks noChangeArrowheads="1"/>
          </p:cNvSpPr>
          <p:nvPr/>
        </p:nvSpPr>
        <p:spPr bwMode="auto">
          <a:xfrm>
            <a:off x="1979613" y="1917700"/>
            <a:ext cx="2305050"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23556" name="Text Box 4">
            <a:extLst>
              <a:ext uri="{FF2B5EF4-FFF2-40B4-BE49-F238E27FC236}">
                <a16:creationId xmlns:a16="http://schemas.microsoft.com/office/drawing/2014/main" id="{1385AECF-5CFD-4712-8430-1A4570299DBE}"/>
              </a:ext>
            </a:extLst>
          </p:cNvPr>
          <p:cNvSpPr txBox="1">
            <a:spLocks noChangeArrowheads="1"/>
          </p:cNvSpPr>
          <p:nvPr/>
        </p:nvSpPr>
        <p:spPr bwMode="auto">
          <a:xfrm>
            <a:off x="1979613" y="2133600"/>
            <a:ext cx="2376487"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Konsum und </a:t>
            </a:r>
          </a:p>
          <a:p>
            <a:pPr algn="ctr"/>
            <a:r>
              <a:rPr lang="de-CH" altLang="de-DE" sz="1400" b="1">
                <a:latin typeface="Calibri" panose="020F0502020204030204" pitchFamily="34" charset="0"/>
                <a:cs typeface="Calibri" panose="020F0502020204030204" pitchFamily="34" charset="0"/>
              </a:rPr>
              <a:t>Wohlstandswelt</a:t>
            </a:r>
            <a:r>
              <a:rPr lang="de-CH" altLang="de-DE" sz="1400">
                <a:latin typeface="Calibri" panose="020F0502020204030204" pitchFamily="34" charset="0"/>
                <a:cs typeface="Calibri" panose="020F0502020204030204" pitchFamily="34" charset="0"/>
              </a:rPr>
              <a:t>:</a:t>
            </a:r>
          </a:p>
          <a:p>
            <a:pPr algn="ctr"/>
            <a:r>
              <a:rPr lang="de-CH" altLang="de-DE" sz="1400">
                <a:latin typeface="Calibri" panose="020F0502020204030204" pitchFamily="34" charset="0"/>
                <a:cs typeface="Calibri" panose="020F0502020204030204" pitchFamily="34" charset="0"/>
              </a:rPr>
              <a:t>Selbsttätigkeit</a:t>
            </a:r>
          </a:p>
          <a:p>
            <a:pPr algn="ctr"/>
            <a:r>
              <a:rPr lang="de-CH" altLang="de-DE" sz="1400">
                <a:latin typeface="Calibri" panose="020F0502020204030204" pitchFamily="34" charset="0"/>
                <a:cs typeface="Calibri" panose="020F0502020204030204" pitchFamily="34" charset="0"/>
              </a:rPr>
              <a:t>Liebe und Konsequenz</a:t>
            </a:r>
          </a:p>
          <a:p>
            <a:pPr algn="ctr"/>
            <a:r>
              <a:rPr lang="de-CH" altLang="de-DE" sz="1400">
                <a:latin typeface="Calibri" panose="020F0502020204030204" pitchFamily="34" charset="0"/>
                <a:cs typeface="Calibri" panose="020F0502020204030204" pitchFamily="34" charset="0"/>
              </a:rPr>
              <a:t>Bewusst Verzicht üben, warten üben, Vorfreude, andern helfen,</a:t>
            </a:r>
          </a:p>
        </p:txBody>
      </p:sp>
      <p:sp>
        <p:nvSpPr>
          <p:cNvPr id="23557" name="Oval 5">
            <a:extLst>
              <a:ext uri="{FF2B5EF4-FFF2-40B4-BE49-F238E27FC236}">
                <a16:creationId xmlns:a16="http://schemas.microsoft.com/office/drawing/2014/main" id="{802732F3-D60F-4F63-A747-9692F673D2AF}"/>
              </a:ext>
            </a:extLst>
          </p:cNvPr>
          <p:cNvSpPr>
            <a:spLocks noChangeArrowheads="1"/>
          </p:cNvSpPr>
          <p:nvPr/>
        </p:nvSpPr>
        <p:spPr bwMode="auto">
          <a:xfrm>
            <a:off x="1908175" y="4005263"/>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23558" name="Oval 6">
            <a:extLst>
              <a:ext uri="{FF2B5EF4-FFF2-40B4-BE49-F238E27FC236}">
                <a16:creationId xmlns:a16="http://schemas.microsoft.com/office/drawing/2014/main" id="{37839066-55E8-49C6-B674-10CC0CB23B1C}"/>
              </a:ext>
            </a:extLst>
          </p:cNvPr>
          <p:cNvSpPr>
            <a:spLocks noChangeArrowheads="1"/>
          </p:cNvSpPr>
          <p:nvPr/>
        </p:nvSpPr>
        <p:spPr bwMode="auto">
          <a:xfrm>
            <a:off x="4067175" y="4724400"/>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23559" name="Oval 7">
            <a:extLst>
              <a:ext uri="{FF2B5EF4-FFF2-40B4-BE49-F238E27FC236}">
                <a16:creationId xmlns:a16="http://schemas.microsoft.com/office/drawing/2014/main" id="{B3F0464F-E332-4C00-BD28-99618A36C47D}"/>
              </a:ext>
            </a:extLst>
          </p:cNvPr>
          <p:cNvSpPr>
            <a:spLocks noChangeArrowheads="1"/>
          </p:cNvSpPr>
          <p:nvPr/>
        </p:nvSpPr>
        <p:spPr bwMode="auto">
          <a:xfrm>
            <a:off x="4210050" y="1484313"/>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23560" name="Oval 8">
            <a:extLst>
              <a:ext uri="{FF2B5EF4-FFF2-40B4-BE49-F238E27FC236}">
                <a16:creationId xmlns:a16="http://schemas.microsoft.com/office/drawing/2014/main" id="{5B40C496-1BBD-4744-92A2-DD73C2A329C4}"/>
              </a:ext>
            </a:extLst>
          </p:cNvPr>
          <p:cNvSpPr>
            <a:spLocks noChangeArrowheads="1"/>
          </p:cNvSpPr>
          <p:nvPr/>
        </p:nvSpPr>
        <p:spPr bwMode="auto">
          <a:xfrm>
            <a:off x="5435600" y="3141663"/>
            <a:ext cx="2233613" cy="20161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1400">
              <a:latin typeface="Calibri" panose="020F0502020204030204" pitchFamily="34" charset="0"/>
              <a:cs typeface="Calibri" panose="020F0502020204030204" pitchFamily="34" charset="0"/>
            </a:endParaRPr>
          </a:p>
        </p:txBody>
      </p:sp>
      <p:sp>
        <p:nvSpPr>
          <p:cNvPr id="23561" name="Oval 9">
            <a:extLst>
              <a:ext uri="{FF2B5EF4-FFF2-40B4-BE49-F238E27FC236}">
                <a16:creationId xmlns:a16="http://schemas.microsoft.com/office/drawing/2014/main" id="{D3DB83C3-3114-4226-9AA7-FD532DDBECFD}"/>
              </a:ext>
            </a:extLst>
          </p:cNvPr>
          <p:cNvSpPr>
            <a:spLocks noChangeArrowheads="1"/>
          </p:cNvSpPr>
          <p:nvPr/>
        </p:nvSpPr>
        <p:spPr bwMode="auto">
          <a:xfrm>
            <a:off x="3851275" y="3357563"/>
            <a:ext cx="1563688" cy="1417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CH" altLang="de-DE">
                <a:latin typeface="Calibri" panose="020F0502020204030204" pitchFamily="34" charset="0"/>
                <a:cs typeface="Calibri" panose="020F0502020204030204" pitchFamily="34" charset="0"/>
              </a:rPr>
              <a:t>Gesellschaft</a:t>
            </a:r>
            <a:endParaRPr lang="de-DE" altLang="de-DE">
              <a:latin typeface="Calibri" panose="020F0502020204030204" pitchFamily="34" charset="0"/>
              <a:cs typeface="Calibri" panose="020F0502020204030204" pitchFamily="34" charset="0"/>
            </a:endParaRPr>
          </a:p>
        </p:txBody>
      </p:sp>
      <p:sp>
        <p:nvSpPr>
          <p:cNvPr id="23562" name="Text Box 10">
            <a:extLst>
              <a:ext uri="{FF2B5EF4-FFF2-40B4-BE49-F238E27FC236}">
                <a16:creationId xmlns:a16="http://schemas.microsoft.com/office/drawing/2014/main" id="{590B94F5-FE74-4A32-B6A7-0DAD051F5F15}"/>
              </a:ext>
            </a:extLst>
          </p:cNvPr>
          <p:cNvSpPr txBox="1">
            <a:spLocks noChangeArrowheads="1"/>
          </p:cNvSpPr>
          <p:nvPr/>
        </p:nvSpPr>
        <p:spPr bwMode="auto">
          <a:xfrm>
            <a:off x="4140200" y="1697038"/>
            <a:ext cx="23764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Kontaktwelt:</a:t>
            </a:r>
          </a:p>
          <a:p>
            <a:pPr algn="ctr"/>
            <a:r>
              <a:rPr lang="de-CH" altLang="de-DE" sz="1400">
                <a:latin typeface="Calibri" panose="020F0502020204030204" pitchFamily="34" charset="0"/>
                <a:cs typeface="Calibri" panose="020F0502020204030204" pitchFamily="34" charset="0"/>
              </a:rPr>
              <a:t>Bedingugnslose Liebe, Gemeinsam Zeit </a:t>
            </a:r>
          </a:p>
          <a:p>
            <a:pPr algn="ctr"/>
            <a:r>
              <a:rPr lang="de-CH" altLang="de-DE" sz="1400">
                <a:latin typeface="Calibri" panose="020F0502020204030204" pitchFamily="34" charset="0"/>
                <a:cs typeface="Calibri" panose="020F0502020204030204" pitchFamily="34" charset="0"/>
              </a:rPr>
              <a:t>verbringen, Freunde </a:t>
            </a:r>
          </a:p>
          <a:p>
            <a:pPr algn="ctr"/>
            <a:r>
              <a:rPr lang="de-CH" altLang="de-DE" sz="1400">
                <a:latin typeface="Calibri" panose="020F0502020204030204" pitchFamily="34" charset="0"/>
                <a:cs typeface="Calibri" panose="020F0502020204030204" pitchFamily="34" charset="0"/>
              </a:rPr>
              <a:t>kennen lernen, </a:t>
            </a:r>
          </a:p>
          <a:p>
            <a:pPr algn="ctr"/>
            <a:r>
              <a:rPr lang="de-CH" altLang="de-DE" sz="1400">
                <a:latin typeface="Calibri" panose="020F0502020204030204" pitchFamily="34" charset="0"/>
                <a:cs typeface="Calibri" panose="020F0502020204030204" pitchFamily="34" charset="0"/>
              </a:rPr>
              <a:t>Konflikte reif austragen,</a:t>
            </a:r>
          </a:p>
        </p:txBody>
      </p:sp>
      <p:sp>
        <p:nvSpPr>
          <p:cNvPr id="23563" name="Text Box 11">
            <a:extLst>
              <a:ext uri="{FF2B5EF4-FFF2-40B4-BE49-F238E27FC236}">
                <a16:creationId xmlns:a16="http://schemas.microsoft.com/office/drawing/2014/main" id="{1FB8D2B0-7C9A-4C0A-BC2B-99643E4C9A94}"/>
              </a:ext>
            </a:extLst>
          </p:cNvPr>
          <p:cNvSpPr txBox="1">
            <a:spLocks noChangeArrowheads="1"/>
          </p:cNvSpPr>
          <p:nvPr/>
        </p:nvSpPr>
        <p:spPr bwMode="auto">
          <a:xfrm>
            <a:off x="5364163" y="3360738"/>
            <a:ext cx="230346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Beschleunigte </a:t>
            </a:r>
          </a:p>
          <a:p>
            <a:pPr algn="ctr"/>
            <a:r>
              <a:rPr lang="de-CH" altLang="de-DE" sz="1400" b="1">
                <a:latin typeface="Calibri" panose="020F0502020204030204" pitchFamily="34" charset="0"/>
                <a:cs typeface="Calibri" panose="020F0502020204030204" pitchFamily="34" charset="0"/>
              </a:rPr>
              <a:t>Welt: </a:t>
            </a:r>
            <a:r>
              <a:rPr lang="de-CH" altLang="de-DE" sz="1400">
                <a:latin typeface="Calibri" panose="020F0502020204030204" pitchFamily="34" charset="0"/>
                <a:cs typeface="Calibri" panose="020F0502020204030204" pitchFamily="34" charset="0"/>
              </a:rPr>
              <a:t>Gefühle wie hoffen, staunen, wundern, einfühlen, ausharren zulassen, elektonische Medien begrenzen, Rhythmus verlangsamen</a:t>
            </a:r>
            <a:endParaRPr lang="de-DE" altLang="de-DE" sz="1400">
              <a:latin typeface="Calibri" panose="020F0502020204030204" pitchFamily="34" charset="0"/>
              <a:cs typeface="Calibri" panose="020F0502020204030204" pitchFamily="34" charset="0"/>
            </a:endParaRPr>
          </a:p>
        </p:txBody>
      </p:sp>
      <p:sp>
        <p:nvSpPr>
          <p:cNvPr id="23564" name="Text Box 12">
            <a:extLst>
              <a:ext uri="{FF2B5EF4-FFF2-40B4-BE49-F238E27FC236}">
                <a16:creationId xmlns:a16="http://schemas.microsoft.com/office/drawing/2014/main" id="{C1C8F89E-A36C-4AB5-BED7-07447C3E63BF}"/>
              </a:ext>
            </a:extLst>
          </p:cNvPr>
          <p:cNvSpPr txBox="1">
            <a:spLocks noChangeArrowheads="1"/>
          </p:cNvSpPr>
          <p:nvPr/>
        </p:nvSpPr>
        <p:spPr bwMode="auto">
          <a:xfrm>
            <a:off x="4067175" y="4868863"/>
            <a:ext cx="223361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Offene Welt:</a:t>
            </a:r>
          </a:p>
          <a:p>
            <a:pPr algn="ctr"/>
            <a:r>
              <a:rPr lang="de-CH" altLang="de-DE" sz="1400">
                <a:latin typeface="Calibri" panose="020F0502020204030204" pitchFamily="34" charset="0"/>
                <a:cs typeface="Calibri" panose="020F0502020204030204" pitchFamily="34" charset="0"/>
              </a:rPr>
              <a:t>Eigene Meinung klar ausrücken, Hilfen bei Entscheidungen,</a:t>
            </a:r>
          </a:p>
          <a:p>
            <a:pPr algn="ctr"/>
            <a:r>
              <a:rPr lang="de-CH" altLang="de-DE" sz="1400">
                <a:latin typeface="Calibri" panose="020F0502020204030204" pitchFamily="34" charset="0"/>
                <a:cs typeface="Calibri" panose="020F0502020204030204" pitchFamily="34" charset="0"/>
              </a:rPr>
              <a:t>Grenzen setzen und einhalten,</a:t>
            </a:r>
          </a:p>
          <a:p>
            <a:pPr algn="ctr"/>
            <a:r>
              <a:rPr lang="de-CH" altLang="de-DE" sz="1400">
                <a:latin typeface="Calibri" panose="020F0502020204030204" pitchFamily="34" charset="0"/>
                <a:cs typeface="Calibri" panose="020F0502020204030204" pitchFamily="34" charset="0"/>
              </a:rPr>
              <a:t>Orientierungshilfen</a:t>
            </a:r>
          </a:p>
          <a:p>
            <a:pPr algn="ctr"/>
            <a:r>
              <a:rPr lang="de-CH" altLang="de-DE" sz="1400">
                <a:latin typeface="Calibri" panose="020F0502020204030204" pitchFamily="34" charset="0"/>
                <a:cs typeface="Calibri" panose="020F0502020204030204" pitchFamily="34" charset="0"/>
              </a:rPr>
              <a:t> anbieten </a:t>
            </a:r>
            <a:endParaRPr lang="de-DE" altLang="de-DE" sz="1400">
              <a:latin typeface="Calibri" panose="020F0502020204030204" pitchFamily="34" charset="0"/>
              <a:cs typeface="Calibri" panose="020F0502020204030204" pitchFamily="34" charset="0"/>
            </a:endParaRPr>
          </a:p>
        </p:txBody>
      </p:sp>
      <p:sp>
        <p:nvSpPr>
          <p:cNvPr id="23565" name="Text Box 13">
            <a:extLst>
              <a:ext uri="{FF2B5EF4-FFF2-40B4-BE49-F238E27FC236}">
                <a16:creationId xmlns:a16="http://schemas.microsoft.com/office/drawing/2014/main" id="{CEA09C4F-F1BB-48E7-9287-E7406BCDA28E}"/>
              </a:ext>
            </a:extLst>
          </p:cNvPr>
          <p:cNvSpPr txBox="1">
            <a:spLocks noChangeArrowheads="1"/>
          </p:cNvSpPr>
          <p:nvPr/>
        </p:nvSpPr>
        <p:spPr bwMode="auto">
          <a:xfrm>
            <a:off x="1908175" y="4149725"/>
            <a:ext cx="22320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CH" altLang="de-DE" sz="1400" b="1">
                <a:latin typeface="Calibri" panose="020F0502020204030204" pitchFamily="34" charset="0"/>
                <a:cs typeface="Calibri" panose="020F0502020204030204" pitchFamily="34" charset="0"/>
              </a:rPr>
              <a:t>Leben mit </a:t>
            </a:r>
          </a:p>
          <a:p>
            <a:pPr algn="ctr"/>
            <a:r>
              <a:rPr lang="de-CH" altLang="de-DE" sz="1400" b="1">
                <a:latin typeface="Calibri" panose="020F0502020204030204" pitchFamily="34" charset="0"/>
                <a:cs typeface="Calibri" panose="020F0502020204030204" pitchFamily="34" charset="0"/>
              </a:rPr>
              <a:t>Widersprüchen:</a:t>
            </a:r>
          </a:p>
          <a:p>
            <a:pPr algn="ctr"/>
            <a:r>
              <a:rPr lang="de-CH" altLang="de-DE" sz="1400">
                <a:latin typeface="Calibri" panose="020F0502020204030204" pitchFamily="34" charset="0"/>
                <a:cs typeface="Calibri" panose="020F0502020204030204" pitchFamily="34" charset="0"/>
              </a:rPr>
              <a:t>Darüber diskutieren, sie aushalten, Hilfe bei Finden einer Lebenslinie, bei Jugendlichen Verständnis  ihrer speziellen </a:t>
            </a:r>
          </a:p>
          <a:p>
            <a:pPr algn="ctr"/>
            <a:r>
              <a:rPr lang="de-CH" altLang="de-DE" sz="1400">
                <a:latin typeface="Calibri" panose="020F0502020204030204" pitchFamily="34" charset="0"/>
                <a:cs typeface="Calibri" panose="020F0502020204030204" pitchFamily="34" charset="0"/>
              </a:rPr>
              <a:t>Spannungen</a:t>
            </a:r>
            <a:endParaRPr lang="de-DE" altLang="de-DE" sz="1400">
              <a:latin typeface="Calibri" panose="020F0502020204030204" pitchFamily="34"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BBCDED1A-3685-4ADF-B219-81A30339C18A}"/>
              </a:ext>
            </a:extLst>
          </p:cNvPr>
          <p:cNvSpPr>
            <a:spLocks noGrp="1"/>
          </p:cNvSpPr>
          <p:nvPr>
            <p:ph type="ftr" sz="quarter" idx="11"/>
          </p:nvPr>
        </p:nvSpPr>
        <p:spPr/>
        <p:txBody>
          <a:bodyPr/>
          <a:lstStyle/>
          <a:p>
            <a:r>
              <a:rPr lang="de-CH" altLang="de-DE"/>
              <a:t>www.seminare-ps.net</a:t>
            </a:r>
          </a:p>
        </p:txBody>
      </p:sp>
      <p:sp>
        <p:nvSpPr>
          <p:cNvPr id="8194" name="Rectangle 2">
            <a:extLst>
              <a:ext uri="{FF2B5EF4-FFF2-40B4-BE49-F238E27FC236}">
                <a16:creationId xmlns:a16="http://schemas.microsoft.com/office/drawing/2014/main" id="{CED921AF-67BE-49D0-958F-9A911805F9D2}"/>
              </a:ext>
            </a:extLst>
          </p:cNvPr>
          <p:cNvSpPr>
            <a:spLocks noGrp="1" noChangeArrowheads="1"/>
          </p:cNvSpPr>
          <p:nvPr>
            <p:ph type="title"/>
          </p:nvPr>
        </p:nvSpPr>
        <p:spPr>
          <a:xfrm>
            <a:off x="1066800" y="609600"/>
            <a:ext cx="77724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chor="t"/>
          <a:lstStyle/>
          <a:p>
            <a:pPr algn="l"/>
            <a:r>
              <a:rPr lang="de-CH" altLang="de-DE" sz="3200"/>
              <a:t>Erziehungstipps (1)</a:t>
            </a:r>
          </a:p>
        </p:txBody>
      </p:sp>
      <p:sp>
        <p:nvSpPr>
          <p:cNvPr id="8196" name="Rectangle 4">
            <a:extLst>
              <a:ext uri="{FF2B5EF4-FFF2-40B4-BE49-F238E27FC236}">
                <a16:creationId xmlns:a16="http://schemas.microsoft.com/office/drawing/2014/main" id="{BC42616D-93DB-43BC-AEA1-36814D2ECC7E}"/>
              </a:ext>
            </a:extLst>
          </p:cNvPr>
          <p:cNvSpPr>
            <a:spLocks noGrp="1" noChangeArrowheads="1"/>
          </p:cNvSpPr>
          <p:nvPr>
            <p:ph type="body" idx="1"/>
          </p:nvPr>
        </p:nvSpPr>
        <p:spPr>
          <a:xfrm>
            <a:off x="1066800" y="1628775"/>
            <a:ext cx="7704138" cy="4687888"/>
          </a:xfrm>
        </p:spPr>
        <p:txBody>
          <a:bodyPr/>
          <a:lstStyle/>
          <a:p>
            <a:pPr>
              <a:lnSpc>
                <a:spcPct val="80000"/>
              </a:lnSpc>
              <a:spcBef>
                <a:spcPct val="50000"/>
              </a:spcBef>
            </a:pPr>
            <a:r>
              <a:rPr lang="de-CH" altLang="de-DE" sz="2000" b="1"/>
              <a:t>Eine positive Haltung zum Kind erhalten:</a:t>
            </a:r>
            <a:r>
              <a:rPr lang="de-CH" altLang="de-DE" sz="2000"/>
              <a:t> Zuversicht ausstrahlen, ans Potential des Kindes glauben, respektvoller Umgang, keine abwertenden Bemerkungen, positive Anteile seiner Persönlichkeit sehen</a:t>
            </a:r>
          </a:p>
          <a:p>
            <a:pPr>
              <a:lnSpc>
                <a:spcPct val="80000"/>
              </a:lnSpc>
              <a:spcBef>
                <a:spcPct val="50000"/>
              </a:spcBef>
            </a:pPr>
            <a:r>
              <a:rPr lang="de-CH" altLang="de-DE" sz="2000" b="1"/>
              <a:t>Konstruktives Misstrauen:</a:t>
            </a:r>
            <a:r>
              <a:rPr lang="de-CH" altLang="de-DE" sz="2000"/>
              <a:t> den möglichen Konsum nicht verdrängen, Anzeichen beachten, Ausflüchte nicht glauben, über Ursachen und Wirkungen informiert sein</a:t>
            </a:r>
          </a:p>
          <a:p>
            <a:pPr>
              <a:lnSpc>
                <a:spcPct val="80000"/>
              </a:lnSpc>
              <a:spcBef>
                <a:spcPct val="50000"/>
              </a:spcBef>
            </a:pPr>
            <a:r>
              <a:rPr lang="de-CH" altLang="de-DE" sz="2000" b="1"/>
              <a:t>Ruhe bewahren:</a:t>
            </a:r>
            <a:r>
              <a:rPr lang="de-CH" altLang="de-DE" sz="2000"/>
              <a:t> sich innerlich mit dem Problem auseinandersetzen, sich informieren, sich etwas distanzieren, Problem nicht persönlich nehmen, an Lösung glauben, neutrale Haltung ist Ziel.</a:t>
            </a:r>
          </a:p>
          <a:p>
            <a:pPr>
              <a:lnSpc>
                <a:spcPct val="80000"/>
              </a:lnSpc>
              <a:spcBef>
                <a:spcPct val="50000"/>
              </a:spcBef>
            </a:pPr>
            <a:r>
              <a:rPr lang="de-CH" altLang="de-DE" sz="2000" b="1"/>
              <a:t>Das verdächtige Verhalten genau beschreiben:</a:t>
            </a:r>
            <a:r>
              <a:rPr lang="de-CH" altLang="de-DE" sz="2000"/>
              <a:t> Verspätungen, Geldmangel, Leistungsabbau. (Keine Du-Botschaften)</a:t>
            </a:r>
          </a:p>
          <a:p>
            <a:pPr>
              <a:lnSpc>
                <a:spcPct val="80000"/>
              </a:lnSpc>
              <a:spcBef>
                <a:spcPct val="50000"/>
              </a:spcBef>
            </a:pPr>
            <a:r>
              <a:rPr lang="de-CH" altLang="de-DE" sz="2000" b="1"/>
              <a:t>Motive klären:</a:t>
            </a:r>
            <a:r>
              <a:rPr lang="de-CH" altLang="de-DE" sz="2000"/>
              <a:t> Kontaktschwierigkeiten, familiäre Spannungen, schulische Probleme, psychische Probleme, hedonistische Lebensphilosophie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D043666-0CDC-4677-9DE4-10BE2A248C79}"/>
              </a:ext>
            </a:extLst>
          </p:cNvPr>
          <p:cNvSpPr>
            <a:spLocks noGrp="1"/>
          </p:cNvSpPr>
          <p:nvPr>
            <p:ph type="ftr" sz="quarter" idx="11"/>
          </p:nvPr>
        </p:nvSpPr>
        <p:spPr/>
        <p:txBody>
          <a:bodyPr/>
          <a:lstStyle/>
          <a:p>
            <a:r>
              <a:rPr lang="de-CH" altLang="de-DE"/>
              <a:t>www.seminare-ps.net</a:t>
            </a:r>
          </a:p>
        </p:txBody>
      </p:sp>
      <p:sp>
        <p:nvSpPr>
          <p:cNvPr id="27650" name="Rectangle 2">
            <a:extLst>
              <a:ext uri="{FF2B5EF4-FFF2-40B4-BE49-F238E27FC236}">
                <a16:creationId xmlns:a16="http://schemas.microsoft.com/office/drawing/2014/main" id="{BB4F28C4-5D7F-4C12-A43D-C23C4679D205}"/>
              </a:ext>
            </a:extLst>
          </p:cNvPr>
          <p:cNvSpPr>
            <a:spLocks noGrp="1" noChangeArrowheads="1"/>
          </p:cNvSpPr>
          <p:nvPr>
            <p:ph type="title"/>
          </p:nvPr>
        </p:nvSpPr>
        <p:spPr>
          <a:xfrm>
            <a:off x="1066800" y="609600"/>
            <a:ext cx="77724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chor="t"/>
          <a:lstStyle/>
          <a:p>
            <a:pPr algn="l"/>
            <a:r>
              <a:rPr lang="de-CH" altLang="de-DE" sz="3200"/>
              <a:t>Erziehungstipps (2)</a:t>
            </a:r>
          </a:p>
        </p:txBody>
      </p:sp>
      <p:sp>
        <p:nvSpPr>
          <p:cNvPr id="27651" name="Rectangle 3">
            <a:extLst>
              <a:ext uri="{FF2B5EF4-FFF2-40B4-BE49-F238E27FC236}">
                <a16:creationId xmlns:a16="http://schemas.microsoft.com/office/drawing/2014/main" id="{8D1D3F5C-DE52-47EC-9048-471CA5F83E6F}"/>
              </a:ext>
            </a:extLst>
          </p:cNvPr>
          <p:cNvSpPr>
            <a:spLocks noGrp="1" noChangeArrowheads="1"/>
          </p:cNvSpPr>
          <p:nvPr>
            <p:ph type="body" idx="1"/>
          </p:nvPr>
        </p:nvSpPr>
        <p:spPr>
          <a:xfrm>
            <a:off x="1066800" y="1628775"/>
            <a:ext cx="7704138" cy="5229225"/>
          </a:xfrm>
        </p:spPr>
        <p:txBody>
          <a:bodyPr/>
          <a:lstStyle/>
          <a:p>
            <a:pPr>
              <a:lnSpc>
                <a:spcPct val="80000"/>
              </a:lnSpc>
              <a:spcBef>
                <a:spcPct val="50000"/>
              </a:spcBef>
              <a:spcAft>
                <a:spcPct val="50000"/>
              </a:spcAft>
            </a:pPr>
            <a:r>
              <a:rPr lang="de-CH" altLang="de-DE" sz="2000" b="1"/>
              <a:t>Die Lebenssituation überdenken:</a:t>
            </a:r>
            <a:r>
              <a:rPr lang="de-CH" altLang="de-DE" sz="2000"/>
              <a:t> Fünf Lebenskreise ansprechen, welcher Lebenskreis könnte problematisch sein?</a:t>
            </a:r>
            <a:endParaRPr lang="de-DE" altLang="de-DE" sz="2000"/>
          </a:p>
          <a:p>
            <a:pPr>
              <a:lnSpc>
                <a:spcPct val="80000"/>
              </a:lnSpc>
              <a:spcAft>
                <a:spcPct val="50000"/>
              </a:spcAft>
            </a:pPr>
            <a:r>
              <a:rPr lang="de-CH" altLang="de-DE" sz="2000" b="1"/>
              <a:t>Ambivalenz ausnützen:</a:t>
            </a:r>
            <a:r>
              <a:rPr lang="de-CH" altLang="de-DE" sz="2000"/>
              <a:t> Jugendliche haben ambivalente Haltungen, machen lustvolle und unangenehme Erlebnisse, möchten aufhören, können es aber nicht, positive Kräfte stärken</a:t>
            </a:r>
          </a:p>
          <a:p>
            <a:pPr>
              <a:lnSpc>
                <a:spcPct val="80000"/>
              </a:lnSpc>
              <a:spcAft>
                <a:spcPct val="50000"/>
              </a:spcAft>
            </a:pPr>
            <a:r>
              <a:rPr lang="de-CH" altLang="de-DE" sz="2000" b="1"/>
              <a:t>Eltern als Vorbild: </a:t>
            </a:r>
            <a:r>
              <a:rPr lang="de-CH" altLang="de-DE" sz="2000"/>
              <a:t>auch Eltern haben evtl. Suchtanteile (Rauchen PC, TV), gemeinsame Projekte zur Veränderung des Suchtverhaltens.</a:t>
            </a:r>
          </a:p>
          <a:p>
            <a:pPr>
              <a:lnSpc>
                <a:spcPct val="80000"/>
              </a:lnSpc>
              <a:spcAft>
                <a:spcPct val="50000"/>
              </a:spcAft>
            </a:pPr>
            <a:r>
              <a:rPr lang="de-CH" altLang="de-DE" sz="2000" b="1"/>
              <a:t>Gemeinsame Haltung:</a:t>
            </a:r>
            <a:r>
              <a:rPr lang="de-CH" altLang="de-DE" sz="2000"/>
              <a:t> sich nicht ausspielen lassen, sich nicht gegenseitig Schuld zuschieben.</a:t>
            </a:r>
          </a:p>
          <a:p>
            <a:pPr>
              <a:lnSpc>
                <a:spcPct val="80000"/>
              </a:lnSpc>
              <a:spcAft>
                <a:spcPct val="50000"/>
              </a:spcAft>
            </a:pPr>
            <a:r>
              <a:rPr lang="de-CH" altLang="de-DE" sz="2000" b="1"/>
              <a:t>Den inneren Draht erhalten:</a:t>
            </a:r>
            <a:r>
              <a:rPr lang="de-CH" altLang="de-DE" sz="2000"/>
              <a:t> gemeinsam mit dem Jugendlichen etwas unternehmen und ihn mitentscheiden lassen, mehr positive Rückmeldungen als Schelte, miteinander diskutieren  ohne immer Recht zu haben.</a:t>
            </a:r>
          </a:p>
          <a:p>
            <a:pPr>
              <a:lnSpc>
                <a:spcPct val="80000"/>
              </a:lnSpc>
              <a:spcAft>
                <a:spcPct val="50000"/>
              </a:spcAft>
            </a:pPr>
            <a:r>
              <a:rPr lang="de-CH" altLang="de-DE" sz="2000" b="1"/>
              <a:t>Mit den Geschwistern reden:</a:t>
            </a:r>
            <a:r>
              <a:rPr lang="de-CH" altLang="de-DE" sz="2000"/>
              <a:t> sachlich informieren, die andern Kinder nicht vernachlässigen, sich nicht vom Problem vereinnahmen lassen</a:t>
            </a:r>
          </a:p>
          <a:p>
            <a:pPr>
              <a:lnSpc>
                <a:spcPct val="80000"/>
              </a:lnSpc>
            </a:pPr>
            <a:endParaRPr lang="de-DE" altLang="de-DE"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C4BC9AFE-8179-41EB-8AC6-82BFE2B53637}"/>
              </a:ext>
            </a:extLst>
          </p:cNvPr>
          <p:cNvSpPr>
            <a:spLocks noGrp="1"/>
          </p:cNvSpPr>
          <p:nvPr>
            <p:ph type="ftr" sz="quarter" idx="11"/>
          </p:nvPr>
        </p:nvSpPr>
        <p:spPr/>
        <p:txBody>
          <a:bodyPr/>
          <a:lstStyle/>
          <a:p>
            <a:r>
              <a:rPr lang="de-CH" altLang="de-DE"/>
              <a:t>www.seminare-ps.net</a:t>
            </a:r>
          </a:p>
        </p:txBody>
      </p:sp>
      <p:sp>
        <p:nvSpPr>
          <p:cNvPr id="28674" name="Rectangle 2">
            <a:extLst>
              <a:ext uri="{FF2B5EF4-FFF2-40B4-BE49-F238E27FC236}">
                <a16:creationId xmlns:a16="http://schemas.microsoft.com/office/drawing/2014/main" id="{0A9D4BA3-D904-4EAD-9ABF-D4C6BBBB4046}"/>
              </a:ext>
            </a:extLst>
          </p:cNvPr>
          <p:cNvSpPr>
            <a:spLocks noGrp="1" noChangeArrowheads="1"/>
          </p:cNvSpPr>
          <p:nvPr>
            <p:ph type="title"/>
          </p:nvPr>
        </p:nvSpPr>
        <p:spPr>
          <a:xfrm>
            <a:off x="1066800" y="609600"/>
            <a:ext cx="77724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chor="t"/>
          <a:lstStyle/>
          <a:p>
            <a:pPr algn="l"/>
            <a:r>
              <a:rPr lang="de-CH" altLang="de-DE" sz="3200"/>
              <a:t>Erziehungstipps (3)</a:t>
            </a:r>
          </a:p>
        </p:txBody>
      </p:sp>
      <p:sp>
        <p:nvSpPr>
          <p:cNvPr id="28675" name="Rectangle 3">
            <a:extLst>
              <a:ext uri="{FF2B5EF4-FFF2-40B4-BE49-F238E27FC236}">
                <a16:creationId xmlns:a16="http://schemas.microsoft.com/office/drawing/2014/main" id="{5160ECB8-A172-403F-B60E-6A9F73D0DF0E}"/>
              </a:ext>
            </a:extLst>
          </p:cNvPr>
          <p:cNvSpPr>
            <a:spLocks noGrp="1" noChangeArrowheads="1"/>
          </p:cNvSpPr>
          <p:nvPr>
            <p:ph type="body" idx="1"/>
          </p:nvPr>
        </p:nvSpPr>
        <p:spPr>
          <a:xfrm>
            <a:off x="1066800" y="1628775"/>
            <a:ext cx="7704138" cy="5048250"/>
          </a:xfrm>
        </p:spPr>
        <p:txBody>
          <a:bodyPr/>
          <a:lstStyle/>
          <a:p>
            <a:pPr>
              <a:lnSpc>
                <a:spcPct val="80000"/>
              </a:lnSpc>
              <a:spcBef>
                <a:spcPct val="50000"/>
              </a:spcBef>
            </a:pPr>
            <a:r>
              <a:rPr lang="de-CH" altLang="de-DE" sz="2000" b="1"/>
              <a:t>Grenzen setzen:</a:t>
            </a:r>
            <a:r>
              <a:rPr lang="de-CH" altLang="de-DE" sz="2000"/>
              <a:t> Bewusstsein von Recht und Unrecht schaffen, Ausgang regeln mit Konsequenzen, </a:t>
            </a:r>
          </a:p>
          <a:p>
            <a:pPr>
              <a:lnSpc>
                <a:spcPct val="80000"/>
              </a:lnSpc>
              <a:spcBef>
                <a:spcPct val="50000"/>
              </a:spcBef>
            </a:pPr>
            <a:r>
              <a:rPr lang="de-CH" altLang="de-DE" sz="2000" b="1"/>
              <a:t>Sucht nicht finanzieren:</a:t>
            </a:r>
            <a:r>
              <a:rPr lang="de-CH" altLang="de-DE" sz="2000"/>
              <a:t> keine drastischen Schritte, aber Kontrolle des Geldes, keine grossen Barbeträge und Geldgeschenke, Bei Geldentzug Gefahr des Stehlens und Dealens.</a:t>
            </a:r>
          </a:p>
          <a:p>
            <a:pPr>
              <a:lnSpc>
                <a:spcPct val="80000"/>
              </a:lnSpc>
              <a:spcBef>
                <a:spcPct val="50000"/>
              </a:spcBef>
            </a:pPr>
            <a:r>
              <a:rPr lang="de-CH" altLang="de-DE" sz="2000" b="1"/>
              <a:t>Positive Freundschaften fördern: </a:t>
            </a:r>
            <a:r>
              <a:rPr lang="de-CH" altLang="de-DE" sz="2000"/>
              <a:t>Jugendliche einladen, mit andern Familien Urlaub machen.</a:t>
            </a:r>
          </a:p>
          <a:p>
            <a:pPr>
              <a:lnSpc>
                <a:spcPct val="80000"/>
              </a:lnSpc>
              <a:spcBef>
                <a:spcPct val="50000"/>
              </a:spcBef>
            </a:pPr>
            <a:r>
              <a:rPr lang="de-CH" altLang="de-DE" sz="2000" b="1"/>
              <a:t>Freizeitgestaltung beeinflussen: </a:t>
            </a:r>
            <a:r>
              <a:rPr lang="de-CH" altLang="de-DE" sz="2000"/>
              <a:t>Sinnvolle Angebote fördern, Selbsttätigkeit unterstützen, Hobbys fördern.</a:t>
            </a:r>
          </a:p>
          <a:p>
            <a:pPr>
              <a:lnSpc>
                <a:spcPct val="80000"/>
              </a:lnSpc>
              <a:spcBef>
                <a:spcPct val="50000"/>
              </a:spcBef>
            </a:pPr>
            <a:r>
              <a:rPr lang="de-CH" altLang="de-DE" sz="2000" b="1"/>
              <a:t>Urinproben machen:</a:t>
            </a:r>
            <a:r>
              <a:rPr lang="de-CH" altLang="de-DE" sz="2000"/>
              <a:t> viele Jugendliche sind einverstanden, Ausrede bei Freunden, klarer Schnitt, Einbezug einer weiteren Vertrauensperson, verloren gegangenes Vertrauen der Eltern kann zurück gewonnen werden, keine langen Diskussionen oder Schnüffelproben wegen Konsum.</a:t>
            </a:r>
          </a:p>
          <a:p>
            <a:pPr>
              <a:lnSpc>
                <a:spcPct val="80000"/>
              </a:lnSpc>
              <a:spcBef>
                <a:spcPct val="50000"/>
              </a:spcBef>
            </a:pPr>
            <a:endParaRPr lang="de-CH" altLang="de-DE" sz="2000"/>
          </a:p>
          <a:p>
            <a:pPr>
              <a:lnSpc>
                <a:spcPct val="80000"/>
              </a:lnSpc>
              <a:spcBef>
                <a:spcPct val="50000"/>
              </a:spcBef>
              <a:buFontTx/>
              <a:buNone/>
            </a:pPr>
            <a:r>
              <a:rPr lang="de-CH" altLang="de-DE" sz="2000" b="1"/>
              <a:t> </a:t>
            </a:r>
            <a:endParaRPr lang="de-DE" altLang="de-DE" sz="2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AE28ADA0-F15C-4240-8584-7CC27C6F256B}"/>
              </a:ext>
            </a:extLst>
          </p:cNvPr>
          <p:cNvSpPr>
            <a:spLocks noGrp="1"/>
          </p:cNvSpPr>
          <p:nvPr>
            <p:ph type="ftr" sz="quarter" idx="11"/>
          </p:nvPr>
        </p:nvSpPr>
        <p:spPr/>
        <p:txBody>
          <a:bodyPr/>
          <a:lstStyle/>
          <a:p>
            <a:r>
              <a:rPr lang="de-CH" altLang="de-DE"/>
              <a:t>www.seminare-ps.net</a:t>
            </a:r>
          </a:p>
        </p:txBody>
      </p:sp>
      <p:sp>
        <p:nvSpPr>
          <p:cNvPr id="2050" name="Rectangle 2">
            <a:extLst>
              <a:ext uri="{FF2B5EF4-FFF2-40B4-BE49-F238E27FC236}">
                <a16:creationId xmlns:a16="http://schemas.microsoft.com/office/drawing/2014/main" id="{32253D9E-ECF7-4119-B0FA-D07892324DC1}"/>
              </a:ext>
            </a:extLst>
          </p:cNvPr>
          <p:cNvSpPr>
            <a:spLocks noGrp="1" noChangeArrowheads="1"/>
          </p:cNvSpPr>
          <p:nvPr>
            <p:ph type="title"/>
          </p:nvPr>
        </p:nvSpPr>
        <p:spPr>
          <a:xfrm>
            <a:off x="1066800" y="476250"/>
            <a:ext cx="7251700" cy="1143000"/>
          </a:xfrm>
        </p:spPr>
        <p:txBody>
          <a:bodyPr/>
          <a:lstStyle/>
          <a:p>
            <a:pPr algn="l"/>
            <a:r>
              <a:rPr lang="de-CH" altLang="de-DE" sz="3200"/>
              <a:t>Was Eltern wissen müssen</a:t>
            </a:r>
          </a:p>
        </p:txBody>
      </p:sp>
      <p:sp>
        <p:nvSpPr>
          <p:cNvPr id="2051" name="Rectangle 3">
            <a:extLst>
              <a:ext uri="{FF2B5EF4-FFF2-40B4-BE49-F238E27FC236}">
                <a16:creationId xmlns:a16="http://schemas.microsoft.com/office/drawing/2014/main" id="{31D0E2A4-81F0-4317-8D84-CE3C0485A606}"/>
              </a:ext>
            </a:extLst>
          </p:cNvPr>
          <p:cNvSpPr>
            <a:spLocks noGrp="1" noChangeArrowheads="1"/>
          </p:cNvSpPr>
          <p:nvPr>
            <p:ph type="body" idx="1"/>
          </p:nvPr>
        </p:nvSpPr>
        <p:spPr>
          <a:xfrm>
            <a:off x="1066800" y="1905000"/>
            <a:ext cx="7772400" cy="4114800"/>
          </a:xfrm>
          <a:noFill/>
          <a:extLst>
            <a:ext uri="{909E8E84-426E-40DD-AFC4-6F175D3DCCD1}">
              <a14:hiddenFill xmlns:a14="http://schemas.microsoft.com/office/drawing/2010/main">
                <a:gradFill rotWithShape="0">
                  <a:gsLst>
                    <a:gs pos="0">
                      <a:schemeClr val="hlink"/>
                    </a:gs>
                    <a:gs pos="100000">
                      <a:schemeClr val="bg1"/>
                    </a:gs>
                  </a:gsLst>
                  <a:lin ang="5400000" scaled="1"/>
                </a:gradFill>
              </a14:hiddenFill>
            </a:ext>
          </a:extLst>
        </p:spPr>
        <p:txBody>
          <a:bodyPr/>
          <a:lstStyle/>
          <a:p>
            <a:pPr>
              <a:lnSpc>
                <a:spcPct val="90000"/>
              </a:lnSpc>
            </a:pPr>
            <a:r>
              <a:rPr lang="de-CH" altLang="de-DE" sz="2400"/>
              <a:t>Cannabis: Botanische Bezeichnung für Nutzpflanze Cannabis sativa</a:t>
            </a:r>
          </a:p>
          <a:p>
            <a:pPr>
              <a:lnSpc>
                <a:spcPct val="90000"/>
              </a:lnSpc>
            </a:pPr>
            <a:r>
              <a:rPr lang="de-CH" altLang="de-DE" sz="2400"/>
              <a:t>Hanf: wirkstoffarme Nutzpflanze zur Herstellung von Seilen, Seifen, Duftkissen</a:t>
            </a:r>
          </a:p>
          <a:p>
            <a:pPr>
              <a:lnSpc>
                <a:spcPct val="90000"/>
              </a:lnSpc>
            </a:pPr>
            <a:r>
              <a:rPr lang="de-CH" altLang="de-DE" sz="2400"/>
              <a:t>Cannabis, Haschisch, Gras: illegal angepflanzte Pflanze in tropischen Ländern und Gewächshäusern (bis 80 verschiedene psychotrope Substanzen, wichtigster </a:t>
            </a:r>
          </a:p>
          <a:p>
            <a:pPr>
              <a:lnSpc>
                <a:spcPct val="90000"/>
              </a:lnSpc>
            </a:pPr>
            <a:r>
              <a:rPr lang="de-CH" altLang="de-DE" sz="2400"/>
              <a:t>Stoff:THC (Delta-9-Tetra-hydro-cannabonol)</a:t>
            </a:r>
          </a:p>
          <a:p>
            <a:pPr>
              <a:lnSpc>
                <a:spcPct val="90000"/>
              </a:lnSpc>
            </a:pPr>
            <a:r>
              <a:rPr lang="de-CH" altLang="de-DE" sz="2400"/>
              <a:t>Durch neue Züchtungen bis zu 10 – 25% THC-Gehalt, bei Oel bis 60% THC-Gehalt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09614A92-28E5-4A42-9FF2-03AE54BA9375}"/>
              </a:ext>
            </a:extLst>
          </p:cNvPr>
          <p:cNvSpPr>
            <a:spLocks noGrp="1"/>
          </p:cNvSpPr>
          <p:nvPr>
            <p:ph type="ftr" sz="quarter" idx="11"/>
          </p:nvPr>
        </p:nvSpPr>
        <p:spPr/>
        <p:txBody>
          <a:bodyPr/>
          <a:lstStyle/>
          <a:p>
            <a:r>
              <a:rPr lang="de-CH" altLang="de-DE"/>
              <a:t>www.seminare-ps.net</a:t>
            </a:r>
          </a:p>
        </p:txBody>
      </p:sp>
      <p:sp>
        <p:nvSpPr>
          <p:cNvPr id="30722" name="Rectangle 2">
            <a:extLst>
              <a:ext uri="{FF2B5EF4-FFF2-40B4-BE49-F238E27FC236}">
                <a16:creationId xmlns:a16="http://schemas.microsoft.com/office/drawing/2014/main" id="{EC51A465-7953-4F20-B949-2900CA0AC609}"/>
              </a:ext>
            </a:extLst>
          </p:cNvPr>
          <p:cNvSpPr>
            <a:spLocks noGrp="1" noChangeArrowheads="1"/>
          </p:cNvSpPr>
          <p:nvPr>
            <p:ph type="title"/>
          </p:nvPr>
        </p:nvSpPr>
        <p:spPr>
          <a:xfrm>
            <a:off x="1066800" y="609600"/>
            <a:ext cx="77724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chor="t"/>
          <a:lstStyle/>
          <a:p>
            <a:pPr algn="l"/>
            <a:r>
              <a:rPr lang="de-CH" altLang="de-DE" sz="3200"/>
              <a:t>Erziehungstipps (4)</a:t>
            </a:r>
          </a:p>
        </p:txBody>
      </p:sp>
      <p:sp>
        <p:nvSpPr>
          <p:cNvPr id="30723" name="Rectangle 3">
            <a:extLst>
              <a:ext uri="{FF2B5EF4-FFF2-40B4-BE49-F238E27FC236}">
                <a16:creationId xmlns:a16="http://schemas.microsoft.com/office/drawing/2014/main" id="{6F712B4E-5D09-4F70-AB53-32E820FABA7B}"/>
              </a:ext>
            </a:extLst>
          </p:cNvPr>
          <p:cNvSpPr>
            <a:spLocks noGrp="1" noChangeArrowheads="1"/>
          </p:cNvSpPr>
          <p:nvPr>
            <p:ph type="body" idx="1"/>
          </p:nvPr>
        </p:nvSpPr>
        <p:spPr>
          <a:xfrm>
            <a:off x="1066800" y="1628775"/>
            <a:ext cx="7704138" cy="5048250"/>
          </a:xfrm>
        </p:spPr>
        <p:txBody>
          <a:bodyPr/>
          <a:lstStyle/>
          <a:p>
            <a:pPr>
              <a:lnSpc>
                <a:spcPct val="80000"/>
              </a:lnSpc>
              <a:spcBef>
                <a:spcPct val="50000"/>
              </a:spcBef>
            </a:pPr>
            <a:r>
              <a:rPr lang="de-CH" altLang="de-DE" sz="2000" b="1"/>
              <a:t>Sich von Rückfällen nicht entmutigen lassen:</a:t>
            </a:r>
            <a:r>
              <a:rPr lang="de-CH" altLang="de-DE" sz="2000"/>
              <a:t> keine Vorwürfe, sondern Gründe für Rückfall suchen, Möglichkeiten zur Verbesserung suchen, Kollegen Ausstiegsabsicht mitteilen.</a:t>
            </a:r>
          </a:p>
          <a:p>
            <a:pPr>
              <a:lnSpc>
                <a:spcPct val="80000"/>
              </a:lnSpc>
              <a:spcBef>
                <a:spcPct val="50000"/>
              </a:spcBef>
            </a:pPr>
            <a:r>
              <a:rPr lang="de-CH" altLang="de-DE" sz="2000" b="1"/>
              <a:t>Provokationen nicht persönlich nehmen:</a:t>
            </a:r>
            <a:r>
              <a:rPr lang="de-CH" altLang="de-DE" sz="2000"/>
              <a:t> Der Cannabismissbrauch verzerrt die Wahrnehmung und das Wesen des Jugendlichen. Überhitzte Diskussionen über Kiffen abbrechen und sich beruhigen.</a:t>
            </a:r>
          </a:p>
          <a:p>
            <a:pPr>
              <a:lnSpc>
                <a:spcPct val="80000"/>
              </a:lnSpc>
              <a:spcBef>
                <a:spcPct val="50000"/>
              </a:spcBef>
            </a:pPr>
            <a:r>
              <a:rPr lang="de-CH" altLang="de-DE" sz="2000" b="1"/>
              <a:t>Sich nicht von Schuldgefühlen leiten lassen: </a:t>
            </a:r>
            <a:r>
              <a:rPr lang="de-CH" altLang="de-DE" sz="2000"/>
              <a:t>Vor allem Mütter fühlen sich stark verantwortlich für die Probleme des Nachwuchses. Mütter sind nicht immer schuld. Probleme haben meistens verschiedene Ursachen.</a:t>
            </a:r>
          </a:p>
          <a:p>
            <a:pPr>
              <a:lnSpc>
                <a:spcPct val="80000"/>
              </a:lnSpc>
              <a:spcBef>
                <a:spcPct val="50000"/>
              </a:spcBef>
            </a:pPr>
            <a:r>
              <a:rPr lang="de-CH" altLang="de-DE" sz="2000" b="1"/>
              <a:t>Freunde oder Berater beiziehen: </a:t>
            </a:r>
            <a:r>
              <a:rPr lang="de-CH" altLang="de-DE" sz="2000"/>
              <a:t>Bei zerrütteter Beziehung kann ein Freund der Familie, eine Patin oder Jugendleiter vermitteln.</a:t>
            </a:r>
          </a:p>
          <a:p>
            <a:pPr>
              <a:lnSpc>
                <a:spcPct val="80000"/>
              </a:lnSpc>
              <a:spcBef>
                <a:spcPct val="50000"/>
              </a:spcBef>
            </a:pPr>
            <a:r>
              <a:rPr lang="de-CH" altLang="de-DE" sz="2000" b="1"/>
              <a:t>Bei regelmässigem und starkem Konsum: </a:t>
            </a:r>
            <a:r>
              <a:rPr lang="de-CH" altLang="de-DE" sz="2000"/>
              <a:t>eine kompetente Beratung suchen.</a:t>
            </a:r>
          </a:p>
          <a:p>
            <a:pPr>
              <a:lnSpc>
                <a:spcPct val="80000"/>
              </a:lnSpc>
              <a:spcBef>
                <a:spcPct val="50000"/>
              </a:spcBef>
            </a:pPr>
            <a:endParaRPr lang="de-CH" altLang="de-DE" sz="2000"/>
          </a:p>
          <a:p>
            <a:pPr>
              <a:lnSpc>
                <a:spcPct val="80000"/>
              </a:lnSpc>
              <a:spcBef>
                <a:spcPct val="50000"/>
              </a:spcBef>
              <a:buFontTx/>
              <a:buNone/>
            </a:pPr>
            <a:endParaRPr lang="de-DE" altLang="de-DE" sz="24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ADEBC4D7-1F4C-4F06-A035-B4E5E13FAD8F}"/>
              </a:ext>
            </a:extLst>
          </p:cNvPr>
          <p:cNvSpPr>
            <a:spLocks noGrp="1"/>
          </p:cNvSpPr>
          <p:nvPr>
            <p:ph type="ftr" sz="quarter" idx="11"/>
          </p:nvPr>
        </p:nvSpPr>
        <p:spPr/>
        <p:txBody>
          <a:bodyPr/>
          <a:lstStyle/>
          <a:p>
            <a:r>
              <a:rPr lang="de-CH" altLang="de-DE"/>
              <a:t>www.seminare-ps.net</a:t>
            </a:r>
          </a:p>
        </p:txBody>
      </p:sp>
      <p:sp>
        <p:nvSpPr>
          <p:cNvPr id="35842" name="Rectangle 2">
            <a:extLst>
              <a:ext uri="{FF2B5EF4-FFF2-40B4-BE49-F238E27FC236}">
                <a16:creationId xmlns:a16="http://schemas.microsoft.com/office/drawing/2014/main" id="{16EBCD2F-5FBF-4CF3-B9B4-F44649E2603D}"/>
              </a:ext>
            </a:extLst>
          </p:cNvPr>
          <p:cNvSpPr>
            <a:spLocks noGrp="1" noChangeArrowheads="1"/>
          </p:cNvSpPr>
          <p:nvPr>
            <p:ph type="title"/>
          </p:nvPr>
        </p:nvSpPr>
        <p:spPr>
          <a:xfrm>
            <a:off x="1116013" y="404813"/>
            <a:ext cx="7704137" cy="1143000"/>
          </a:xfrm>
        </p:spPr>
        <p:txBody>
          <a:bodyPr/>
          <a:lstStyle/>
          <a:p>
            <a:pPr algn="l"/>
            <a:r>
              <a:rPr lang="de-DE" altLang="de-DE" sz="3200"/>
              <a:t>Die Phasen der Verarbeitung</a:t>
            </a:r>
          </a:p>
        </p:txBody>
      </p:sp>
      <p:sp>
        <p:nvSpPr>
          <p:cNvPr id="35843" name="Rectangle 3">
            <a:extLst>
              <a:ext uri="{FF2B5EF4-FFF2-40B4-BE49-F238E27FC236}">
                <a16:creationId xmlns:a16="http://schemas.microsoft.com/office/drawing/2014/main" id="{FAAAE5C2-1FCE-419B-A84C-C85B1F183851}"/>
              </a:ext>
            </a:extLst>
          </p:cNvPr>
          <p:cNvSpPr>
            <a:spLocks noGrp="1" noChangeArrowheads="1"/>
          </p:cNvSpPr>
          <p:nvPr>
            <p:ph type="body" idx="1"/>
          </p:nvPr>
        </p:nvSpPr>
        <p:spPr>
          <a:xfrm>
            <a:off x="1066800" y="1628775"/>
            <a:ext cx="7834313" cy="4114800"/>
          </a:xfrm>
        </p:spPr>
        <p:txBody>
          <a:bodyPr/>
          <a:lstStyle/>
          <a:p>
            <a:pPr marL="473075" indent="-473075">
              <a:lnSpc>
                <a:spcPct val="90000"/>
              </a:lnSpc>
              <a:buFontTx/>
              <a:buNone/>
            </a:pPr>
            <a:r>
              <a:rPr lang="de-DE" altLang="de-DE" sz="2400">
                <a:latin typeface="Tahoma" panose="020B0604030504040204" pitchFamily="34" charset="0"/>
              </a:rPr>
              <a:t>Beim Verarbeiten von Problemen durchläuft man oftmals vier Phasen:</a:t>
            </a:r>
          </a:p>
          <a:p>
            <a:pPr marL="473075" indent="-473075">
              <a:lnSpc>
                <a:spcPct val="90000"/>
              </a:lnSpc>
            </a:pPr>
            <a:r>
              <a:rPr lang="de-DE" altLang="de-DE" sz="2400" b="1">
                <a:latin typeface="Tahoma" panose="020B0604030504040204" pitchFamily="34" charset="0"/>
              </a:rPr>
              <a:t>Die Überlebensphase:</a:t>
            </a:r>
            <a:r>
              <a:rPr lang="de-DE" altLang="de-DE" sz="2400">
                <a:latin typeface="Tahoma" panose="020B0604030504040204" pitchFamily="34" charset="0"/>
              </a:rPr>
              <a:t> Probleme wirken wie ein Schock, körperliche Beschwerden, Ohnmacht, Schuldgefühle, Wut </a:t>
            </a:r>
          </a:p>
          <a:p>
            <a:pPr marL="473075" indent="-473075">
              <a:lnSpc>
                <a:spcPct val="90000"/>
              </a:lnSpc>
            </a:pPr>
            <a:r>
              <a:rPr lang="de-DE" altLang="de-DE" sz="2400" b="1">
                <a:latin typeface="Tahoma" panose="020B0604030504040204" pitchFamily="34" charset="0"/>
              </a:rPr>
              <a:t>Die Suchphase:</a:t>
            </a:r>
            <a:r>
              <a:rPr lang="de-DE" altLang="de-DE" sz="2400">
                <a:latin typeface="Tahoma" panose="020B0604030504040204" pitchFamily="34" charset="0"/>
              </a:rPr>
              <a:t> Zeit des aktiven Handelns, Suche nach Ursachen und Hilfe, Glaubenszweifel, Schuldzuweisungen</a:t>
            </a:r>
          </a:p>
          <a:p>
            <a:pPr marL="473075" indent="-473075">
              <a:lnSpc>
                <a:spcPct val="90000"/>
              </a:lnSpc>
            </a:pPr>
            <a:r>
              <a:rPr lang="de-DE" altLang="de-DE" sz="2400" b="1">
                <a:latin typeface="Tahoma" panose="020B0604030504040204" pitchFamily="34" charset="0"/>
              </a:rPr>
              <a:t>Normalisierungsphase:</a:t>
            </a:r>
            <a:r>
              <a:rPr lang="de-DE" altLang="de-DE" sz="2400">
                <a:latin typeface="Tahoma" panose="020B0604030504040204" pitchFamily="34" charset="0"/>
              </a:rPr>
              <a:t> Veränderung des Begriffes „normal, neue Normalität, Freude trotz Problemen</a:t>
            </a:r>
          </a:p>
          <a:p>
            <a:pPr marL="473075" indent="-473075">
              <a:lnSpc>
                <a:spcPct val="90000"/>
              </a:lnSpc>
            </a:pPr>
            <a:r>
              <a:rPr lang="de-DE" altLang="de-DE" sz="2400" b="1">
                <a:latin typeface="Tahoma" panose="020B0604030504040204" pitchFamily="34" charset="0"/>
              </a:rPr>
              <a:t>Trennphase:</a:t>
            </a:r>
            <a:r>
              <a:rPr lang="de-DE" altLang="de-DE" sz="2400">
                <a:latin typeface="Tahoma" panose="020B0604030504040204" pitchFamily="34" charset="0"/>
              </a:rPr>
              <a:t> oft schwieriger als beim „pflegeleichten“ Kind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ußzeilenplatzhalter 4">
            <a:extLst>
              <a:ext uri="{FF2B5EF4-FFF2-40B4-BE49-F238E27FC236}">
                <a16:creationId xmlns:a16="http://schemas.microsoft.com/office/drawing/2014/main" id="{D4CA7C1D-3D54-4FA7-9852-25D30BCBEFFC}"/>
              </a:ext>
            </a:extLst>
          </p:cNvPr>
          <p:cNvSpPr>
            <a:spLocks noGrp="1"/>
          </p:cNvSpPr>
          <p:nvPr>
            <p:ph type="ftr" sz="quarter" idx="11"/>
          </p:nvPr>
        </p:nvSpPr>
        <p:spPr/>
        <p:txBody>
          <a:bodyPr/>
          <a:lstStyle/>
          <a:p>
            <a:r>
              <a:rPr lang="de-CH" altLang="de-DE">
                <a:latin typeface="Calibri" panose="020F0502020204030204" pitchFamily="34" charset="0"/>
                <a:cs typeface="Calibri" panose="020F0502020204030204" pitchFamily="34" charset="0"/>
              </a:rPr>
              <a:t>www.seminare-ps.net</a:t>
            </a:r>
          </a:p>
        </p:txBody>
      </p:sp>
      <p:sp>
        <p:nvSpPr>
          <p:cNvPr id="33794" name="Rectangle 2">
            <a:extLst>
              <a:ext uri="{FF2B5EF4-FFF2-40B4-BE49-F238E27FC236}">
                <a16:creationId xmlns:a16="http://schemas.microsoft.com/office/drawing/2014/main" id="{C372E767-5BDE-4528-9B25-7562667BE5B9}"/>
              </a:ext>
            </a:extLst>
          </p:cNvPr>
          <p:cNvSpPr>
            <a:spLocks noGrp="1" noChangeArrowheads="1"/>
          </p:cNvSpPr>
          <p:nvPr>
            <p:ph type="title"/>
          </p:nvPr>
        </p:nvSpPr>
        <p:spPr>
          <a:xfrm>
            <a:off x="1047750" y="269875"/>
            <a:ext cx="7772400" cy="1143000"/>
          </a:xfrm>
        </p:spPr>
        <p:txBody>
          <a:bodyPr/>
          <a:lstStyle/>
          <a:p>
            <a:pPr algn="l"/>
            <a:r>
              <a:rPr lang="de-CH" altLang="de-DE" sz="3200"/>
              <a:t>Verarbeiten von Schuld</a:t>
            </a:r>
          </a:p>
        </p:txBody>
      </p:sp>
      <p:graphicFrame>
        <p:nvGraphicFramePr>
          <p:cNvPr id="33808" name="Group 16">
            <a:extLst>
              <a:ext uri="{FF2B5EF4-FFF2-40B4-BE49-F238E27FC236}">
                <a16:creationId xmlns:a16="http://schemas.microsoft.com/office/drawing/2014/main" id="{8DFAD578-B983-4DD3-A54D-02F707EE1313}"/>
              </a:ext>
            </a:extLst>
          </p:cNvPr>
          <p:cNvGraphicFramePr>
            <a:graphicFrameLocks noGrp="1"/>
          </p:cNvGraphicFramePr>
          <p:nvPr>
            <p:ph idx="1"/>
            <p:extLst>
              <p:ext uri="{D42A27DB-BD31-4B8C-83A1-F6EECF244321}">
                <p14:modId xmlns:p14="http://schemas.microsoft.com/office/powerpoint/2010/main" val="3667491655"/>
              </p:ext>
            </p:extLst>
          </p:nvPr>
        </p:nvGraphicFramePr>
        <p:xfrm>
          <a:off x="1058863" y="2749897"/>
          <a:ext cx="7834312" cy="3127375"/>
        </p:xfrm>
        <a:graphic>
          <a:graphicData uri="http://schemas.openxmlformats.org/drawingml/2006/table">
            <a:tbl>
              <a:tblPr/>
              <a:tblGrid>
                <a:gridCol w="7834312">
                  <a:extLst>
                    <a:ext uri="{9D8B030D-6E8A-4147-A177-3AD203B41FA5}">
                      <a16:colId xmlns:a16="http://schemas.microsoft.com/office/drawing/2014/main" val="782412721"/>
                    </a:ext>
                  </a:extLst>
                </a:gridCol>
              </a:tblGrid>
              <a:tr h="1041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Unterscheiden von Schuld und Schuldgefühl: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Es gibt auch falsche Schuldgefühle</a:t>
                      </a:r>
                      <a:endParaRPr kumimoji="0" lang="de-DE"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270173481"/>
                  </a:ext>
                </a:extLst>
              </a:tr>
              <a:tr h="1044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Echte Schuld zugeben: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nicht fehlerfrei sein, sich entschuldigen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40000"/>
                        <a:lumOff val="60000"/>
                      </a:schemeClr>
                    </a:solidFill>
                  </a:tcPr>
                </a:tc>
                <a:extLst>
                  <a:ext uri="{0D108BD9-81ED-4DB2-BD59-A6C34878D82A}">
                    <a16:rowId xmlns:a16="http://schemas.microsoft.com/office/drawing/2014/main" val="2899800321"/>
                  </a:ext>
                </a:extLst>
              </a:tr>
              <a:tr h="1041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Vergeben und Vergebung annehmen: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de-CH"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Vergebung schafft die Voraussetzung zur Veränderung</a:t>
                      </a:r>
                      <a:endParaRPr kumimoji="0" lang="de-DE" altLang="de-DE"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647797877"/>
                  </a:ext>
                </a:extLst>
              </a:tr>
            </a:tbl>
          </a:graphicData>
        </a:graphic>
      </p:graphicFrame>
      <p:sp>
        <p:nvSpPr>
          <p:cNvPr id="33806" name="Text Box 14">
            <a:extLst>
              <a:ext uri="{FF2B5EF4-FFF2-40B4-BE49-F238E27FC236}">
                <a16:creationId xmlns:a16="http://schemas.microsoft.com/office/drawing/2014/main" id="{F0E33435-0DDB-467A-B638-7A7A53EADA75}"/>
              </a:ext>
            </a:extLst>
          </p:cNvPr>
          <p:cNvSpPr txBox="1">
            <a:spLocks noChangeArrowheads="1"/>
          </p:cNvSpPr>
          <p:nvPr/>
        </p:nvSpPr>
        <p:spPr bwMode="auto">
          <a:xfrm>
            <a:off x="1066800" y="1628775"/>
            <a:ext cx="78978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a:latin typeface="Calibri" panose="020F0502020204030204" pitchFamily="34" charset="0"/>
                <a:cs typeface="Calibri" panose="020F0502020204030204" pitchFamily="34" charset="0"/>
              </a:rPr>
              <a:t>Viele Eltern fühlen sich mitschuldig an den Problemen ihrer Kinder. Dabei gilt es aber folgendes zu beachten:</a:t>
            </a:r>
            <a:endParaRPr lang="de-DE" altLang="de-DE">
              <a:latin typeface="Calibri" panose="020F0502020204030204" pitchFamily="34" charset="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2">
            <a:extLst>
              <a:ext uri="{FF2B5EF4-FFF2-40B4-BE49-F238E27FC236}">
                <a16:creationId xmlns:a16="http://schemas.microsoft.com/office/drawing/2014/main" id="{7F16A64E-553E-4C16-ACB5-4BA98836E1A5}"/>
              </a:ext>
            </a:extLst>
          </p:cNvPr>
          <p:cNvSpPr>
            <a:spLocks noGrp="1"/>
          </p:cNvSpPr>
          <p:nvPr>
            <p:ph type="ftr" sz="quarter" idx="11"/>
          </p:nvPr>
        </p:nvSpPr>
        <p:spPr/>
        <p:txBody>
          <a:bodyPr/>
          <a:lstStyle/>
          <a:p>
            <a:r>
              <a:rPr lang="de-CH" altLang="de-DE"/>
              <a:t>www.seminare-ps.net</a:t>
            </a:r>
          </a:p>
        </p:txBody>
      </p:sp>
      <p:sp>
        <p:nvSpPr>
          <p:cNvPr id="34818" name="Text Box 2">
            <a:extLst>
              <a:ext uri="{FF2B5EF4-FFF2-40B4-BE49-F238E27FC236}">
                <a16:creationId xmlns:a16="http://schemas.microsoft.com/office/drawing/2014/main" id="{99CC6231-BE99-4A3A-91BB-0D86BCBDF24C}"/>
              </a:ext>
            </a:extLst>
          </p:cNvPr>
          <p:cNvSpPr txBox="1">
            <a:spLocks noChangeArrowheads="1"/>
          </p:cNvSpPr>
          <p:nvPr/>
        </p:nvSpPr>
        <p:spPr bwMode="auto">
          <a:xfrm>
            <a:off x="1066800" y="1628775"/>
            <a:ext cx="82296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Aft>
                <a:spcPct val="50000"/>
              </a:spcAft>
            </a:pPr>
            <a:r>
              <a:rPr lang="de-DE" altLang="de-DE" sz="2000">
                <a:latin typeface="Tahoma" panose="020B0604030504040204" pitchFamily="34" charset="0"/>
              </a:rPr>
              <a:t>1.</a:t>
            </a:r>
            <a:r>
              <a:rPr lang="de-DE" altLang="de-DE" sz="2000" b="1">
                <a:latin typeface="Tahoma" panose="020B0604030504040204" pitchFamily="34" charset="0"/>
              </a:rPr>
              <a:t> Was wird mir konkret vorgeworfen:</a:t>
            </a:r>
            <a:r>
              <a:rPr lang="de-DE" altLang="de-DE" sz="2000">
                <a:latin typeface="Tahoma" panose="020B0604030504040204" pitchFamily="34" charset="0"/>
              </a:rPr>
              <a:t> vage Beschuldigungen klären, überhöhte Erwartungen überprüfen</a:t>
            </a:r>
          </a:p>
          <a:p>
            <a:pPr>
              <a:spcAft>
                <a:spcPct val="50000"/>
              </a:spcAft>
            </a:pPr>
            <a:r>
              <a:rPr lang="de-DE" altLang="de-DE" sz="2000">
                <a:latin typeface="Tahoma" panose="020B0604030504040204" pitchFamily="34" charset="0"/>
              </a:rPr>
              <a:t>2. </a:t>
            </a:r>
            <a:r>
              <a:rPr lang="de-DE" altLang="de-DE" sz="2000" b="1">
                <a:latin typeface="Tahoma" panose="020B0604030504040204" pitchFamily="34" charset="0"/>
              </a:rPr>
              <a:t>Wie weit reicht mein Einfluss?</a:t>
            </a:r>
            <a:r>
              <a:rPr lang="de-DE" altLang="de-DE" sz="2000">
                <a:latin typeface="Tahoma" panose="020B0604030504040204" pitchFamily="34" charset="0"/>
              </a:rPr>
              <a:t> Sind wir Schöpfer der Kinder? Haben wir ein Recht auf brave Kinder? Können wir ihr Leben bestimmen?</a:t>
            </a:r>
          </a:p>
          <a:p>
            <a:pPr>
              <a:spcAft>
                <a:spcPct val="50000"/>
              </a:spcAft>
            </a:pPr>
            <a:r>
              <a:rPr lang="de-DE" altLang="de-DE" sz="2000">
                <a:latin typeface="Tahoma" panose="020B0604030504040204" pitchFamily="34" charset="0"/>
              </a:rPr>
              <a:t>3. </a:t>
            </a:r>
            <a:r>
              <a:rPr lang="de-DE" altLang="de-DE" sz="2000" b="1">
                <a:latin typeface="Tahoma" panose="020B0604030504040204" pitchFamily="34" charset="0"/>
              </a:rPr>
              <a:t>Habe ich einen Fehler gemacht?</a:t>
            </a:r>
            <a:r>
              <a:rPr lang="de-DE" altLang="de-DE" sz="2000">
                <a:latin typeface="Tahoma" panose="020B0604030504040204" pitchFamily="34" charset="0"/>
              </a:rPr>
              <a:t> Was bin ich dem Kind schuldig? Sind seine Gefühlsausbrüche Maßstab meiner Schuld? </a:t>
            </a:r>
          </a:p>
          <a:p>
            <a:pPr>
              <a:spcAft>
                <a:spcPct val="50000"/>
              </a:spcAft>
            </a:pPr>
            <a:r>
              <a:rPr lang="de-DE" altLang="de-DE" sz="2000">
                <a:latin typeface="Tahoma" panose="020B0604030504040204" pitchFamily="34" charset="0"/>
              </a:rPr>
              <a:t>4. </a:t>
            </a:r>
            <a:r>
              <a:rPr lang="de-DE" altLang="de-DE" sz="2000" b="1">
                <a:latin typeface="Tahoma" panose="020B0604030504040204" pitchFamily="34" charset="0"/>
              </a:rPr>
              <a:t>Gibt es andere Gründe als mein Verhalten?</a:t>
            </a:r>
            <a:r>
              <a:rPr lang="de-DE" altLang="de-DE" sz="2000">
                <a:latin typeface="Tahoma" panose="020B0604030504040204" pitchFamily="34" charset="0"/>
              </a:rPr>
              <a:t> Keine Schuldverschiebung, aber abschätzen der Verantwortlichkeit.</a:t>
            </a:r>
          </a:p>
          <a:p>
            <a:pPr>
              <a:spcAft>
                <a:spcPct val="50000"/>
              </a:spcAft>
            </a:pPr>
            <a:r>
              <a:rPr lang="de-DE" altLang="de-DE" sz="2000">
                <a:latin typeface="Tahoma" panose="020B0604030504040204" pitchFamily="34" charset="0"/>
              </a:rPr>
              <a:t>5. </a:t>
            </a:r>
            <a:r>
              <a:rPr lang="de-DE" altLang="de-DE" sz="2000" b="1">
                <a:latin typeface="Tahoma" panose="020B0604030504040204" pitchFamily="34" charset="0"/>
              </a:rPr>
              <a:t>Hätte ich damals anders handeln können?</a:t>
            </a:r>
            <a:r>
              <a:rPr lang="de-DE" altLang="de-DE" sz="2000">
                <a:latin typeface="Tahoma" panose="020B0604030504040204" pitchFamily="34" charset="0"/>
              </a:rPr>
              <a:t>  Wie war mein Wissenstand, meine Kraftreserven, meine Möglichkeiten.</a:t>
            </a:r>
          </a:p>
          <a:p>
            <a:pPr>
              <a:spcAft>
                <a:spcPct val="50000"/>
              </a:spcAft>
            </a:pPr>
            <a:r>
              <a:rPr lang="de-DE" altLang="de-DE" sz="2000">
                <a:latin typeface="Tahoma" panose="020B0604030504040204" pitchFamily="34" charset="0"/>
              </a:rPr>
              <a:t>6. </a:t>
            </a:r>
            <a:r>
              <a:rPr lang="de-DE" altLang="de-DE" sz="2000" b="1">
                <a:latin typeface="Tahoma" panose="020B0604030504040204" pitchFamily="34" charset="0"/>
              </a:rPr>
              <a:t>Neues Gottesbild?</a:t>
            </a:r>
            <a:r>
              <a:rPr lang="de-DE" altLang="de-DE" sz="2000">
                <a:latin typeface="Tahoma" panose="020B0604030504040204" pitchFamily="34" charset="0"/>
              </a:rPr>
              <a:t> Gott trägt in der Not. Gottes liebt uns auch in den Problemen.</a:t>
            </a:r>
          </a:p>
          <a:p>
            <a:pPr>
              <a:spcAft>
                <a:spcPct val="50000"/>
              </a:spcAft>
            </a:pPr>
            <a:r>
              <a:rPr lang="de-DE" altLang="de-DE" sz="2000">
                <a:latin typeface="Tahoma" panose="020B0604030504040204" pitchFamily="34" charset="0"/>
              </a:rPr>
              <a:t> </a:t>
            </a:r>
          </a:p>
        </p:txBody>
      </p:sp>
      <p:sp>
        <p:nvSpPr>
          <p:cNvPr id="34819" name="Text Box 3">
            <a:extLst>
              <a:ext uri="{FF2B5EF4-FFF2-40B4-BE49-F238E27FC236}">
                <a16:creationId xmlns:a16="http://schemas.microsoft.com/office/drawing/2014/main" id="{26B3A452-A0CB-4986-A3EB-60F6A3849FAC}"/>
              </a:ext>
            </a:extLst>
          </p:cNvPr>
          <p:cNvSpPr txBox="1">
            <a:spLocks noChangeArrowheads="1"/>
          </p:cNvSpPr>
          <p:nvPr/>
        </p:nvSpPr>
        <p:spPr bwMode="auto">
          <a:xfrm>
            <a:off x="968375" y="471488"/>
            <a:ext cx="76358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CH" altLang="de-DE" sz="4000">
                <a:latin typeface="Tahoma" panose="020B0604030504040204" pitchFamily="34" charset="0"/>
              </a:rPr>
              <a:t>Umgang mit Schuldgefühlen</a:t>
            </a:r>
            <a:endParaRPr lang="de-DE" altLang="de-DE" sz="4000">
              <a:latin typeface="Tahom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C2C04561-E39B-40A6-9027-6AFCAAB8FE5F}"/>
              </a:ext>
            </a:extLst>
          </p:cNvPr>
          <p:cNvSpPr>
            <a:spLocks noGrp="1"/>
          </p:cNvSpPr>
          <p:nvPr>
            <p:ph type="ftr" sz="quarter" idx="11"/>
          </p:nvPr>
        </p:nvSpPr>
        <p:spPr/>
        <p:txBody>
          <a:bodyPr/>
          <a:lstStyle/>
          <a:p>
            <a:r>
              <a:rPr lang="de-CH" altLang="de-DE"/>
              <a:t>www.seminare-ps.net</a:t>
            </a:r>
          </a:p>
        </p:txBody>
      </p:sp>
      <p:sp>
        <p:nvSpPr>
          <p:cNvPr id="36866" name="Rectangle 2">
            <a:extLst>
              <a:ext uri="{FF2B5EF4-FFF2-40B4-BE49-F238E27FC236}">
                <a16:creationId xmlns:a16="http://schemas.microsoft.com/office/drawing/2014/main" id="{F647AE63-9A3D-4EED-A524-7B77F08ADD88}"/>
              </a:ext>
            </a:extLst>
          </p:cNvPr>
          <p:cNvSpPr>
            <a:spLocks noGrp="1" noChangeArrowheads="1"/>
          </p:cNvSpPr>
          <p:nvPr>
            <p:ph type="title"/>
          </p:nvPr>
        </p:nvSpPr>
        <p:spPr>
          <a:xfrm>
            <a:off x="1116013" y="333375"/>
            <a:ext cx="7704137" cy="1143000"/>
          </a:xfrm>
        </p:spPr>
        <p:txBody>
          <a:bodyPr/>
          <a:lstStyle/>
          <a:p>
            <a:pPr algn="l"/>
            <a:r>
              <a:rPr lang="de-DE" altLang="de-DE" sz="3200"/>
              <a:t>Überleben als Eltern</a:t>
            </a:r>
          </a:p>
        </p:txBody>
      </p:sp>
      <p:sp>
        <p:nvSpPr>
          <p:cNvPr id="36867" name="Rectangle 3">
            <a:extLst>
              <a:ext uri="{FF2B5EF4-FFF2-40B4-BE49-F238E27FC236}">
                <a16:creationId xmlns:a16="http://schemas.microsoft.com/office/drawing/2014/main" id="{F0FC09DD-DBE1-499D-90C6-127F7396F8C4}"/>
              </a:ext>
            </a:extLst>
          </p:cNvPr>
          <p:cNvSpPr>
            <a:spLocks noGrp="1" noChangeArrowheads="1"/>
          </p:cNvSpPr>
          <p:nvPr>
            <p:ph type="body" idx="1"/>
          </p:nvPr>
        </p:nvSpPr>
        <p:spPr>
          <a:xfrm>
            <a:off x="1058863" y="1700213"/>
            <a:ext cx="7834312" cy="4752975"/>
          </a:xfrm>
        </p:spPr>
        <p:txBody>
          <a:bodyPr/>
          <a:lstStyle/>
          <a:p>
            <a:r>
              <a:rPr lang="de-DE" altLang="de-DE" sz="2400" b="1"/>
              <a:t>Dem Stress vorbeugen:</a:t>
            </a:r>
            <a:r>
              <a:rPr lang="de-DE" altLang="de-DE" sz="2400"/>
              <a:t> Stressauslöser finden - den eigenen Anteil beachten - andere Reaktionen bedenken - an einem Beispiel üben - jeden Tag wiederholen - an einem zweiten Stressauslöser arbeiten - usw.</a:t>
            </a:r>
          </a:p>
          <a:p>
            <a:r>
              <a:rPr lang="de-DE" altLang="de-DE" sz="2400" b="1"/>
              <a:t>Die persönlichen Reserven auffüllen:</a:t>
            </a:r>
            <a:r>
              <a:rPr lang="de-DE" altLang="de-DE" sz="2400"/>
              <a:t> Wegfahren übers Wochenende, ein Hobby oder soziale Tätigkeit suchen, Selbsthilfegruppe, Teilen der elterlichen Aufgaben, Trost bei Freunden, den Augenblick geniessen, regelmässig Sport treiben, dem Problem nicht zuviel Raum geben.</a:t>
            </a:r>
          </a:p>
          <a:p>
            <a:r>
              <a:rPr lang="de-DE" altLang="de-DE" sz="2400" b="1"/>
              <a:t>Negative Denkmuster erkennen und ändern</a:t>
            </a:r>
            <a:r>
              <a:rPr lang="de-DE" altLang="de-DE" sz="2400"/>
              <a:t>: Wie denke ich über mich, über den Jugendlichen, über die Entstehung des Problems?</a:t>
            </a:r>
            <a:endParaRPr lang="de-DE" altLang="de-DE"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C65BB054-278A-4844-BE16-C9AE491281E6}"/>
              </a:ext>
            </a:extLst>
          </p:cNvPr>
          <p:cNvSpPr>
            <a:spLocks noGrp="1"/>
          </p:cNvSpPr>
          <p:nvPr>
            <p:ph type="ftr" sz="quarter" idx="11"/>
          </p:nvPr>
        </p:nvSpPr>
        <p:spPr/>
        <p:txBody>
          <a:bodyPr/>
          <a:lstStyle/>
          <a:p>
            <a:r>
              <a:rPr lang="de-CH" altLang="de-DE"/>
              <a:t>www.seminare-ps.net</a:t>
            </a:r>
          </a:p>
        </p:txBody>
      </p:sp>
      <p:sp>
        <p:nvSpPr>
          <p:cNvPr id="38914" name="Rectangle 2">
            <a:extLst>
              <a:ext uri="{FF2B5EF4-FFF2-40B4-BE49-F238E27FC236}">
                <a16:creationId xmlns:a16="http://schemas.microsoft.com/office/drawing/2014/main" id="{1BAEB13E-09F4-4687-8A2D-3632957A826D}"/>
              </a:ext>
            </a:extLst>
          </p:cNvPr>
          <p:cNvSpPr>
            <a:spLocks noGrp="1" noChangeArrowheads="1"/>
          </p:cNvSpPr>
          <p:nvPr>
            <p:ph type="title"/>
          </p:nvPr>
        </p:nvSpPr>
        <p:spPr/>
        <p:txBody>
          <a:bodyPr/>
          <a:lstStyle/>
          <a:p>
            <a:r>
              <a:rPr lang="de-CH" altLang="de-DE"/>
              <a:t>Weitere Präsentationen</a:t>
            </a:r>
            <a:endParaRPr lang="de-DE" altLang="de-DE"/>
          </a:p>
        </p:txBody>
      </p:sp>
      <p:sp>
        <p:nvSpPr>
          <p:cNvPr id="38915" name="Rectangle 3">
            <a:extLst>
              <a:ext uri="{FF2B5EF4-FFF2-40B4-BE49-F238E27FC236}">
                <a16:creationId xmlns:a16="http://schemas.microsoft.com/office/drawing/2014/main" id="{5DA1899D-D0DC-44E6-B9FA-E4F4CD7C38F7}"/>
              </a:ext>
            </a:extLst>
          </p:cNvPr>
          <p:cNvSpPr>
            <a:spLocks noGrp="1" noChangeArrowheads="1"/>
          </p:cNvSpPr>
          <p:nvPr>
            <p:ph type="body" idx="1"/>
          </p:nvPr>
        </p:nvSpPr>
        <p:spPr>
          <a:xfrm>
            <a:off x="1116013" y="3644900"/>
            <a:ext cx="7704137" cy="1016000"/>
          </a:xfrm>
        </p:spPr>
        <p:txBody>
          <a:bodyPr/>
          <a:lstStyle/>
          <a:p>
            <a:pPr algn="ctr">
              <a:buFontTx/>
              <a:buNone/>
            </a:pPr>
            <a:r>
              <a:rPr lang="de-CH" altLang="de-DE" sz="6000" i="1">
                <a:hlinkClick r:id="rId3"/>
              </a:rPr>
              <a:t>www.seminare-ps.net</a:t>
            </a:r>
            <a:endParaRPr lang="de-DE" altLang="de-DE" sz="6000"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0013630-38D8-4D8A-A9CF-36DC5836ED70}"/>
              </a:ext>
            </a:extLst>
          </p:cNvPr>
          <p:cNvSpPr>
            <a:spLocks noGrp="1"/>
          </p:cNvSpPr>
          <p:nvPr>
            <p:ph type="ftr" sz="quarter" idx="11"/>
          </p:nvPr>
        </p:nvSpPr>
        <p:spPr/>
        <p:txBody>
          <a:bodyPr/>
          <a:lstStyle/>
          <a:p>
            <a:r>
              <a:rPr lang="de-CH" altLang="de-DE"/>
              <a:t>www.seminare-ps.net</a:t>
            </a:r>
          </a:p>
        </p:txBody>
      </p:sp>
      <p:sp>
        <p:nvSpPr>
          <p:cNvPr id="22530" name="Rectangle 2">
            <a:extLst>
              <a:ext uri="{FF2B5EF4-FFF2-40B4-BE49-F238E27FC236}">
                <a16:creationId xmlns:a16="http://schemas.microsoft.com/office/drawing/2014/main" id="{353C6812-03FB-49B7-832C-4FCABF205BA6}"/>
              </a:ext>
            </a:extLst>
          </p:cNvPr>
          <p:cNvSpPr>
            <a:spLocks noGrp="1" noChangeArrowheads="1"/>
          </p:cNvSpPr>
          <p:nvPr>
            <p:ph type="title"/>
          </p:nvPr>
        </p:nvSpPr>
        <p:spPr>
          <a:xfrm>
            <a:off x="1066800" y="404813"/>
            <a:ext cx="7251700" cy="1143000"/>
          </a:xfrm>
        </p:spPr>
        <p:txBody>
          <a:bodyPr/>
          <a:lstStyle/>
          <a:p>
            <a:pPr algn="l"/>
            <a:r>
              <a:rPr lang="de-CH" altLang="de-DE" sz="3200"/>
              <a:t>Was Eltern wissen müssen (2)</a:t>
            </a:r>
          </a:p>
        </p:txBody>
      </p:sp>
      <p:sp>
        <p:nvSpPr>
          <p:cNvPr id="22531" name="Rectangle 3">
            <a:extLst>
              <a:ext uri="{FF2B5EF4-FFF2-40B4-BE49-F238E27FC236}">
                <a16:creationId xmlns:a16="http://schemas.microsoft.com/office/drawing/2014/main" id="{F9B47CC8-A54E-46BB-9C03-61E1D54076A3}"/>
              </a:ext>
            </a:extLst>
          </p:cNvPr>
          <p:cNvSpPr>
            <a:spLocks noGrp="1" noChangeArrowheads="1"/>
          </p:cNvSpPr>
          <p:nvPr>
            <p:ph type="body" idx="1"/>
          </p:nvPr>
        </p:nvSpPr>
        <p:spPr>
          <a:xfrm>
            <a:off x="1066800" y="1905000"/>
            <a:ext cx="7772400" cy="4764088"/>
          </a:xfrm>
          <a:noFill/>
          <a:extLst>
            <a:ext uri="{909E8E84-426E-40DD-AFC4-6F175D3DCCD1}">
              <a14:hiddenFill xmlns:a14="http://schemas.microsoft.com/office/drawing/2010/main">
                <a:gradFill rotWithShape="0">
                  <a:gsLst>
                    <a:gs pos="0">
                      <a:schemeClr val="hlink"/>
                    </a:gs>
                    <a:gs pos="100000">
                      <a:schemeClr val="bg1"/>
                    </a:gs>
                  </a:gsLst>
                  <a:lin ang="5400000" scaled="1"/>
                </a:gradFill>
              </a14:hiddenFill>
            </a:ext>
          </a:extLst>
        </p:spPr>
        <p:txBody>
          <a:bodyPr/>
          <a:lstStyle/>
          <a:p>
            <a:pPr>
              <a:lnSpc>
                <a:spcPct val="80000"/>
              </a:lnSpc>
            </a:pPr>
            <a:r>
              <a:rPr lang="de-CH" altLang="de-DE" sz="2000"/>
              <a:t>Cannabisprodukte sind billig und leicht erhältlich</a:t>
            </a:r>
          </a:p>
          <a:p>
            <a:pPr>
              <a:lnSpc>
                <a:spcPct val="80000"/>
              </a:lnSpc>
            </a:pPr>
            <a:r>
              <a:rPr lang="de-CH" altLang="de-DE" sz="2000"/>
              <a:t>Grosse Haschkultur und Marketingbemühungen zum Verkauf</a:t>
            </a:r>
          </a:p>
          <a:p>
            <a:pPr>
              <a:lnSpc>
                <a:spcPct val="80000"/>
              </a:lnSpc>
            </a:pPr>
            <a:r>
              <a:rPr lang="de-CH" altLang="de-DE" sz="2000"/>
              <a:t>Heutige Joints sind zwei- bis viermal so stark, wie früher</a:t>
            </a:r>
          </a:p>
          <a:p>
            <a:pPr>
              <a:lnSpc>
                <a:spcPct val="80000"/>
              </a:lnSpc>
            </a:pPr>
            <a:r>
              <a:rPr lang="de-CH" altLang="de-DE" sz="2000"/>
              <a:t>Erster Joint wird ab 11 Jahren geraucht (jünger als bei andern Drogen)</a:t>
            </a:r>
          </a:p>
          <a:p>
            <a:pPr>
              <a:lnSpc>
                <a:spcPct val="80000"/>
              </a:lnSpc>
            </a:pPr>
            <a:r>
              <a:rPr lang="de-CH" altLang="de-DE" sz="2000"/>
              <a:t>Mehrzahl der Kiffer ist zwischen 14 und 18 Jahre alt, fast die Hälfte der Jugendlichen hat Erfahrungen mit Kiffen</a:t>
            </a:r>
          </a:p>
          <a:p>
            <a:pPr>
              <a:lnSpc>
                <a:spcPct val="80000"/>
              </a:lnSpc>
            </a:pPr>
            <a:r>
              <a:rPr lang="de-CH" altLang="de-DE" sz="2000"/>
              <a:t>Fast die Hälfte der Konsumierenden tut dies regelmässig </a:t>
            </a:r>
          </a:p>
          <a:p>
            <a:pPr>
              <a:lnSpc>
                <a:spcPct val="80000"/>
              </a:lnSpc>
            </a:pPr>
            <a:r>
              <a:rPr lang="de-CH" altLang="de-DE" sz="2000"/>
              <a:t>1,5 Mio Cannabisabhängige in Deutschland</a:t>
            </a:r>
          </a:p>
          <a:p>
            <a:pPr>
              <a:lnSpc>
                <a:spcPct val="80000"/>
              </a:lnSpc>
            </a:pPr>
            <a:r>
              <a:rPr lang="de-CH" altLang="de-DE" sz="2000"/>
              <a:t>Fehlendes Risiko- und Unrechtsbewusstsein</a:t>
            </a:r>
          </a:p>
          <a:p>
            <a:pPr>
              <a:lnSpc>
                <a:spcPct val="80000"/>
              </a:lnSpc>
            </a:pPr>
            <a:r>
              <a:rPr lang="de-CH" altLang="de-DE" sz="2000"/>
              <a:t>Pausenkiffen nichts Ungewöhnliches</a:t>
            </a:r>
          </a:p>
          <a:p>
            <a:pPr>
              <a:lnSpc>
                <a:spcPct val="80000"/>
              </a:lnSpc>
            </a:pPr>
            <a:r>
              <a:rPr lang="de-CH" altLang="de-DE" sz="2000"/>
              <a:t>Grosser Druck um mitzumachen</a:t>
            </a:r>
          </a:p>
          <a:p>
            <a:pPr>
              <a:lnSpc>
                <a:spcPct val="80000"/>
              </a:lnSpc>
            </a:pPr>
            <a:r>
              <a:rPr lang="de-CH" altLang="de-DE" sz="2000"/>
              <a:t>Kiffen auf Schulreisen und Lagern</a:t>
            </a:r>
          </a:p>
          <a:p>
            <a:pPr>
              <a:lnSpc>
                <a:spcPct val="80000"/>
              </a:lnSpc>
            </a:pPr>
            <a:r>
              <a:rPr lang="de-CH" altLang="de-DE" sz="2000"/>
              <a:t>Gleichzeitiger Konsum von Alkohol und Cannabis</a:t>
            </a:r>
          </a:p>
          <a:p>
            <a:pPr>
              <a:lnSpc>
                <a:spcPct val="80000"/>
              </a:lnSpc>
            </a:pPr>
            <a:r>
              <a:rPr lang="de-CH" altLang="de-DE" sz="2000"/>
              <a:t>Zuwachsrate von Beratungsgesuchen um 30% jährlich</a:t>
            </a:r>
          </a:p>
          <a:p>
            <a:pPr>
              <a:lnSpc>
                <a:spcPct val="80000"/>
              </a:lnSpc>
            </a:pPr>
            <a:r>
              <a:rPr lang="de-CH" altLang="de-DE" sz="2000"/>
              <a:t>Ab 20-25 Jahren sinkt der Konsum</a:t>
            </a:r>
          </a:p>
          <a:p>
            <a:pPr>
              <a:lnSpc>
                <a:spcPct val="80000"/>
              </a:lnSpc>
            </a:pPr>
            <a:endParaRPr lang="de-CH" altLang="de-DE"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7DA9A084-BBF8-4409-946E-A2BF5F691040}"/>
              </a:ext>
            </a:extLst>
          </p:cNvPr>
          <p:cNvSpPr>
            <a:spLocks noGrp="1"/>
          </p:cNvSpPr>
          <p:nvPr>
            <p:ph type="ftr" sz="quarter" idx="11"/>
          </p:nvPr>
        </p:nvSpPr>
        <p:spPr/>
        <p:txBody>
          <a:bodyPr/>
          <a:lstStyle/>
          <a:p>
            <a:r>
              <a:rPr lang="de-CH" altLang="de-DE"/>
              <a:t>www.seminare-ps.net</a:t>
            </a:r>
          </a:p>
        </p:txBody>
      </p:sp>
      <p:sp>
        <p:nvSpPr>
          <p:cNvPr id="15362" name="Rectangle 2">
            <a:extLst>
              <a:ext uri="{FF2B5EF4-FFF2-40B4-BE49-F238E27FC236}">
                <a16:creationId xmlns:a16="http://schemas.microsoft.com/office/drawing/2014/main" id="{AF0472E4-F917-42F8-8BE7-5B20D601E904}"/>
              </a:ext>
            </a:extLst>
          </p:cNvPr>
          <p:cNvSpPr>
            <a:spLocks noGrp="1" noChangeArrowheads="1"/>
          </p:cNvSpPr>
          <p:nvPr>
            <p:ph type="title"/>
          </p:nvPr>
        </p:nvSpPr>
        <p:spPr>
          <a:xfrm>
            <a:off x="1066800" y="404813"/>
            <a:ext cx="7678738" cy="1143000"/>
          </a:xfrm>
        </p:spPr>
        <p:txBody>
          <a:bodyPr/>
          <a:lstStyle/>
          <a:p>
            <a:pPr algn="l"/>
            <a:r>
              <a:rPr lang="de-CH" altLang="de-DE" sz="3200"/>
              <a:t>Das Kiffen</a:t>
            </a:r>
          </a:p>
        </p:txBody>
      </p:sp>
      <p:sp>
        <p:nvSpPr>
          <p:cNvPr id="15363" name="Rectangle 3">
            <a:extLst>
              <a:ext uri="{FF2B5EF4-FFF2-40B4-BE49-F238E27FC236}">
                <a16:creationId xmlns:a16="http://schemas.microsoft.com/office/drawing/2014/main" id="{521E78A5-C55D-4937-8D7F-D687B8529A16}"/>
              </a:ext>
            </a:extLst>
          </p:cNvPr>
          <p:cNvSpPr>
            <a:spLocks noGrp="1" noChangeArrowheads="1"/>
          </p:cNvSpPr>
          <p:nvPr>
            <p:ph type="body" idx="1"/>
          </p:nvPr>
        </p:nvSpPr>
        <p:spPr>
          <a:xfrm>
            <a:off x="1066800" y="1905000"/>
            <a:ext cx="7772400" cy="4114800"/>
          </a:xfrm>
          <a:noFill/>
          <a:extLst>
            <a:ext uri="{909E8E84-426E-40DD-AFC4-6F175D3DCCD1}">
              <a14:hiddenFill xmlns:a14="http://schemas.microsoft.com/office/drawing/2010/main">
                <a:gradFill rotWithShape="0">
                  <a:gsLst>
                    <a:gs pos="0">
                      <a:schemeClr val="hlink"/>
                    </a:gs>
                    <a:gs pos="100000">
                      <a:schemeClr val="bg1"/>
                    </a:gs>
                  </a:gsLst>
                  <a:lin ang="5400000" scaled="1"/>
                </a:gradFill>
              </a14:hiddenFill>
            </a:ext>
          </a:extLst>
        </p:spPr>
        <p:txBody>
          <a:bodyPr/>
          <a:lstStyle/>
          <a:p>
            <a:r>
              <a:rPr lang="de-CH" altLang="de-DE" dirty="0"/>
              <a:t>Angebot und Einführen durch Freunde nicht </a:t>
            </a:r>
            <a:r>
              <a:rPr lang="de-CH" altLang="de-DE" dirty="0" err="1"/>
              <a:t>nicht</a:t>
            </a:r>
            <a:r>
              <a:rPr lang="de-CH" altLang="de-DE" dirty="0"/>
              <a:t> Dealer</a:t>
            </a:r>
          </a:p>
          <a:p>
            <a:r>
              <a:rPr lang="de-CH" altLang="de-DE" dirty="0"/>
              <a:t>Wirkung entsteht durch Erhitzen</a:t>
            </a:r>
          </a:p>
          <a:p>
            <a:r>
              <a:rPr lang="de-CH" altLang="de-DE" dirty="0"/>
              <a:t>Tief inhalieren, den Atem lange anhalten</a:t>
            </a:r>
          </a:p>
          <a:p>
            <a:r>
              <a:rPr lang="de-CH" altLang="de-DE" dirty="0"/>
              <a:t>Benötigte Utensilien: Zigarettenpapier, Pfeife, Wasserpfeife, </a:t>
            </a:r>
            <a:r>
              <a:rPr lang="de-CH" altLang="de-DE" dirty="0" err="1"/>
              <a:t>Shilum</a:t>
            </a:r>
            <a:r>
              <a:rPr lang="de-CH" altLang="de-DE" dirty="0"/>
              <a:t> (Rohr) </a:t>
            </a:r>
            <a:r>
              <a:rPr lang="de-CH" altLang="de-DE" dirty="0" err="1"/>
              <a:t>Vaporizer</a:t>
            </a:r>
            <a:r>
              <a:rPr lang="de-CH" altLang="de-DE" dirty="0"/>
              <a:t> (Reinigung von CO</a:t>
            </a:r>
            <a:r>
              <a:rPr lang="de-CH" altLang="de-DE" sz="2000" dirty="0"/>
              <a:t>2), </a:t>
            </a:r>
            <a:r>
              <a:rPr lang="de-CH" altLang="de-DE" dirty="0"/>
              <a:t>Pillendosen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ußzeilenplatzhalter 4">
            <a:extLst>
              <a:ext uri="{FF2B5EF4-FFF2-40B4-BE49-F238E27FC236}">
                <a16:creationId xmlns:a16="http://schemas.microsoft.com/office/drawing/2014/main" id="{6C61B531-A0F6-47A4-936C-433DAE184FF1}"/>
              </a:ext>
            </a:extLst>
          </p:cNvPr>
          <p:cNvSpPr>
            <a:spLocks noGrp="1"/>
          </p:cNvSpPr>
          <p:nvPr>
            <p:ph type="ftr" sz="quarter" idx="11"/>
          </p:nvPr>
        </p:nvSpPr>
        <p:spPr/>
        <p:txBody>
          <a:bodyPr/>
          <a:lstStyle/>
          <a:p>
            <a:r>
              <a:rPr lang="de-CH" altLang="de-DE"/>
              <a:t>www.seminare-ps.net</a:t>
            </a:r>
          </a:p>
        </p:txBody>
      </p:sp>
      <p:sp>
        <p:nvSpPr>
          <p:cNvPr id="24578" name="Rectangle 2">
            <a:extLst>
              <a:ext uri="{FF2B5EF4-FFF2-40B4-BE49-F238E27FC236}">
                <a16:creationId xmlns:a16="http://schemas.microsoft.com/office/drawing/2014/main" id="{CB674C65-AE6D-4BAC-975A-751F3EB492A8}"/>
              </a:ext>
            </a:extLst>
          </p:cNvPr>
          <p:cNvSpPr>
            <a:spLocks noGrp="1" noChangeArrowheads="1"/>
          </p:cNvSpPr>
          <p:nvPr>
            <p:ph type="title"/>
          </p:nvPr>
        </p:nvSpPr>
        <p:spPr>
          <a:xfrm>
            <a:off x="1066800" y="404813"/>
            <a:ext cx="7678738" cy="1143000"/>
          </a:xfrm>
        </p:spPr>
        <p:txBody>
          <a:bodyPr/>
          <a:lstStyle/>
          <a:p>
            <a:pPr algn="l"/>
            <a:r>
              <a:rPr lang="de-CH" altLang="de-DE" sz="3200"/>
              <a:t>Cannabis im Körper</a:t>
            </a:r>
          </a:p>
        </p:txBody>
      </p:sp>
      <p:sp>
        <p:nvSpPr>
          <p:cNvPr id="24580" name="Text Box 4">
            <a:extLst>
              <a:ext uri="{FF2B5EF4-FFF2-40B4-BE49-F238E27FC236}">
                <a16:creationId xmlns:a16="http://schemas.microsoft.com/office/drawing/2014/main" id="{584E1CA1-980D-4E47-B347-B3B52B4ED1BC}"/>
              </a:ext>
            </a:extLst>
          </p:cNvPr>
          <p:cNvSpPr txBox="1">
            <a:spLocks noChangeArrowheads="1"/>
          </p:cNvSpPr>
          <p:nvPr/>
        </p:nvSpPr>
        <p:spPr bwMode="auto">
          <a:xfrm>
            <a:off x="3527028" y="1700213"/>
            <a:ext cx="1657350" cy="4572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CH" altLang="de-DE"/>
              <a:t>Konsum</a:t>
            </a:r>
            <a:endParaRPr lang="de-DE" altLang="de-DE"/>
          </a:p>
        </p:txBody>
      </p:sp>
      <p:sp>
        <p:nvSpPr>
          <p:cNvPr id="24581" name="Text Box 5">
            <a:extLst>
              <a:ext uri="{FF2B5EF4-FFF2-40B4-BE49-F238E27FC236}">
                <a16:creationId xmlns:a16="http://schemas.microsoft.com/office/drawing/2014/main" id="{9121C460-D7C8-46B1-A747-1184D8308665}"/>
              </a:ext>
            </a:extLst>
          </p:cNvPr>
          <p:cNvSpPr txBox="1">
            <a:spLocks noChangeArrowheads="1"/>
          </p:cNvSpPr>
          <p:nvPr/>
        </p:nvSpPr>
        <p:spPr bwMode="auto">
          <a:xfrm>
            <a:off x="3527028" y="2492375"/>
            <a:ext cx="1657350" cy="4572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CH" altLang="de-DE"/>
              <a:t>Lungen</a:t>
            </a:r>
            <a:endParaRPr lang="de-DE" altLang="de-DE"/>
          </a:p>
        </p:txBody>
      </p:sp>
      <p:sp>
        <p:nvSpPr>
          <p:cNvPr id="24582" name="Text Box 6">
            <a:extLst>
              <a:ext uri="{FF2B5EF4-FFF2-40B4-BE49-F238E27FC236}">
                <a16:creationId xmlns:a16="http://schemas.microsoft.com/office/drawing/2014/main" id="{B12A8124-13D2-40C3-80E6-3A9F906AA98C}"/>
              </a:ext>
            </a:extLst>
          </p:cNvPr>
          <p:cNvSpPr txBox="1">
            <a:spLocks noChangeArrowheads="1"/>
          </p:cNvSpPr>
          <p:nvPr/>
        </p:nvSpPr>
        <p:spPr bwMode="auto">
          <a:xfrm>
            <a:off x="3419872" y="3260725"/>
            <a:ext cx="1871662" cy="46166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de-CH" altLang="de-DE" dirty="0"/>
              <a:t>Blutkreislauf</a:t>
            </a:r>
            <a:endParaRPr lang="de-DE" altLang="de-DE" dirty="0"/>
          </a:p>
        </p:txBody>
      </p:sp>
      <p:sp>
        <p:nvSpPr>
          <p:cNvPr id="24583" name="Text Box 7">
            <a:extLst>
              <a:ext uri="{FF2B5EF4-FFF2-40B4-BE49-F238E27FC236}">
                <a16:creationId xmlns:a16="http://schemas.microsoft.com/office/drawing/2014/main" id="{5DB66E44-3AC9-4C96-A1CD-97A96861CABD}"/>
              </a:ext>
            </a:extLst>
          </p:cNvPr>
          <p:cNvSpPr txBox="1">
            <a:spLocks noChangeArrowheads="1"/>
          </p:cNvSpPr>
          <p:nvPr/>
        </p:nvSpPr>
        <p:spPr bwMode="auto">
          <a:xfrm>
            <a:off x="1187450" y="4041775"/>
            <a:ext cx="6265863" cy="11874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a:t>Verteilung auf alle Körperteile, insbesondere gut durchblutete Organe und das Nervensystem, Wirkung auf das Gehirn</a:t>
            </a:r>
            <a:endParaRPr lang="de-DE" altLang="de-DE"/>
          </a:p>
        </p:txBody>
      </p:sp>
      <p:sp>
        <p:nvSpPr>
          <p:cNvPr id="24584" name="Text Box 8">
            <a:extLst>
              <a:ext uri="{FF2B5EF4-FFF2-40B4-BE49-F238E27FC236}">
                <a16:creationId xmlns:a16="http://schemas.microsoft.com/office/drawing/2014/main" id="{A0C067C2-7268-404B-972E-F55539AE95F3}"/>
              </a:ext>
            </a:extLst>
          </p:cNvPr>
          <p:cNvSpPr txBox="1">
            <a:spLocks noChangeArrowheads="1"/>
          </p:cNvSpPr>
          <p:nvPr/>
        </p:nvSpPr>
        <p:spPr bwMode="auto">
          <a:xfrm>
            <a:off x="1187450" y="5559425"/>
            <a:ext cx="6337300" cy="82232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a:t>Speicherung in fettreichen Gewebe Akkumulation des THC, langsame Freisetzung der Depots</a:t>
            </a:r>
            <a:endParaRPr lang="de-DE" altLang="de-DE"/>
          </a:p>
        </p:txBody>
      </p:sp>
      <p:sp>
        <p:nvSpPr>
          <p:cNvPr id="24585" name="Line 9">
            <a:extLst>
              <a:ext uri="{FF2B5EF4-FFF2-40B4-BE49-F238E27FC236}">
                <a16:creationId xmlns:a16="http://schemas.microsoft.com/office/drawing/2014/main" id="{6CD125A4-F5BD-4342-807D-CD4D9E30DC88}"/>
              </a:ext>
            </a:extLst>
          </p:cNvPr>
          <p:cNvSpPr>
            <a:spLocks noChangeShapeType="1"/>
          </p:cNvSpPr>
          <p:nvPr/>
        </p:nvSpPr>
        <p:spPr bwMode="auto">
          <a:xfrm>
            <a:off x="4356100" y="2133600"/>
            <a:ext cx="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86" name="Line 10">
            <a:extLst>
              <a:ext uri="{FF2B5EF4-FFF2-40B4-BE49-F238E27FC236}">
                <a16:creationId xmlns:a16="http://schemas.microsoft.com/office/drawing/2014/main" id="{7B4BB54B-5787-4DFC-BA07-2E4CE31112B0}"/>
              </a:ext>
            </a:extLst>
          </p:cNvPr>
          <p:cNvSpPr>
            <a:spLocks noChangeShapeType="1"/>
          </p:cNvSpPr>
          <p:nvPr/>
        </p:nvSpPr>
        <p:spPr bwMode="auto">
          <a:xfrm>
            <a:off x="4356100" y="2925763"/>
            <a:ext cx="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87" name="Line 11">
            <a:extLst>
              <a:ext uri="{FF2B5EF4-FFF2-40B4-BE49-F238E27FC236}">
                <a16:creationId xmlns:a16="http://schemas.microsoft.com/office/drawing/2014/main" id="{F9D70E56-DCE8-4FD5-BADC-60CF91B52123}"/>
              </a:ext>
            </a:extLst>
          </p:cNvPr>
          <p:cNvSpPr>
            <a:spLocks noChangeShapeType="1"/>
          </p:cNvSpPr>
          <p:nvPr/>
        </p:nvSpPr>
        <p:spPr bwMode="auto">
          <a:xfrm>
            <a:off x="4356100" y="3644900"/>
            <a:ext cx="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88" name="Line 12">
            <a:extLst>
              <a:ext uri="{FF2B5EF4-FFF2-40B4-BE49-F238E27FC236}">
                <a16:creationId xmlns:a16="http://schemas.microsoft.com/office/drawing/2014/main" id="{820D76E7-8B0C-4410-A136-28A7E0D243AB}"/>
              </a:ext>
            </a:extLst>
          </p:cNvPr>
          <p:cNvSpPr>
            <a:spLocks noChangeShapeType="1"/>
          </p:cNvSpPr>
          <p:nvPr/>
        </p:nvSpPr>
        <p:spPr bwMode="auto">
          <a:xfrm>
            <a:off x="4643438" y="3644900"/>
            <a:ext cx="21590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89" name="Line 13">
            <a:extLst>
              <a:ext uri="{FF2B5EF4-FFF2-40B4-BE49-F238E27FC236}">
                <a16:creationId xmlns:a16="http://schemas.microsoft.com/office/drawing/2014/main" id="{8C5F01F1-2B03-4741-AD26-C6B647029BED}"/>
              </a:ext>
            </a:extLst>
          </p:cNvPr>
          <p:cNvSpPr>
            <a:spLocks noChangeShapeType="1"/>
          </p:cNvSpPr>
          <p:nvPr/>
        </p:nvSpPr>
        <p:spPr bwMode="auto">
          <a:xfrm flipH="1">
            <a:off x="3924300" y="3644900"/>
            <a:ext cx="142875"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92" name="Line 16">
            <a:extLst>
              <a:ext uri="{FF2B5EF4-FFF2-40B4-BE49-F238E27FC236}">
                <a16:creationId xmlns:a16="http://schemas.microsoft.com/office/drawing/2014/main" id="{563DF728-7E8B-4EE1-95EE-73721A59F4B4}"/>
              </a:ext>
            </a:extLst>
          </p:cNvPr>
          <p:cNvSpPr>
            <a:spLocks noChangeShapeType="1"/>
          </p:cNvSpPr>
          <p:nvPr/>
        </p:nvSpPr>
        <p:spPr bwMode="auto">
          <a:xfrm>
            <a:off x="4427538" y="5157788"/>
            <a:ext cx="0" cy="431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4595" name="Text Box 19">
            <a:extLst>
              <a:ext uri="{FF2B5EF4-FFF2-40B4-BE49-F238E27FC236}">
                <a16:creationId xmlns:a16="http://schemas.microsoft.com/office/drawing/2014/main" id="{80EE2EF0-E3DC-41A3-991B-2C224F3193D7}"/>
              </a:ext>
            </a:extLst>
          </p:cNvPr>
          <p:cNvSpPr txBox="1">
            <a:spLocks noChangeArrowheads="1"/>
          </p:cNvSpPr>
          <p:nvPr/>
        </p:nvSpPr>
        <p:spPr bwMode="auto">
          <a:xfrm>
            <a:off x="5508625" y="2997200"/>
            <a:ext cx="363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sz="2000">
                <a:solidFill>
                  <a:srgbClr val="CC6600"/>
                </a:solidFill>
              </a:rPr>
              <a:t>THC und chemische Substanzen</a:t>
            </a:r>
            <a:endParaRPr lang="de-DE" altLang="de-DE" sz="2000">
              <a:solidFill>
                <a:srgbClr val="CC6600"/>
              </a:solidFill>
            </a:endParaRPr>
          </a:p>
        </p:txBody>
      </p:sp>
      <p:sp>
        <p:nvSpPr>
          <p:cNvPr id="24596" name="Text Box 20">
            <a:extLst>
              <a:ext uri="{FF2B5EF4-FFF2-40B4-BE49-F238E27FC236}">
                <a16:creationId xmlns:a16="http://schemas.microsoft.com/office/drawing/2014/main" id="{B51E6667-1FBB-46FB-B777-3A2291E26E24}"/>
              </a:ext>
            </a:extLst>
          </p:cNvPr>
          <p:cNvSpPr txBox="1">
            <a:spLocks noChangeArrowheads="1"/>
          </p:cNvSpPr>
          <p:nvPr/>
        </p:nvSpPr>
        <p:spPr bwMode="auto">
          <a:xfrm>
            <a:off x="5651500" y="5157788"/>
            <a:ext cx="3168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CH" altLang="de-DE" sz="2000">
                <a:solidFill>
                  <a:srgbClr val="CC6600"/>
                </a:solidFill>
              </a:rPr>
              <a:t>Fettlösliches THC</a:t>
            </a:r>
            <a:endParaRPr lang="de-DE" altLang="de-DE" sz="2000">
              <a:solidFill>
                <a:srgbClr val="CC66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9C65B611-1ECA-4606-9C4C-A3EC51B7043C}"/>
              </a:ext>
            </a:extLst>
          </p:cNvPr>
          <p:cNvSpPr>
            <a:spLocks noGrp="1"/>
          </p:cNvSpPr>
          <p:nvPr>
            <p:ph type="ftr" sz="quarter" idx="11"/>
          </p:nvPr>
        </p:nvSpPr>
        <p:spPr/>
        <p:txBody>
          <a:bodyPr/>
          <a:lstStyle/>
          <a:p>
            <a:r>
              <a:rPr lang="de-CH" altLang="de-DE"/>
              <a:t>www.seminare-ps.net</a:t>
            </a:r>
          </a:p>
        </p:txBody>
      </p:sp>
      <p:sp>
        <p:nvSpPr>
          <p:cNvPr id="16386" name="Rectangle 2">
            <a:extLst>
              <a:ext uri="{FF2B5EF4-FFF2-40B4-BE49-F238E27FC236}">
                <a16:creationId xmlns:a16="http://schemas.microsoft.com/office/drawing/2014/main" id="{9EE6F3DF-B458-4EFE-95DE-12C9AA90FAA1}"/>
              </a:ext>
            </a:extLst>
          </p:cNvPr>
          <p:cNvSpPr>
            <a:spLocks noGrp="1" noChangeArrowheads="1"/>
          </p:cNvSpPr>
          <p:nvPr>
            <p:ph type="title"/>
          </p:nvPr>
        </p:nvSpPr>
        <p:spPr>
          <a:xfrm>
            <a:off x="1066800" y="404813"/>
            <a:ext cx="7678738" cy="1143000"/>
          </a:xfrm>
        </p:spPr>
        <p:txBody>
          <a:bodyPr/>
          <a:lstStyle/>
          <a:p>
            <a:pPr algn="l"/>
            <a:r>
              <a:rPr lang="de-CH" altLang="de-DE" sz="3200"/>
              <a:t>Gemeinsamkeiten mit Alkohol</a:t>
            </a:r>
          </a:p>
        </p:txBody>
      </p:sp>
      <p:sp>
        <p:nvSpPr>
          <p:cNvPr id="16387" name="Rectangle 3">
            <a:extLst>
              <a:ext uri="{FF2B5EF4-FFF2-40B4-BE49-F238E27FC236}">
                <a16:creationId xmlns:a16="http://schemas.microsoft.com/office/drawing/2014/main" id="{EF883548-47E8-479D-98DC-C428961E16B9}"/>
              </a:ext>
            </a:extLst>
          </p:cNvPr>
          <p:cNvSpPr>
            <a:spLocks noGrp="1" noChangeArrowheads="1"/>
          </p:cNvSpPr>
          <p:nvPr>
            <p:ph type="body" idx="1"/>
          </p:nvPr>
        </p:nvSpPr>
        <p:spPr>
          <a:xfrm>
            <a:off x="1066800" y="1905000"/>
            <a:ext cx="7772400" cy="4764088"/>
          </a:xfrm>
          <a:noFill/>
          <a:extLst>
            <a:ext uri="{909E8E84-426E-40DD-AFC4-6F175D3DCCD1}">
              <a14:hiddenFill xmlns:a14="http://schemas.microsoft.com/office/drawing/2010/main">
                <a:gradFill rotWithShape="0">
                  <a:gsLst>
                    <a:gs pos="0">
                      <a:schemeClr val="hlink"/>
                    </a:gs>
                    <a:gs pos="100000">
                      <a:schemeClr val="bg1"/>
                    </a:gs>
                  </a:gsLst>
                  <a:lin ang="5400000" scaled="1"/>
                </a:gradFill>
              </a14:hiddenFill>
            </a:ext>
          </a:extLst>
        </p:spPr>
        <p:txBody>
          <a:bodyPr/>
          <a:lstStyle/>
          <a:p>
            <a:pPr>
              <a:lnSpc>
                <a:spcPct val="80000"/>
              </a:lnSpc>
            </a:pPr>
            <a:r>
              <a:rPr lang="de-CH" altLang="de-DE" sz="2000"/>
              <a:t>Weiche Drogen</a:t>
            </a:r>
          </a:p>
          <a:p>
            <a:pPr>
              <a:lnSpc>
                <a:spcPct val="80000"/>
              </a:lnSpc>
            </a:pPr>
            <a:r>
              <a:rPr lang="de-CH" altLang="de-DE" sz="2000"/>
              <a:t>In bestimmten Kulturen als Kulturgüter betrachtet</a:t>
            </a:r>
          </a:p>
          <a:p>
            <a:pPr>
              <a:lnSpc>
                <a:spcPct val="80000"/>
              </a:lnSpc>
            </a:pPr>
            <a:r>
              <a:rPr lang="de-CH" altLang="de-DE" sz="2000"/>
              <a:t>Gegenstand von Strafverfolgung</a:t>
            </a:r>
          </a:p>
          <a:p>
            <a:pPr>
              <a:lnSpc>
                <a:spcPct val="80000"/>
              </a:lnSpc>
            </a:pPr>
            <a:r>
              <a:rPr lang="de-CH" altLang="de-DE" sz="2000"/>
              <a:t>Naturstoffe</a:t>
            </a:r>
          </a:p>
          <a:p>
            <a:pPr>
              <a:lnSpc>
                <a:spcPct val="80000"/>
              </a:lnSpc>
            </a:pPr>
            <a:r>
              <a:rPr lang="de-CH" altLang="de-DE" sz="2000"/>
              <a:t>THC und Ethanol sind Nervengifte</a:t>
            </a:r>
          </a:p>
          <a:p>
            <a:pPr>
              <a:lnSpc>
                <a:spcPct val="80000"/>
              </a:lnSpc>
            </a:pPr>
            <a:r>
              <a:rPr lang="de-CH" altLang="de-DE" sz="2000"/>
              <a:t>Toxische Wirkung als Rausch erlebt</a:t>
            </a:r>
          </a:p>
          <a:p>
            <a:pPr>
              <a:lnSpc>
                <a:spcPct val="80000"/>
              </a:lnSpc>
            </a:pPr>
            <a:r>
              <a:rPr lang="de-CH" altLang="de-DE" sz="2000"/>
              <a:t>Rausch abhängig von Dosis</a:t>
            </a:r>
          </a:p>
          <a:p>
            <a:pPr>
              <a:lnSpc>
                <a:spcPct val="80000"/>
              </a:lnSpc>
            </a:pPr>
            <a:r>
              <a:rPr lang="de-CH" altLang="de-DE" sz="2000"/>
              <a:t>Rausch verursacht körperliche Koordinationsstörungen, macht verkehrsuntüchtig</a:t>
            </a:r>
          </a:p>
          <a:p>
            <a:pPr>
              <a:lnSpc>
                <a:spcPct val="80000"/>
              </a:lnSpc>
            </a:pPr>
            <a:r>
              <a:rPr lang="de-CH" altLang="de-DE" sz="2000"/>
              <a:t>Starker Rausch kann nicht sozial geteilt werden</a:t>
            </a:r>
          </a:p>
          <a:p>
            <a:pPr>
              <a:lnSpc>
                <a:spcPct val="80000"/>
              </a:lnSpc>
            </a:pPr>
            <a:r>
              <a:rPr lang="de-CH" altLang="de-DE" sz="2000"/>
              <a:t>Missbrauch kann zu Anhängigkeit und körperlich / seelischen Schäden führen</a:t>
            </a:r>
          </a:p>
          <a:p>
            <a:pPr>
              <a:lnSpc>
                <a:spcPct val="80000"/>
              </a:lnSpc>
            </a:pPr>
            <a:r>
              <a:rPr lang="de-CH" altLang="de-DE" sz="2000"/>
              <a:t>Entzugserscheinungen</a:t>
            </a:r>
          </a:p>
          <a:p>
            <a:pPr>
              <a:lnSpc>
                <a:spcPct val="80000"/>
              </a:lnSpc>
            </a:pPr>
            <a:r>
              <a:rPr lang="de-CH" altLang="de-DE" sz="2000"/>
              <a:t>Begünstigung von Psychosen</a:t>
            </a:r>
          </a:p>
          <a:p>
            <a:pPr>
              <a:lnSpc>
                <a:spcPct val="80000"/>
              </a:lnSpc>
            </a:pPr>
            <a:endParaRPr lang="de-CH" altLang="de-DE"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a:extLst>
              <a:ext uri="{FF2B5EF4-FFF2-40B4-BE49-F238E27FC236}">
                <a16:creationId xmlns:a16="http://schemas.microsoft.com/office/drawing/2014/main" id="{BD848364-A71B-4B51-9B20-4EDC675DAF0A}"/>
              </a:ext>
            </a:extLst>
          </p:cNvPr>
          <p:cNvSpPr>
            <a:spLocks noGrp="1"/>
          </p:cNvSpPr>
          <p:nvPr>
            <p:ph type="ftr" sz="quarter" idx="11"/>
          </p:nvPr>
        </p:nvSpPr>
        <p:spPr/>
        <p:txBody>
          <a:bodyPr/>
          <a:lstStyle/>
          <a:p>
            <a:r>
              <a:rPr lang="de-CH" altLang="de-DE"/>
              <a:t>www.seminare-ps.net</a:t>
            </a:r>
          </a:p>
        </p:txBody>
      </p:sp>
      <p:sp>
        <p:nvSpPr>
          <p:cNvPr id="17410" name="Rectangle 2">
            <a:extLst>
              <a:ext uri="{FF2B5EF4-FFF2-40B4-BE49-F238E27FC236}">
                <a16:creationId xmlns:a16="http://schemas.microsoft.com/office/drawing/2014/main" id="{302F18F6-686A-4644-AD36-A22B2008BBF1}"/>
              </a:ext>
            </a:extLst>
          </p:cNvPr>
          <p:cNvSpPr>
            <a:spLocks noGrp="1" noChangeArrowheads="1"/>
          </p:cNvSpPr>
          <p:nvPr>
            <p:ph type="title"/>
          </p:nvPr>
        </p:nvSpPr>
        <p:spPr>
          <a:xfrm>
            <a:off x="1066800" y="404813"/>
            <a:ext cx="7678738" cy="1143000"/>
          </a:xfrm>
        </p:spPr>
        <p:txBody>
          <a:bodyPr/>
          <a:lstStyle/>
          <a:p>
            <a:pPr algn="l"/>
            <a:r>
              <a:rPr lang="de-CH" altLang="de-DE" sz="3200"/>
              <a:t>Unterschiede zu Alkohol</a:t>
            </a:r>
          </a:p>
        </p:txBody>
      </p:sp>
      <p:sp>
        <p:nvSpPr>
          <p:cNvPr id="17413" name="Rectangle 5">
            <a:extLst>
              <a:ext uri="{FF2B5EF4-FFF2-40B4-BE49-F238E27FC236}">
                <a16:creationId xmlns:a16="http://schemas.microsoft.com/office/drawing/2014/main" id="{2DD11990-3E27-4644-A674-4F93FEDFC12A}"/>
              </a:ext>
            </a:extLst>
          </p:cNvPr>
          <p:cNvSpPr>
            <a:spLocks noChangeArrowheads="1"/>
          </p:cNvSpPr>
          <p:nvPr/>
        </p:nvSpPr>
        <p:spPr bwMode="auto">
          <a:xfrm>
            <a:off x="1066800" y="1628775"/>
            <a:ext cx="3792538" cy="4692650"/>
          </a:xfrm>
          <a:prstGeom prst="rect">
            <a:avLst/>
          </a:prstGeom>
          <a:solidFill>
            <a:schemeClr val="bg2">
              <a:lumMod val="20000"/>
              <a:lumOff val="80000"/>
            </a:schemeClr>
          </a:solidFill>
          <a:ln w="9525">
            <a:solidFill>
              <a:schemeClr val="tx1"/>
            </a:solidFill>
            <a:miter lim="800000"/>
            <a:headEnd/>
            <a:tailEnd/>
          </a:ln>
          <a:effectLst/>
        </p:spPr>
        <p:txBody>
          <a:bodyPr wrap="none" anchor="ctr"/>
          <a:lstStyle/>
          <a:p>
            <a:endParaRPr lang="de-CH"/>
          </a:p>
        </p:txBody>
      </p:sp>
      <p:sp>
        <p:nvSpPr>
          <p:cNvPr id="17414" name="Rectangle 6">
            <a:extLst>
              <a:ext uri="{FF2B5EF4-FFF2-40B4-BE49-F238E27FC236}">
                <a16:creationId xmlns:a16="http://schemas.microsoft.com/office/drawing/2014/main" id="{F1920D7C-6E22-4072-80DB-338897502995}"/>
              </a:ext>
            </a:extLst>
          </p:cNvPr>
          <p:cNvSpPr>
            <a:spLocks noChangeArrowheads="1"/>
          </p:cNvSpPr>
          <p:nvPr/>
        </p:nvSpPr>
        <p:spPr bwMode="auto">
          <a:xfrm>
            <a:off x="4883150" y="1628775"/>
            <a:ext cx="3792538" cy="469265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endParaRPr lang="de-CH"/>
          </a:p>
        </p:txBody>
      </p:sp>
      <p:sp>
        <p:nvSpPr>
          <p:cNvPr id="17418" name="Text Box 10">
            <a:extLst>
              <a:ext uri="{FF2B5EF4-FFF2-40B4-BE49-F238E27FC236}">
                <a16:creationId xmlns:a16="http://schemas.microsoft.com/office/drawing/2014/main" id="{87C1096E-8871-4F0F-9DDB-85CC0ED6B01B}"/>
              </a:ext>
            </a:extLst>
          </p:cNvPr>
          <p:cNvSpPr txBox="1">
            <a:spLocks noChangeArrowheads="1"/>
          </p:cNvSpPr>
          <p:nvPr/>
        </p:nvSpPr>
        <p:spPr bwMode="auto">
          <a:xfrm>
            <a:off x="1066800" y="1628775"/>
            <a:ext cx="3841750" cy="4454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de-CH" altLang="de-DE" sz="2000" b="1" dirty="0"/>
              <a:t>Alkohol</a:t>
            </a:r>
          </a:p>
          <a:p>
            <a:pPr>
              <a:lnSpc>
                <a:spcPct val="90000"/>
              </a:lnSpc>
              <a:spcBef>
                <a:spcPct val="50000"/>
              </a:spcBef>
            </a:pPr>
            <a:r>
              <a:rPr lang="de-CH" altLang="de-DE" sz="2000" dirty="0"/>
              <a:t>Automatische Wirkung</a:t>
            </a:r>
          </a:p>
          <a:p>
            <a:pPr>
              <a:lnSpc>
                <a:spcPct val="90000"/>
              </a:lnSpc>
              <a:spcBef>
                <a:spcPct val="50000"/>
              </a:spcBef>
            </a:pPr>
            <a:r>
              <a:rPr lang="de-CH" altLang="de-DE" sz="2000" dirty="0"/>
              <a:t>ein Wirkstoff</a:t>
            </a:r>
          </a:p>
          <a:p>
            <a:pPr>
              <a:lnSpc>
                <a:spcPct val="90000"/>
              </a:lnSpc>
              <a:spcBef>
                <a:spcPct val="50000"/>
              </a:spcBef>
            </a:pPr>
            <a:r>
              <a:rPr lang="de-CH" altLang="de-DE" sz="2000" dirty="0"/>
              <a:t>Halluzinationen selten und erst im Endstadium</a:t>
            </a:r>
          </a:p>
          <a:p>
            <a:pPr>
              <a:lnSpc>
                <a:spcPct val="90000"/>
              </a:lnSpc>
              <a:spcBef>
                <a:spcPct val="50000"/>
              </a:spcBef>
            </a:pPr>
            <a:r>
              <a:rPr lang="de-CH" altLang="de-DE" sz="2000" dirty="0"/>
              <a:t>Negative Folgen wie Erbrechen Kopfschmerzen</a:t>
            </a:r>
          </a:p>
          <a:p>
            <a:pPr>
              <a:lnSpc>
                <a:spcPct val="90000"/>
              </a:lnSpc>
              <a:spcBef>
                <a:spcPct val="50000"/>
              </a:spcBef>
            </a:pPr>
            <a:r>
              <a:rPr lang="de-CH" altLang="de-DE" sz="2000" dirty="0"/>
              <a:t>Alkoholgehalt ersichtlich</a:t>
            </a:r>
          </a:p>
          <a:p>
            <a:pPr>
              <a:lnSpc>
                <a:spcPct val="90000"/>
              </a:lnSpc>
              <a:spcBef>
                <a:spcPct val="50000"/>
              </a:spcBef>
            </a:pPr>
            <a:r>
              <a:rPr lang="de-CH" altLang="de-DE" sz="2000" dirty="0"/>
              <a:t>Rausch wird zuerst positiv erlebt, nachher Schuldgefühle</a:t>
            </a:r>
          </a:p>
          <a:p>
            <a:pPr>
              <a:lnSpc>
                <a:spcPct val="90000"/>
              </a:lnSpc>
              <a:spcBef>
                <a:spcPct val="50000"/>
              </a:spcBef>
            </a:pPr>
            <a:r>
              <a:rPr lang="de-CH" altLang="de-DE" sz="2000" dirty="0"/>
              <a:t>Starker Kater wird mit Rausch in Verbindung gebracht</a:t>
            </a:r>
            <a:endParaRPr lang="de-DE" altLang="de-DE" dirty="0"/>
          </a:p>
        </p:txBody>
      </p:sp>
      <p:sp>
        <p:nvSpPr>
          <p:cNvPr id="17419" name="Text Box 11">
            <a:extLst>
              <a:ext uri="{FF2B5EF4-FFF2-40B4-BE49-F238E27FC236}">
                <a16:creationId xmlns:a16="http://schemas.microsoft.com/office/drawing/2014/main" id="{830FF608-B154-4660-913A-C65778896892}"/>
              </a:ext>
            </a:extLst>
          </p:cNvPr>
          <p:cNvSpPr txBox="1">
            <a:spLocks noChangeArrowheads="1"/>
          </p:cNvSpPr>
          <p:nvPr/>
        </p:nvSpPr>
        <p:spPr bwMode="auto">
          <a:xfrm>
            <a:off x="4859338" y="1628775"/>
            <a:ext cx="3816350" cy="4454525"/>
          </a:xfrm>
          <a:prstGeom prst="rect">
            <a:avLst/>
          </a:prstGeom>
          <a:noFill/>
          <a:ln>
            <a:noFill/>
          </a:ln>
          <a:effectLst/>
        </p:spPr>
        <p:txBody>
          <a:bodyPr>
            <a:spAutoFit/>
          </a:bodyPr>
          <a:lstStyle/>
          <a:p>
            <a:pPr>
              <a:lnSpc>
                <a:spcPct val="90000"/>
              </a:lnSpc>
              <a:spcBef>
                <a:spcPct val="50000"/>
              </a:spcBef>
            </a:pPr>
            <a:r>
              <a:rPr lang="de-CH" altLang="de-DE" sz="2000" b="1" dirty="0"/>
              <a:t>Cannabis</a:t>
            </a:r>
          </a:p>
          <a:p>
            <a:pPr>
              <a:lnSpc>
                <a:spcPct val="90000"/>
              </a:lnSpc>
              <a:spcBef>
                <a:spcPct val="50000"/>
              </a:spcBef>
            </a:pPr>
            <a:r>
              <a:rPr lang="de-CH" altLang="de-DE" sz="2000" dirty="0"/>
              <a:t>Erhitzen des Stoffes</a:t>
            </a:r>
          </a:p>
          <a:p>
            <a:pPr>
              <a:lnSpc>
                <a:spcPct val="90000"/>
              </a:lnSpc>
              <a:spcBef>
                <a:spcPct val="50000"/>
              </a:spcBef>
            </a:pPr>
            <a:r>
              <a:rPr lang="de-CH" altLang="de-DE" sz="2000" dirty="0"/>
              <a:t>Zahlreiche Wirkstoffe</a:t>
            </a:r>
          </a:p>
          <a:p>
            <a:pPr>
              <a:lnSpc>
                <a:spcPct val="90000"/>
              </a:lnSpc>
              <a:spcBef>
                <a:spcPct val="50000"/>
              </a:spcBef>
            </a:pPr>
            <a:r>
              <a:rPr lang="de-CH" altLang="de-DE" sz="2000" dirty="0"/>
              <a:t>Rausch macht high, Illusionen und Visionen</a:t>
            </a:r>
          </a:p>
          <a:p>
            <a:pPr>
              <a:lnSpc>
                <a:spcPct val="90000"/>
              </a:lnSpc>
              <a:spcBef>
                <a:spcPct val="50000"/>
              </a:spcBef>
            </a:pPr>
            <a:r>
              <a:rPr lang="de-CH" altLang="de-DE" sz="2000" dirty="0"/>
              <a:t>Negative Folgen werden nicht mit Rausch verbunden</a:t>
            </a:r>
          </a:p>
          <a:p>
            <a:pPr>
              <a:lnSpc>
                <a:spcPct val="90000"/>
              </a:lnSpc>
              <a:spcBef>
                <a:spcPct val="50000"/>
              </a:spcBef>
            </a:pPr>
            <a:r>
              <a:rPr lang="de-CH" altLang="de-DE" sz="2000" dirty="0"/>
              <a:t>THC-Gehalt unbekannt</a:t>
            </a:r>
          </a:p>
          <a:p>
            <a:pPr>
              <a:lnSpc>
                <a:spcPct val="90000"/>
              </a:lnSpc>
              <a:spcBef>
                <a:spcPct val="50000"/>
              </a:spcBef>
            </a:pPr>
            <a:r>
              <a:rPr lang="de-CH" altLang="de-DE" sz="2000" dirty="0"/>
              <a:t>Kontrollverlust und falsche Wahrnehmung wird nicht erkannt</a:t>
            </a:r>
          </a:p>
          <a:p>
            <a:pPr>
              <a:lnSpc>
                <a:spcPct val="90000"/>
              </a:lnSpc>
              <a:spcBef>
                <a:spcPct val="50000"/>
              </a:spcBef>
            </a:pPr>
            <a:r>
              <a:rPr lang="de-CH" altLang="de-DE" sz="2000" dirty="0"/>
              <a:t>Kein Kater, weil THC sehr langsam abgebaut wird</a:t>
            </a:r>
            <a:endParaRPr lang="de-DE" altLang="de-DE"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4">
            <a:extLst>
              <a:ext uri="{FF2B5EF4-FFF2-40B4-BE49-F238E27FC236}">
                <a16:creationId xmlns:a16="http://schemas.microsoft.com/office/drawing/2014/main" id="{FF5F0693-DA39-4A8B-8B6C-0D33D12CF872}"/>
              </a:ext>
            </a:extLst>
          </p:cNvPr>
          <p:cNvSpPr>
            <a:spLocks noGrp="1"/>
          </p:cNvSpPr>
          <p:nvPr>
            <p:ph type="ftr" sz="quarter" idx="11"/>
          </p:nvPr>
        </p:nvSpPr>
        <p:spPr/>
        <p:txBody>
          <a:bodyPr/>
          <a:lstStyle/>
          <a:p>
            <a:r>
              <a:rPr lang="de-CH" altLang="de-DE"/>
              <a:t>www.seminare-ps.net</a:t>
            </a:r>
          </a:p>
        </p:txBody>
      </p:sp>
      <p:sp>
        <p:nvSpPr>
          <p:cNvPr id="3076" name="AutoShape 4">
            <a:extLst>
              <a:ext uri="{FF2B5EF4-FFF2-40B4-BE49-F238E27FC236}">
                <a16:creationId xmlns:a16="http://schemas.microsoft.com/office/drawing/2014/main" id="{B8600C5B-997C-4FBA-AB9C-6B59F724678D}"/>
              </a:ext>
            </a:extLst>
          </p:cNvPr>
          <p:cNvSpPr>
            <a:spLocks noChangeArrowheads="1"/>
          </p:cNvSpPr>
          <p:nvPr/>
        </p:nvSpPr>
        <p:spPr bwMode="auto">
          <a:xfrm>
            <a:off x="1835150" y="1905000"/>
            <a:ext cx="5113338" cy="3900488"/>
          </a:xfrm>
          <a:prstGeom prst="irregularSeal2">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074" name="Rectangle 2">
            <a:extLst>
              <a:ext uri="{FF2B5EF4-FFF2-40B4-BE49-F238E27FC236}">
                <a16:creationId xmlns:a16="http://schemas.microsoft.com/office/drawing/2014/main" id="{E7FCADC7-59D7-464C-A898-57AC4001B680}"/>
              </a:ext>
            </a:extLst>
          </p:cNvPr>
          <p:cNvSpPr>
            <a:spLocks noGrp="1" noChangeArrowheads="1"/>
          </p:cNvSpPr>
          <p:nvPr>
            <p:ph type="title"/>
          </p:nvPr>
        </p:nvSpPr>
        <p:spPr>
          <a:xfrm>
            <a:off x="1066800" y="476250"/>
            <a:ext cx="8077200" cy="1143000"/>
          </a:xfrm>
        </p:spPr>
        <p:txBody>
          <a:bodyPr/>
          <a:lstStyle/>
          <a:p>
            <a:pPr algn="l"/>
            <a:r>
              <a:rPr lang="de-CH" altLang="de-DE" sz="3200"/>
              <a:t>Positiv erlebte Wirkungen</a:t>
            </a:r>
          </a:p>
        </p:txBody>
      </p:sp>
      <p:sp>
        <p:nvSpPr>
          <p:cNvPr id="3075" name="Rectangle 3">
            <a:extLst>
              <a:ext uri="{FF2B5EF4-FFF2-40B4-BE49-F238E27FC236}">
                <a16:creationId xmlns:a16="http://schemas.microsoft.com/office/drawing/2014/main" id="{C85FE45E-6BA5-4DC0-8D4D-FDA92E46FB88}"/>
              </a:ext>
            </a:extLst>
          </p:cNvPr>
          <p:cNvSpPr>
            <a:spLocks noGrp="1" noChangeArrowheads="1"/>
          </p:cNvSpPr>
          <p:nvPr>
            <p:ph type="body" idx="1"/>
          </p:nvPr>
        </p:nvSpPr>
        <p:spPr>
          <a:xfrm>
            <a:off x="1066800" y="1757548"/>
            <a:ext cx="7772400" cy="4953000"/>
          </a:xfrm>
          <a:noFill/>
          <a:extLst>
            <a:ext uri="{909E8E84-426E-40DD-AFC4-6F175D3DCCD1}">
              <a14:hiddenFill xmlns:a14="http://schemas.microsoft.com/office/drawing/2010/main">
                <a:solidFill>
                  <a:schemeClr val="bg1"/>
                </a:solidFill>
              </a14:hiddenFill>
            </a:ext>
          </a:extLst>
        </p:spPr>
        <p:txBody>
          <a:bodyPr/>
          <a:lstStyle/>
          <a:p>
            <a:r>
              <a:rPr lang="de-CH" altLang="de-DE" sz="2400"/>
              <a:t>Entspannt, lustig rundum happy</a:t>
            </a:r>
          </a:p>
          <a:p>
            <a:r>
              <a:rPr lang="de-CH" altLang="de-DE" sz="2400"/>
              <a:t>Alltägliche und unbedeutende Vorgänge gewinnen an Bedeutung</a:t>
            </a:r>
          </a:p>
          <a:p>
            <a:r>
              <a:rPr lang="de-CH" altLang="de-DE" sz="2400"/>
              <a:t>Alltägliche Gespräche werden vertieft erlebt</a:t>
            </a:r>
          </a:p>
          <a:p>
            <a:r>
              <a:rPr lang="de-CH" altLang="de-DE" sz="2400"/>
              <a:t>Fantastische Einfälle und neuartige Assoziationen</a:t>
            </a:r>
          </a:p>
          <a:p>
            <a:r>
              <a:rPr lang="de-CH" altLang="de-DE" sz="2400"/>
              <a:t>Neue Dimension bei Musik hören, intensivere Wahrnehmung von Farben</a:t>
            </a:r>
          </a:p>
          <a:p>
            <a:r>
              <a:rPr lang="de-CH" altLang="de-DE" sz="2400"/>
              <a:t>Alle Sinne geschärft</a:t>
            </a:r>
          </a:p>
          <a:p>
            <a:r>
              <a:rPr lang="de-CH" altLang="de-DE" sz="2400"/>
              <a:t>Sexualität gewinnt illusorische Tiefe</a:t>
            </a:r>
          </a:p>
          <a:p>
            <a:r>
              <a:rPr lang="de-CH" altLang="de-DE" sz="2400"/>
              <a:t>Je höher der THC-Gehalt, desto stärker die Wirkung (Mini-LSD-Trip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4">
            <a:extLst>
              <a:ext uri="{FF2B5EF4-FFF2-40B4-BE49-F238E27FC236}">
                <a16:creationId xmlns:a16="http://schemas.microsoft.com/office/drawing/2014/main" id="{9CE276D1-ABC6-4293-9E9D-223503606B03}"/>
              </a:ext>
            </a:extLst>
          </p:cNvPr>
          <p:cNvSpPr>
            <a:spLocks noGrp="1"/>
          </p:cNvSpPr>
          <p:nvPr>
            <p:ph type="ftr" sz="quarter" idx="11"/>
          </p:nvPr>
        </p:nvSpPr>
        <p:spPr/>
        <p:txBody>
          <a:bodyPr/>
          <a:lstStyle/>
          <a:p>
            <a:r>
              <a:rPr lang="de-CH" altLang="de-DE"/>
              <a:t>www.seminare-ps.net</a:t>
            </a:r>
          </a:p>
        </p:txBody>
      </p:sp>
      <p:sp>
        <p:nvSpPr>
          <p:cNvPr id="26626" name="Rectangle 2">
            <a:extLst>
              <a:ext uri="{FF2B5EF4-FFF2-40B4-BE49-F238E27FC236}">
                <a16:creationId xmlns:a16="http://schemas.microsoft.com/office/drawing/2014/main" id="{7A854960-2833-4E9A-BEF5-113ECEC7D13A}"/>
              </a:ext>
            </a:extLst>
          </p:cNvPr>
          <p:cNvSpPr>
            <a:spLocks noGrp="1" noChangeArrowheads="1"/>
          </p:cNvSpPr>
          <p:nvPr>
            <p:ph type="title"/>
          </p:nvPr>
        </p:nvSpPr>
        <p:spPr>
          <a:xfrm>
            <a:off x="1066800" y="404813"/>
            <a:ext cx="8077200" cy="1143000"/>
          </a:xfrm>
        </p:spPr>
        <p:txBody>
          <a:bodyPr/>
          <a:lstStyle/>
          <a:p>
            <a:pPr algn="l"/>
            <a:r>
              <a:rPr lang="de-CH" altLang="de-DE" sz="3200"/>
              <a:t>Körperliche Wirkungen und Risiken</a:t>
            </a:r>
          </a:p>
        </p:txBody>
      </p:sp>
      <p:sp>
        <p:nvSpPr>
          <p:cNvPr id="26627" name="Text Box 3">
            <a:extLst>
              <a:ext uri="{FF2B5EF4-FFF2-40B4-BE49-F238E27FC236}">
                <a16:creationId xmlns:a16="http://schemas.microsoft.com/office/drawing/2014/main" id="{D8B898E0-3323-427B-8227-93451552FEF4}"/>
              </a:ext>
            </a:extLst>
          </p:cNvPr>
          <p:cNvSpPr txBox="1">
            <a:spLocks noChangeArrowheads="1"/>
          </p:cNvSpPr>
          <p:nvPr/>
        </p:nvSpPr>
        <p:spPr bwMode="auto">
          <a:xfrm>
            <a:off x="1066800" y="1700213"/>
            <a:ext cx="7681913" cy="1068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de-CH" altLang="de-DE" sz="1600" b="1">
                <a:latin typeface="Tahoma" panose="020B0604030504040204" pitchFamily="34" charset="0"/>
              </a:rPr>
              <a:t>Wirkungen:</a:t>
            </a:r>
          </a:p>
          <a:p>
            <a:pPr>
              <a:lnSpc>
                <a:spcPct val="80000"/>
              </a:lnSpc>
            </a:pPr>
            <a:r>
              <a:rPr lang="de-CH" altLang="de-DE" sz="1600">
                <a:latin typeface="Tahoma" panose="020B0604030504040204" pitchFamily="34" charset="0"/>
              </a:rPr>
              <a:t>Anstieg des Herzrhythmus, gerötete Augen, sinkende Körpertemperatur, Trockenheit im Mund, Hungergefühl, Anstieg des Bluttdruck, Zustand des Wohlbefindens, Euphorie, Geschäfte Sinneswahrnehmungen, Unkontrolliertes Bedürfnis zu lachen</a:t>
            </a:r>
            <a:endParaRPr lang="de-DE" altLang="de-DE" sz="1600">
              <a:latin typeface="Tahoma" panose="020B0604030504040204" pitchFamily="34" charset="0"/>
            </a:endParaRPr>
          </a:p>
        </p:txBody>
      </p:sp>
      <p:sp>
        <p:nvSpPr>
          <p:cNvPr id="26628" name="Text Box 4">
            <a:extLst>
              <a:ext uri="{FF2B5EF4-FFF2-40B4-BE49-F238E27FC236}">
                <a16:creationId xmlns:a16="http://schemas.microsoft.com/office/drawing/2014/main" id="{E4D2704E-55C4-4A6B-9592-0FC50F508310}"/>
              </a:ext>
            </a:extLst>
          </p:cNvPr>
          <p:cNvSpPr txBox="1">
            <a:spLocks noChangeArrowheads="1"/>
          </p:cNvSpPr>
          <p:nvPr/>
        </p:nvSpPr>
        <p:spPr bwMode="auto">
          <a:xfrm>
            <a:off x="1066800" y="2792413"/>
            <a:ext cx="7681913" cy="1849437"/>
          </a:xfrm>
          <a:prstGeom prst="rect">
            <a:avLst/>
          </a:prstGeom>
          <a:solidFill>
            <a:schemeClr val="bg2">
              <a:lumMod val="20000"/>
              <a:lumOff val="80000"/>
            </a:schemeClr>
          </a:solidFill>
          <a:ln>
            <a:noFill/>
          </a:ln>
          <a:effectLst/>
        </p:spPr>
        <p:txBody>
          <a:bodyPr>
            <a:spAutoFit/>
          </a:bodyPr>
          <a:lstStyle/>
          <a:p>
            <a:pPr>
              <a:lnSpc>
                <a:spcPct val="80000"/>
              </a:lnSpc>
            </a:pPr>
            <a:r>
              <a:rPr lang="de-CH" altLang="de-DE" sz="1600" b="1">
                <a:latin typeface="Tahoma" panose="020B0604030504040204" pitchFamily="34" charset="0"/>
              </a:rPr>
              <a:t>Risken bei gelegentlichem Gebrauch:</a:t>
            </a:r>
          </a:p>
          <a:p>
            <a:pPr>
              <a:lnSpc>
                <a:spcPct val="80000"/>
              </a:lnSpc>
            </a:pPr>
            <a:r>
              <a:rPr lang="de-CH" altLang="de-DE" sz="1600">
                <a:latin typeface="Tahoma" panose="020B0604030504040204" pitchFamily="34" charset="0"/>
              </a:rPr>
              <a:t>Kopfschmerzen, Brechreiz, Erbrechen, bei Hochdosierung</a:t>
            </a:r>
          </a:p>
          <a:p>
            <a:pPr>
              <a:lnSpc>
                <a:spcPct val="80000"/>
              </a:lnSpc>
            </a:pPr>
            <a:r>
              <a:rPr lang="de-CH" altLang="de-DE" sz="1600">
                <a:latin typeface="Tahoma" panose="020B0604030504040204" pitchFamily="34" charset="0"/>
              </a:rPr>
              <a:t>Krämpfe und Schmerzen der Verdauungsorgane bei oraler Einnahme,</a:t>
            </a:r>
          </a:p>
          <a:p>
            <a:pPr>
              <a:lnSpc>
                <a:spcPct val="80000"/>
              </a:lnSpc>
            </a:pPr>
            <a:r>
              <a:rPr lang="de-CH" altLang="de-DE" sz="1600">
                <a:latin typeface="Tahoma" panose="020B0604030504040204" pitchFamily="34" charset="0"/>
              </a:rPr>
              <a:t>Allergien, Husten, Asthma bei Inhalieren</a:t>
            </a:r>
          </a:p>
          <a:p>
            <a:pPr>
              <a:lnSpc>
                <a:spcPct val="80000"/>
              </a:lnSpc>
            </a:pPr>
            <a:r>
              <a:rPr lang="de-CH" altLang="de-DE" sz="1600">
                <a:latin typeface="Tahoma" panose="020B0604030504040204" pitchFamily="34" charset="0"/>
              </a:rPr>
              <a:t>Probleme bei Personen mit Herzinsuffizienz</a:t>
            </a:r>
          </a:p>
          <a:p>
            <a:pPr>
              <a:lnSpc>
                <a:spcPct val="80000"/>
              </a:lnSpc>
            </a:pPr>
            <a:r>
              <a:rPr lang="de-CH" altLang="de-DE" sz="1600">
                <a:latin typeface="Tahoma" panose="020B0604030504040204" pitchFamily="34" charset="0"/>
              </a:rPr>
              <a:t>Schlechte Qualität des Stoffes</a:t>
            </a:r>
          </a:p>
          <a:p>
            <a:pPr>
              <a:lnSpc>
                <a:spcPct val="80000"/>
              </a:lnSpc>
            </a:pPr>
            <a:r>
              <a:rPr lang="de-CH" altLang="de-DE" sz="1600">
                <a:latin typeface="Tahoma" panose="020B0604030504040204" pitchFamily="34" charset="0"/>
              </a:rPr>
              <a:t>Verringerung der Aufmerksamkeit, Konzentration, Kurzzeitgedächtnis</a:t>
            </a:r>
          </a:p>
          <a:p>
            <a:pPr>
              <a:lnSpc>
                <a:spcPct val="80000"/>
              </a:lnSpc>
            </a:pPr>
            <a:r>
              <a:rPr lang="de-CH" altLang="de-DE" sz="1600">
                <a:latin typeface="Tahoma" panose="020B0604030504040204" pitchFamily="34" charset="0"/>
              </a:rPr>
              <a:t>Verringerung der Reflexe und Reaktionen, Halluzinationen, Depression, Ängste, Verfolgungswahn, Panik</a:t>
            </a:r>
          </a:p>
        </p:txBody>
      </p:sp>
      <p:sp>
        <p:nvSpPr>
          <p:cNvPr id="26629" name="Text Box 5">
            <a:extLst>
              <a:ext uri="{FF2B5EF4-FFF2-40B4-BE49-F238E27FC236}">
                <a16:creationId xmlns:a16="http://schemas.microsoft.com/office/drawing/2014/main" id="{001ED29B-0AD7-44B0-9C9C-512D6B09A61D}"/>
              </a:ext>
            </a:extLst>
          </p:cNvPr>
          <p:cNvSpPr txBox="1">
            <a:spLocks noChangeArrowheads="1"/>
          </p:cNvSpPr>
          <p:nvPr/>
        </p:nvSpPr>
        <p:spPr bwMode="auto">
          <a:xfrm>
            <a:off x="1066800" y="4738688"/>
            <a:ext cx="7681913" cy="1654175"/>
          </a:xfrm>
          <a:prstGeom prst="rect">
            <a:avLst/>
          </a:prstGeom>
          <a:solidFill>
            <a:schemeClr val="bg2">
              <a:lumMod val="60000"/>
              <a:lumOff val="40000"/>
            </a:schemeClr>
          </a:solidFill>
          <a:ln>
            <a:noFill/>
          </a:ln>
          <a:effectLst/>
        </p:spPr>
        <p:txBody>
          <a:bodyPr>
            <a:spAutoFit/>
          </a:bodyPr>
          <a:lstStyle/>
          <a:p>
            <a:pPr>
              <a:lnSpc>
                <a:spcPct val="80000"/>
              </a:lnSpc>
            </a:pPr>
            <a:r>
              <a:rPr lang="de-CH" altLang="de-DE" sz="1600" b="1" dirty="0">
                <a:latin typeface="Tahoma" panose="020B0604030504040204" pitchFamily="34" charset="0"/>
              </a:rPr>
              <a:t>Risken bei chronischem Gebrauch:</a:t>
            </a:r>
          </a:p>
          <a:p>
            <a:pPr>
              <a:lnSpc>
                <a:spcPct val="80000"/>
              </a:lnSpc>
            </a:pPr>
            <a:r>
              <a:rPr lang="de-CH" altLang="de-DE" sz="1600" dirty="0">
                <a:latin typeface="Tahoma" panose="020B0604030504040204" pitchFamily="34" charset="0"/>
              </a:rPr>
              <a:t>Gereizte Atemwege, erhöhtes Krebsrisiko, </a:t>
            </a:r>
          </a:p>
          <a:p>
            <a:pPr>
              <a:lnSpc>
                <a:spcPct val="80000"/>
              </a:lnSpc>
            </a:pPr>
            <a:r>
              <a:rPr lang="de-CH" altLang="de-DE" sz="1600" dirty="0">
                <a:latin typeface="Tahoma" panose="020B0604030504040204" pitchFamily="34" charset="0"/>
              </a:rPr>
              <a:t>erschwerte Fortpflanzung, </a:t>
            </a:r>
          </a:p>
          <a:p>
            <a:pPr>
              <a:lnSpc>
                <a:spcPct val="80000"/>
              </a:lnSpc>
            </a:pPr>
            <a:r>
              <a:rPr lang="de-CH" altLang="de-DE" sz="1600" dirty="0">
                <a:latin typeface="Tahoma" panose="020B0604030504040204" pitchFamily="34" charset="0"/>
              </a:rPr>
              <a:t>geschwächtes Immunsystem,</a:t>
            </a:r>
          </a:p>
          <a:p>
            <a:pPr>
              <a:lnSpc>
                <a:spcPct val="80000"/>
              </a:lnSpc>
            </a:pPr>
            <a:r>
              <a:rPr lang="de-CH" altLang="de-DE" sz="1600" dirty="0">
                <a:latin typeface="Tahoma" panose="020B0604030504040204" pitchFamily="34" charset="0"/>
              </a:rPr>
              <a:t>Körperliche Entzugssymptome wie Brechreiz, zittern, Schweissausbrüche, Schlaf- und Appetitlosigkeit körperliche Ausweichen vor alltäglichen Anforderungen</a:t>
            </a:r>
          </a:p>
          <a:p>
            <a:pPr>
              <a:lnSpc>
                <a:spcPct val="80000"/>
              </a:lnSpc>
            </a:pPr>
            <a:r>
              <a:rPr lang="de-CH" altLang="de-DE" sz="1600" dirty="0">
                <a:latin typeface="Tahoma" panose="020B0604030504040204" pitchFamily="34" charset="0"/>
              </a:rPr>
              <a:t>Psychische Abhängigkeit, Kontrollverlust bei Konsum</a:t>
            </a:r>
          </a:p>
          <a:p>
            <a:pPr>
              <a:lnSpc>
                <a:spcPct val="80000"/>
              </a:lnSpc>
            </a:pPr>
            <a:r>
              <a:rPr lang="de-CH" altLang="de-DE" sz="1600" dirty="0">
                <a:latin typeface="Tahoma" panose="020B0604030504040204" pitchFamily="34" charset="0"/>
              </a:rPr>
              <a:t>Episoden von Flashbacks</a:t>
            </a:r>
            <a:endParaRPr lang="de-DE" altLang="de-DE" sz="1600" dirty="0">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8">
      <a:dk1>
        <a:srgbClr val="000000"/>
      </a:dk1>
      <a:lt1>
        <a:srgbClr val="FFFFCC"/>
      </a:lt1>
      <a:dk2>
        <a:srgbClr val="00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Standarddesign">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CC"/>
        </a:lt1>
        <a:dk2>
          <a:srgbClr val="00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2236</Words>
  <Application>Microsoft Office PowerPoint</Application>
  <PresentationFormat>Bildschirmpräsentation (4:3)</PresentationFormat>
  <Paragraphs>295</Paragraphs>
  <Slides>25</Slides>
  <Notes>25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Times New Roman</vt:lpstr>
      <vt:lpstr>Tahoma</vt:lpstr>
      <vt:lpstr>Arial</vt:lpstr>
      <vt:lpstr>Standarddesign</vt:lpstr>
      <vt:lpstr>Kiffende Jugendliche –  Was Eltern wissen müssen </vt:lpstr>
      <vt:lpstr>Was Eltern wissen müssen</vt:lpstr>
      <vt:lpstr>Was Eltern wissen müssen (2)</vt:lpstr>
      <vt:lpstr>Das Kiffen</vt:lpstr>
      <vt:lpstr>Cannabis im Körper</vt:lpstr>
      <vt:lpstr>Gemeinsamkeiten mit Alkohol</vt:lpstr>
      <vt:lpstr>Unterschiede zu Alkohol</vt:lpstr>
      <vt:lpstr>Positiv erlebte Wirkungen</vt:lpstr>
      <vt:lpstr>Körperliche Wirkungen und Risiken</vt:lpstr>
      <vt:lpstr>Wenn der Trip zum Horror wird</vt:lpstr>
      <vt:lpstr>Kiffen bis der Psychiater kommt</vt:lpstr>
      <vt:lpstr>Was Jugendliche sagen</vt:lpstr>
      <vt:lpstr>Die Zeichen erkennen</vt:lpstr>
      <vt:lpstr>Gründe für Konsum</vt:lpstr>
      <vt:lpstr>Das Umfeld: Fünf Lebensbereiche</vt:lpstr>
      <vt:lpstr>Präventive Erziehung</vt:lpstr>
      <vt:lpstr>Erziehungstipps (1)</vt:lpstr>
      <vt:lpstr>Erziehungstipps (2)</vt:lpstr>
      <vt:lpstr>Erziehungstipps (3)</vt:lpstr>
      <vt:lpstr>Erziehungstipps (4)</vt:lpstr>
      <vt:lpstr>Die Phasen der Verarbeitung</vt:lpstr>
      <vt:lpstr>Verarbeiten von Schuld</vt:lpstr>
      <vt:lpstr>PowerPoint-Präsentation</vt:lpstr>
      <vt:lpstr>Überleben als Eltern</vt:lpstr>
      <vt:lpstr>Weitere Präsentationen</vt:lpstr>
    </vt:vector>
  </TitlesOfParts>
  <Company>PF</Company>
  <LinksUpToDate>false</LinksUpToDate>
  <SharedDoc>false</SharedDoc>
  <HyperlinkBase>www.seminare-ps.net</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Cannabis - Was Eltern wissen sollten</dc:title>
  <dc:creator>Annemaie Pfeifer</dc:creator>
  <cp:lastModifiedBy>Samuel Pfeifer</cp:lastModifiedBy>
  <cp:revision>42</cp:revision>
  <cp:lastPrinted>2001-01-14T17:04:28Z</cp:lastPrinted>
  <dcterms:created xsi:type="dcterms:W3CDTF">2001-01-12T14:05:17Z</dcterms:created>
  <dcterms:modified xsi:type="dcterms:W3CDTF">2017-12-03T12:14:24Z</dcterms:modified>
</cp:coreProperties>
</file>