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79" r:id="rId2"/>
    <p:sldId id="335" r:id="rId3"/>
    <p:sldId id="265" r:id="rId4"/>
    <p:sldId id="268" r:id="rId5"/>
    <p:sldId id="271" r:id="rId6"/>
    <p:sldId id="272" r:id="rId7"/>
    <p:sldId id="278" r:id="rId8"/>
    <p:sldId id="275" r:id="rId9"/>
    <p:sldId id="277" r:id="rId10"/>
    <p:sldId id="273" r:id="rId11"/>
    <p:sldId id="327" r:id="rId12"/>
    <p:sldId id="309" r:id="rId13"/>
    <p:sldId id="310" r:id="rId14"/>
    <p:sldId id="315" r:id="rId15"/>
    <p:sldId id="282" r:id="rId16"/>
    <p:sldId id="281" r:id="rId17"/>
    <p:sldId id="269" r:id="rId18"/>
    <p:sldId id="270" r:id="rId19"/>
    <p:sldId id="319" r:id="rId20"/>
    <p:sldId id="283" r:id="rId21"/>
    <p:sldId id="320" r:id="rId22"/>
    <p:sldId id="267" r:id="rId23"/>
    <p:sldId id="329" r:id="rId24"/>
    <p:sldId id="287" r:id="rId25"/>
    <p:sldId id="330" r:id="rId26"/>
    <p:sldId id="259" r:id="rId27"/>
    <p:sldId id="318" r:id="rId28"/>
    <p:sldId id="289" r:id="rId29"/>
    <p:sldId id="274" r:id="rId30"/>
    <p:sldId id="321" r:id="rId31"/>
    <p:sldId id="304" r:id="rId32"/>
    <p:sldId id="260" r:id="rId33"/>
    <p:sldId id="305" r:id="rId34"/>
    <p:sldId id="306" r:id="rId35"/>
    <p:sldId id="261" r:id="rId36"/>
    <p:sldId id="328" r:id="rId37"/>
    <p:sldId id="307" r:id="rId38"/>
    <p:sldId id="331" r:id="rId39"/>
    <p:sldId id="264" r:id="rId40"/>
    <p:sldId id="334" r:id="rId41"/>
    <p:sldId id="326" r:id="rId42"/>
    <p:sldId id="324" r:id="rId43"/>
    <p:sldId id="333" r:id="rId44"/>
    <p:sldId id="337" r:id="rId45"/>
    <p:sldId id="336" r:id="rId46"/>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2D050"/>
    <a:srgbClr val="254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427" autoAdjust="0"/>
  </p:normalViewPr>
  <p:slideViewPr>
    <p:cSldViewPr snapToGrid="0">
      <p:cViewPr varScale="1">
        <p:scale>
          <a:sx n="76" d="100"/>
          <a:sy n="76" d="100"/>
        </p:scale>
        <p:origin x="1470" y="120"/>
      </p:cViewPr>
      <p:guideLst/>
    </p:cSldViewPr>
  </p:slideViewPr>
  <p:notesTextViewPr>
    <p:cViewPr>
      <p:scale>
        <a:sx n="1" d="1"/>
        <a:sy n="1" d="1"/>
      </p:scale>
      <p:origin x="0" y="0"/>
    </p:cViewPr>
  </p:notesTextViewPr>
  <p:sorterViewPr>
    <p:cViewPr>
      <p:scale>
        <a:sx n="100" d="100"/>
        <a:sy n="100" d="100"/>
      </p:scale>
      <p:origin x="0" y="-6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0F8D0-1F06-41A9-ADAC-7BB1C6CC081C}" type="datetimeFigureOut">
              <a:rPr lang="de-CH" smtClean="0"/>
              <a:t>07.03.2017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CD7DD-6872-4AE2-A708-A633E3E058AA}" type="slidenum">
              <a:rPr lang="de-CH" smtClean="0"/>
              <a:t>‹Nr.›</a:t>
            </a:fld>
            <a:endParaRPr lang="de-CH"/>
          </a:p>
        </p:txBody>
      </p:sp>
    </p:spTree>
    <p:extLst>
      <p:ext uri="{BB962C8B-B14F-4D97-AF65-F5344CB8AC3E}">
        <p14:creationId xmlns:p14="http://schemas.microsoft.com/office/powerpoint/2010/main" val="16346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exikon.stangl.eu/2896/hochsensibilita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Meissner A. (2015). Hochsensible Persönlichkeiten – ein wohl überflüssiges Störungskonzept. </a:t>
            </a:r>
            <a:r>
              <a:rPr lang="de-CH" dirty="0" err="1"/>
              <a:t>NeuroTransmitter</a:t>
            </a:r>
            <a:r>
              <a:rPr lang="de-CH" dirty="0"/>
              <a:t> 26(9):16-17.</a:t>
            </a:r>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4</a:t>
            </a:fld>
            <a:endParaRPr lang="de-CH"/>
          </a:p>
        </p:txBody>
      </p:sp>
    </p:spTree>
    <p:extLst>
      <p:ext uri="{BB962C8B-B14F-4D97-AF65-F5344CB8AC3E}">
        <p14:creationId xmlns:p14="http://schemas.microsoft.com/office/powerpoint/2010/main" val="197475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Blach</a:t>
            </a:r>
            <a:r>
              <a:rPr lang="de-CH" dirty="0"/>
              <a:t>, C., &amp; Egger, J. W. (2014). Hochsensibilität – ein empirischer Zugang zum Konstrukt der hochsensiblen Persönlichkeit. </a:t>
            </a:r>
            <a:r>
              <a:rPr lang="de-CH" i="1" dirty="0"/>
              <a:t>Psychologische Medizin, 25, 4-16</a:t>
            </a:r>
            <a:r>
              <a:rPr lang="de-CH" dirty="0"/>
              <a:t>.</a:t>
            </a:r>
          </a:p>
          <a:p>
            <a:endParaRPr lang="de-CH" dirty="0"/>
          </a:p>
          <a:p>
            <a:r>
              <a:rPr lang="de-CH" dirty="0"/>
              <a:t>Gewissenhaftigkeit: ethische Sensibilität, hohe moralische Wertmassstäbe, Leiden an Regelverletzungen (Beispiel: Edward </a:t>
            </a:r>
            <a:r>
              <a:rPr lang="de-CH" dirty="0" err="1"/>
              <a:t>Snowden</a:t>
            </a:r>
            <a:r>
              <a:rPr lang="de-CH" dirty="0"/>
              <a:t>, andere Whistleblower) --- das Gegenteil von </a:t>
            </a:r>
            <a:r>
              <a:rPr lang="de-CH"/>
              <a:t>narzisstischen Persönlichkeiten</a:t>
            </a:r>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27</a:t>
            </a:fld>
            <a:endParaRPr lang="de-CH"/>
          </a:p>
        </p:txBody>
      </p:sp>
    </p:spTree>
    <p:extLst>
      <p:ext uri="{BB962C8B-B14F-4D97-AF65-F5344CB8AC3E}">
        <p14:creationId xmlns:p14="http://schemas.microsoft.com/office/powerpoint/2010/main" val="270382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a:t>
            </a:r>
            <a:r>
              <a:rPr lang="en-US" dirty="0"/>
              <a:t>As much as the prototypical ‘very happy person’ might seem quite extraverted, some also wonder if this is really true. Couldn’t the quiet bliss of some tea (caffeine free) and a good book rival the lurid excess of an all-night party? Perhaps introverts are equally happy, but keep it inside, less available for all to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err="1">
                <a:solidFill>
                  <a:schemeClr val="tx1"/>
                </a:solidFill>
                <a:latin typeface="+mn-lt"/>
                <a:ea typeface="+mn-ea"/>
                <a:cs typeface="+mn-cs"/>
              </a:rPr>
              <a:t>Zelenski</a:t>
            </a:r>
            <a:r>
              <a:rPr lang="en-US" sz="1200" b="0" i="0" u="none" strike="noStrike" kern="1200" baseline="0" dirty="0">
                <a:solidFill>
                  <a:schemeClr val="tx1"/>
                </a:solidFill>
                <a:latin typeface="+mn-lt"/>
                <a:ea typeface="+mn-ea"/>
                <a:cs typeface="+mn-cs"/>
              </a:rPr>
              <a:t>, J. M., </a:t>
            </a:r>
            <a:r>
              <a:rPr lang="en-US" sz="1200" b="0" i="0" u="none" strike="noStrike" kern="1200" baseline="0" dirty="0" err="1">
                <a:solidFill>
                  <a:schemeClr val="tx1"/>
                </a:solidFill>
                <a:latin typeface="+mn-lt"/>
                <a:ea typeface="+mn-ea"/>
                <a:cs typeface="+mn-cs"/>
              </a:rPr>
              <a:t>Sobocko</a:t>
            </a:r>
            <a:r>
              <a:rPr lang="en-US" sz="1200" b="0" i="0" u="none" strike="noStrike" kern="1200" baseline="0" dirty="0">
                <a:solidFill>
                  <a:schemeClr val="tx1"/>
                </a:solidFill>
                <a:latin typeface="+mn-lt"/>
                <a:ea typeface="+mn-ea"/>
                <a:cs typeface="+mn-cs"/>
              </a:rPr>
              <a:t>, K., &amp; Whelan, D. C. (2014). Introversion, solitude, and subjective</a:t>
            </a:r>
          </a:p>
          <a:p>
            <a:r>
              <a:rPr lang="en-US" sz="1200" b="0" i="0" u="none" strike="noStrike" kern="1200" baseline="0" dirty="0">
                <a:solidFill>
                  <a:schemeClr val="tx1"/>
                </a:solidFill>
                <a:latin typeface="+mn-lt"/>
                <a:ea typeface="+mn-ea"/>
                <a:cs typeface="+mn-cs"/>
              </a:rPr>
              <a:t>well-being. In R. J. </a:t>
            </a:r>
            <a:r>
              <a:rPr lang="en-US" sz="1200" b="0" i="0" u="none" strike="noStrike" kern="1200" baseline="0" dirty="0" err="1">
                <a:solidFill>
                  <a:schemeClr val="tx1"/>
                </a:solidFill>
                <a:latin typeface="+mn-lt"/>
                <a:ea typeface="+mn-ea"/>
                <a:cs typeface="+mn-cs"/>
              </a:rPr>
              <a:t>Coplan</a:t>
            </a:r>
            <a:r>
              <a:rPr lang="en-US" sz="1200" b="0" i="0" u="none" strike="noStrike" kern="1200" baseline="0" dirty="0">
                <a:solidFill>
                  <a:schemeClr val="tx1"/>
                </a:solidFill>
                <a:latin typeface="+mn-lt"/>
                <a:ea typeface="+mn-ea"/>
                <a:cs typeface="+mn-cs"/>
              </a:rPr>
              <a:t> and J. C. Bowker (Eds.), </a:t>
            </a:r>
            <a:r>
              <a:rPr lang="en-US" sz="1200" b="0" i="1" u="none" strike="noStrike" kern="1200" baseline="0" dirty="0">
                <a:solidFill>
                  <a:schemeClr val="tx1"/>
                </a:solidFill>
                <a:latin typeface="+mn-lt"/>
                <a:ea typeface="+mn-ea"/>
                <a:cs typeface="+mn-cs"/>
              </a:rPr>
              <a:t>The Handbook of Solitude:</a:t>
            </a:r>
          </a:p>
          <a:p>
            <a:r>
              <a:rPr lang="en-US" sz="1200" b="0" i="1" u="none" strike="noStrike" kern="1200" baseline="0" dirty="0">
                <a:solidFill>
                  <a:schemeClr val="tx1"/>
                </a:solidFill>
                <a:latin typeface="+mn-lt"/>
                <a:ea typeface="+mn-ea"/>
                <a:cs typeface="+mn-cs"/>
              </a:rPr>
              <a:t>Psychological Perspectives on Social Isolation, Social Withdrawal, and Being Alone. </a:t>
            </a:r>
            <a:r>
              <a:rPr lang="en-US" sz="1200" b="0" i="0" u="none" strike="noStrike" kern="1200" baseline="0" dirty="0">
                <a:solidFill>
                  <a:schemeClr val="tx1"/>
                </a:solidFill>
                <a:latin typeface="+mn-lt"/>
                <a:ea typeface="+mn-ea"/>
                <a:cs typeface="+mn-cs"/>
              </a:rPr>
              <a:t>(pp.</a:t>
            </a:r>
          </a:p>
          <a:p>
            <a:r>
              <a:rPr lang="de-CH" sz="1200" b="0" i="0" u="none" strike="noStrike" kern="1200" baseline="0" dirty="0">
                <a:solidFill>
                  <a:schemeClr val="tx1"/>
                </a:solidFill>
                <a:latin typeface="+mn-lt"/>
                <a:ea typeface="+mn-ea"/>
                <a:cs typeface="+mn-cs"/>
              </a:rPr>
              <a:t>184-201). </a:t>
            </a:r>
            <a:r>
              <a:rPr lang="de-CH" sz="1200" b="0" i="0" u="none" strike="noStrike" kern="1200" baseline="0" dirty="0" err="1">
                <a:solidFill>
                  <a:schemeClr val="tx1"/>
                </a:solidFill>
                <a:latin typeface="+mn-lt"/>
                <a:ea typeface="+mn-ea"/>
                <a:cs typeface="+mn-cs"/>
              </a:rPr>
              <a:t>Wiley</a:t>
            </a:r>
            <a:r>
              <a:rPr lang="de-CH" sz="1200" b="0" i="0" u="none" strike="noStrike" kern="1200" baseline="0" dirty="0">
                <a:solidFill>
                  <a:schemeClr val="tx1"/>
                </a:solidFill>
                <a:latin typeface="+mn-lt"/>
                <a:ea typeface="+mn-ea"/>
                <a:cs typeface="+mn-cs"/>
              </a:rPr>
              <a:t>-Blackwell.</a:t>
            </a:r>
            <a:endParaRPr lang="de-CH" dirty="0"/>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28</a:t>
            </a:fld>
            <a:endParaRPr lang="de-CH"/>
          </a:p>
        </p:txBody>
      </p:sp>
    </p:spTree>
    <p:extLst>
      <p:ext uri="{BB962C8B-B14F-4D97-AF65-F5344CB8AC3E}">
        <p14:creationId xmlns:p14="http://schemas.microsoft.com/office/powerpoint/2010/main" val="400812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38486-077E-460E-88D5-60C109BC1FC6}" type="slidenum">
              <a:rPr lang="de-DE" altLang="de-DE"/>
              <a:pPr/>
              <a:t>31</a:t>
            </a:fld>
            <a:endParaRPr lang="de-DE" altLang="de-DE"/>
          </a:p>
        </p:txBody>
      </p:sp>
      <p:sp>
        <p:nvSpPr>
          <p:cNvPr id="62466" name="Rectangle 2"/>
          <p:cNvSpPr>
            <a:spLocks noGrp="1" noRot="1" noChangeAspect="1" noChangeArrowheads="1" noTextEdit="1"/>
          </p:cNvSpPr>
          <p:nvPr>
            <p:ph type="sldImg"/>
          </p:nvPr>
        </p:nvSpPr>
        <p:spPr>
          <a:xfrm>
            <a:off x="825500" y="703263"/>
            <a:ext cx="5245100" cy="3446462"/>
          </a:xfrm>
          <a:ln/>
        </p:spPr>
      </p:sp>
      <p:sp>
        <p:nvSpPr>
          <p:cNvPr id="62467" name="Rectangle 3"/>
          <p:cNvSpPr>
            <a:spLocks noGrp="1" noChangeArrowheads="1"/>
          </p:cNvSpPr>
          <p:nvPr>
            <p:ph type="body" idx="1"/>
          </p:nvPr>
        </p:nvSpPr>
        <p:spPr>
          <a:xfrm>
            <a:off x="930275" y="4360863"/>
            <a:ext cx="5037138" cy="257175"/>
          </a:xfrm>
        </p:spPr>
        <p:txBody>
          <a:bodyPr/>
          <a:lstStyle/>
          <a:p>
            <a:endParaRPr lang="de-CH" altLang="de-DE"/>
          </a:p>
        </p:txBody>
      </p:sp>
    </p:spTree>
    <p:extLst>
      <p:ext uri="{BB962C8B-B14F-4D97-AF65-F5344CB8AC3E}">
        <p14:creationId xmlns:p14="http://schemas.microsoft.com/office/powerpoint/2010/main" val="391900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3300" b="1">
                <a:solidFill>
                  <a:srgbClr val="FFCC00"/>
                </a:solidFill>
                <a:latin typeface="Tahoma" panose="020B0604030504040204" pitchFamily="34" charset="0"/>
              </a:defRPr>
            </a:lvl1pPr>
            <a:lvl2pPr marL="763233" indent="-293551">
              <a:defRPr sz="3300" b="1">
                <a:solidFill>
                  <a:srgbClr val="FFCC00"/>
                </a:solidFill>
                <a:latin typeface="Tahoma" panose="020B0604030504040204" pitchFamily="34" charset="0"/>
              </a:defRPr>
            </a:lvl2pPr>
            <a:lvl3pPr marL="1174204" indent="-234841">
              <a:defRPr sz="3300" b="1">
                <a:solidFill>
                  <a:srgbClr val="FFCC00"/>
                </a:solidFill>
                <a:latin typeface="Tahoma" panose="020B0604030504040204" pitchFamily="34" charset="0"/>
              </a:defRPr>
            </a:lvl3pPr>
            <a:lvl4pPr marL="1643885" indent="-234841">
              <a:defRPr sz="3300" b="1">
                <a:solidFill>
                  <a:srgbClr val="FFCC00"/>
                </a:solidFill>
                <a:latin typeface="Tahoma" panose="020B0604030504040204" pitchFamily="34" charset="0"/>
              </a:defRPr>
            </a:lvl4pPr>
            <a:lvl5pPr marL="2113567" indent="-234841">
              <a:defRPr sz="3300" b="1">
                <a:solidFill>
                  <a:srgbClr val="FFCC00"/>
                </a:solidFill>
                <a:latin typeface="Tahoma" panose="020B0604030504040204" pitchFamily="34" charset="0"/>
              </a:defRPr>
            </a:lvl5pPr>
            <a:lvl6pPr marL="2583249" indent="-234841" eaLnBrk="0" fontAlgn="base" hangingPunct="0">
              <a:spcBef>
                <a:spcPct val="0"/>
              </a:spcBef>
              <a:spcAft>
                <a:spcPct val="0"/>
              </a:spcAft>
              <a:defRPr sz="3300" b="1">
                <a:solidFill>
                  <a:srgbClr val="FFCC00"/>
                </a:solidFill>
                <a:latin typeface="Tahoma" panose="020B0604030504040204" pitchFamily="34" charset="0"/>
              </a:defRPr>
            </a:lvl6pPr>
            <a:lvl7pPr marL="3052930" indent="-234841" eaLnBrk="0" fontAlgn="base" hangingPunct="0">
              <a:spcBef>
                <a:spcPct val="0"/>
              </a:spcBef>
              <a:spcAft>
                <a:spcPct val="0"/>
              </a:spcAft>
              <a:defRPr sz="3300" b="1">
                <a:solidFill>
                  <a:srgbClr val="FFCC00"/>
                </a:solidFill>
                <a:latin typeface="Tahoma" panose="020B0604030504040204" pitchFamily="34" charset="0"/>
              </a:defRPr>
            </a:lvl7pPr>
            <a:lvl8pPr marL="3522612" indent="-234841" eaLnBrk="0" fontAlgn="base" hangingPunct="0">
              <a:spcBef>
                <a:spcPct val="0"/>
              </a:spcBef>
              <a:spcAft>
                <a:spcPct val="0"/>
              </a:spcAft>
              <a:defRPr sz="3300" b="1">
                <a:solidFill>
                  <a:srgbClr val="FFCC00"/>
                </a:solidFill>
                <a:latin typeface="Tahoma" panose="020B0604030504040204" pitchFamily="34" charset="0"/>
              </a:defRPr>
            </a:lvl8pPr>
            <a:lvl9pPr marL="3992293" indent="-234841" eaLnBrk="0" fontAlgn="base" hangingPunct="0">
              <a:spcBef>
                <a:spcPct val="0"/>
              </a:spcBef>
              <a:spcAft>
                <a:spcPct val="0"/>
              </a:spcAft>
              <a:defRPr sz="3300" b="1">
                <a:solidFill>
                  <a:srgbClr val="FFCC00"/>
                </a:solidFill>
                <a:latin typeface="Tahoma" panose="020B0604030504040204" pitchFamily="34" charset="0"/>
              </a:defRPr>
            </a:lvl9pPr>
          </a:lstStyle>
          <a:p>
            <a:fld id="{1BFFA0E1-2E45-4E09-8254-129AAF65E41A}" type="slidenum">
              <a:rPr lang="de-DE" altLang="de-DE" sz="1200">
                <a:latin typeface="Arial" panose="020B0604020202020204" pitchFamily="34" charset="0"/>
              </a:rPr>
              <a:pPr/>
              <a:t>32</a:t>
            </a:fld>
            <a:endParaRPr lang="de-DE" altLang="de-DE" sz="1200">
              <a:latin typeface="Arial" panose="020B0604020202020204" pitchFamily="34" charset="0"/>
            </a:endParaRPr>
          </a:p>
        </p:txBody>
      </p:sp>
      <p:sp>
        <p:nvSpPr>
          <p:cNvPr id="54275" name="Rectangle 2"/>
          <p:cNvSpPr>
            <a:spLocks noGrp="1" noRot="1" noChangeAspect="1" noChangeArrowheads="1" noTextEdit="1"/>
          </p:cNvSpPr>
          <p:nvPr>
            <p:ph type="sldImg"/>
          </p:nvPr>
        </p:nvSpPr>
        <p:spPr>
          <a:xfrm>
            <a:off x="688975" y="769938"/>
            <a:ext cx="5738813" cy="3770312"/>
          </a:xfrm>
          <a:ln/>
        </p:spPr>
      </p:sp>
      <p:sp>
        <p:nvSpPr>
          <p:cNvPr id="54276" name="Rectangle 3"/>
          <p:cNvSpPr>
            <a:spLocks noGrp="1" noChangeArrowheads="1"/>
          </p:cNvSpPr>
          <p:nvPr>
            <p:ph type="body" idx="1"/>
          </p:nvPr>
        </p:nvSpPr>
        <p:spPr>
          <a:xfrm>
            <a:off x="959992" y="4772567"/>
            <a:ext cx="5198047" cy="281218"/>
          </a:xfrm>
          <a:noFill/>
        </p:spPr>
        <p:txBody>
          <a:bodyPr/>
          <a:lstStyle/>
          <a:p>
            <a:pPr eaLnBrk="1" hangingPunct="1"/>
            <a:endParaRPr lang="de-CH" altLang="de-DE"/>
          </a:p>
        </p:txBody>
      </p:sp>
    </p:spTree>
    <p:extLst>
      <p:ext uri="{BB962C8B-B14F-4D97-AF65-F5344CB8AC3E}">
        <p14:creationId xmlns:p14="http://schemas.microsoft.com/office/powerpoint/2010/main" val="173419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D96A2-C408-4FD9-81DC-46F52C9663F9}" type="slidenum">
              <a:rPr lang="de-DE" altLang="de-DE"/>
              <a:pPr/>
              <a:t>33</a:t>
            </a:fld>
            <a:endParaRPr lang="de-DE" altLang="de-DE"/>
          </a:p>
        </p:txBody>
      </p:sp>
      <p:sp>
        <p:nvSpPr>
          <p:cNvPr id="91138" name="Rectangle 2"/>
          <p:cNvSpPr>
            <a:spLocks noGrp="1" noRot="1" noChangeAspect="1" noChangeArrowheads="1" noTextEdit="1"/>
          </p:cNvSpPr>
          <p:nvPr>
            <p:ph type="sldImg"/>
          </p:nvPr>
        </p:nvSpPr>
        <p:spPr>
          <a:xfrm>
            <a:off x="825500" y="703263"/>
            <a:ext cx="5245100" cy="3446462"/>
          </a:xfrm>
          <a:ln/>
        </p:spPr>
      </p:sp>
      <p:sp>
        <p:nvSpPr>
          <p:cNvPr id="91139" name="Rectangle 3"/>
          <p:cNvSpPr>
            <a:spLocks noGrp="1" noChangeArrowheads="1"/>
          </p:cNvSpPr>
          <p:nvPr>
            <p:ph type="body" idx="1"/>
          </p:nvPr>
        </p:nvSpPr>
        <p:spPr>
          <a:xfrm>
            <a:off x="930275" y="4360863"/>
            <a:ext cx="5037138" cy="257175"/>
          </a:xfrm>
        </p:spPr>
        <p:txBody>
          <a:bodyPr/>
          <a:lstStyle/>
          <a:p>
            <a:endParaRPr lang="de-CH" altLang="de-DE"/>
          </a:p>
        </p:txBody>
      </p:sp>
    </p:spTree>
    <p:extLst>
      <p:ext uri="{BB962C8B-B14F-4D97-AF65-F5344CB8AC3E}">
        <p14:creationId xmlns:p14="http://schemas.microsoft.com/office/powerpoint/2010/main" val="210918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7C340-63D0-4155-AB32-D9E17C387ABA}" type="slidenum">
              <a:rPr lang="de-DE" altLang="de-DE"/>
              <a:pPr/>
              <a:t>34</a:t>
            </a:fld>
            <a:endParaRPr lang="de-DE" altLang="de-DE"/>
          </a:p>
        </p:txBody>
      </p:sp>
      <p:sp>
        <p:nvSpPr>
          <p:cNvPr id="93186" name="Rectangle 2"/>
          <p:cNvSpPr>
            <a:spLocks noGrp="1" noRot="1" noChangeAspect="1" noChangeArrowheads="1" noTextEdit="1"/>
          </p:cNvSpPr>
          <p:nvPr>
            <p:ph type="sldImg"/>
          </p:nvPr>
        </p:nvSpPr>
        <p:spPr>
          <a:xfrm>
            <a:off x="825500" y="703263"/>
            <a:ext cx="5245100" cy="3446462"/>
          </a:xfrm>
          <a:ln/>
        </p:spPr>
      </p:sp>
      <p:sp>
        <p:nvSpPr>
          <p:cNvPr id="93187" name="Rectangle 3"/>
          <p:cNvSpPr>
            <a:spLocks noGrp="1" noChangeArrowheads="1"/>
          </p:cNvSpPr>
          <p:nvPr>
            <p:ph type="body" idx="1"/>
          </p:nvPr>
        </p:nvSpPr>
        <p:spPr>
          <a:xfrm>
            <a:off x="930275" y="4360863"/>
            <a:ext cx="5037138" cy="257175"/>
          </a:xfrm>
        </p:spPr>
        <p:txBody>
          <a:bodyPr/>
          <a:lstStyle/>
          <a:p>
            <a:endParaRPr lang="de-DE" altLang="de-DE"/>
          </a:p>
        </p:txBody>
      </p:sp>
    </p:spTree>
    <p:extLst>
      <p:ext uri="{BB962C8B-B14F-4D97-AF65-F5344CB8AC3E}">
        <p14:creationId xmlns:p14="http://schemas.microsoft.com/office/powerpoint/2010/main" val="212354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F517C2-15CA-4467-9C5E-AD4E13763C00}" type="slidenum">
              <a:rPr lang="de-DE" altLang="de-DE" b="1">
                <a:solidFill>
                  <a:srgbClr val="FFCC00"/>
                </a:solidFill>
                <a:latin typeface="Arial" panose="020B0604020202020204" pitchFamily="34" charset="0"/>
              </a:rPr>
              <a:pPr fontAlgn="base">
                <a:spcBef>
                  <a:spcPct val="0"/>
                </a:spcBef>
                <a:spcAft>
                  <a:spcPct val="0"/>
                </a:spcAft>
              </a:pPr>
              <a:t>35</a:t>
            </a:fld>
            <a:endParaRPr lang="de-DE" altLang="de-DE" b="1">
              <a:solidFill>
                <a:srgbClr val="FFCC00"/>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extLst>
      <p:ext uri="{BB962C8B-B14F-4D97-AF65-F5344CB8AC3E}">
        <p14:creationId xmlns:p14="http://schemas.microsoft.com/office/powerpoint/2010/main" val="3340476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37</a:t>
            </a:fld>
            <a:endParaRPr lang="de-CH"/>
          </a:p>
        </p:txBody>
      </p:sp>
    </p:spTree>
    <p:extLst>
      <p:ext uri="{BB962C8B-B14F-4D97-AF65-F5344CB8AC3E}">
        <p14:creationId xmlns:p14="http://schemas.microsoft.com/office/powerpoint/2010/main" val="308359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3300" b="1">
                <a:solidFill>
                  <a:srgbClr val="FFCC00"/>
                </a:solidFill>
                <a:latin typeface="Tahoma" panose="020B0604030504040204" pitchFamily="34" charset="0"/>
              </a:defRPr>
            </a:lvl1pPr>
            <a:lvl2pPr marL="763233" indent="-293551">
              <a:defRPr sz="3300" b="1">
                <a:solidFill>
                  <a:srgbClr val="FFCC00"/>
                </a:solidFill>
                <a:latin typeface="Tahoma" panose="020B0604030504040204" pitchFamily="34" charset="0"/>
              </a:defRPr>
            </a:lvl2pPr>
            <a:lvl3pPr marL="1174204" indent="-234841">
              <a:defRPr sz="3300" b="1">
                <a:solidFill>
                  <a:srgbClr val="FFCC00"/>
                </a:solidFill>
                <a:latin typeface="Tahoma" panose="020B0604030504040204" pitchFamily="34" charset="0"/>
              </a:defRPr>
            </a:lvl3pPr>
            <a:lvl4pPr marL="1643885" indent="-234841">
              <a:defRPr sz="3300" b="1">
                <a:solidFill>
                  <a:srgbClr val="FFCC00"/>
                </a:solidFill>
                <a:latin typeface="Tahoma" panose="020B0604030504040204" pitchFamily="34" charset="0"/>
              </a:defRPr>
            </a:lvl4pPr>
            <a:lvl5pPr marL="2113567" indent="-234841">
              <a:defRPr sz="3300" b="1">
                <a:solidFill>
                  <a:srgbClr val="FFCC00"/>
                </a:solidFill>
                <a:latin typeface="Tahoma" panose="020B0604030504040204" pitchFamily="34" charset="0"/>
              </a:defRPr>
            </a:lvl5pPr>
            <a:lvl6pPr marL="2583249" indent="-234841" eaLnBrk="0" fontAlgn="base" hangingPunct="0">
              <a:spcBef>
                <a:spcPct val="0"/>
              </a:spcBef>
              <a:spcAft>
                <a:spcPct val="0"/>
              </a:spcAft>
              <a:defRPr sz="3300" b="1">
                <a:solidFill>
                  <a:srgbClr val="FFCC00"/>
                </a:solidFill>
                <a:latin typeface="Tahoma" panose="020B0604030504040204" pitchFamily="34" charset="0"/>
              </a:defRPr>
            </a:lvl6pPr>
            <a:lvl7pPr marL="3052930" indent="-234841" eaLnBrk="0" fontAlgn="base" hangingPunct="0">
              <a:spcBef>
                <a:spcPct val="0"/>
              </a:spcBef>
              <a:spcAft>
                <a:spcPct val="0"/>
              </a:spcAft>
              <a:defRPr sz="3300" b="1">
                <a:solidFill>
                  <a:srgbClr val="FFCC00"/>
                </a:solidFill>
                <a:latin typeface="Tahoma" panose="020B0604030504040204" pitchFamily="34" charset="0"/>
              </a:defRPr>
            </a:lvl7pPr>
            <a:lvl8pPr marL="3522612" indent="-234841" eaLnBrk="0" fontAlgn="base" hangingPunct="0">
              <a:spcBef>
                <a:spcPct val="0"/>
              </a:spcBef>
              <a:spcAft>
                <a:spcPct val="0"/>
              </a:spcAft>
              <a:defRPr sz="3300" b="1">
                <a:solidFill>
                  <a:srgbClr val="FFCC00"/>
                </a:solidFill>
                <a:latin typeface="Tahoma" panose="020B0604030504040204" pitchFamily="34" charset="0"/>
              </a:defRPr>
            </a:lvl8pPr>
            <a:lvl9pPr marL="3992293" indent="-234841" eaLnBrk="0" fontAlgn="base" hangingPunct="0">
              <a:spcBef>
                <a:spcPct val="0"/>
              </a:spcBef>
              <a:spcAft>
                <a:spcPct val="0"/>
              </a:spcAft>
              <a:defRPr sz="3300" b="1">
                <a:solidFill>
                  <a:srgbClr val="FFCC00"/>
                </a:solidFill>
                <a:latin typeface="Tahoma" panose="020B0604030504040204" pitchFamily="34" charset="0"/>
              </a:defRPr>
            </a:lvl9pPr>
          </a:lstStyle>
          <a:p>
            <a:fld id="{F990F081-8969-4136-8C10-9BE0B2EF8FF6}" type="slidenum">
              <a:rPr lang="de-DE" altLang="de-DE" sz="1200">
                <a:latin typeface="Arial" panose="020B0604020202020204" pitchFamily="34" charset="0"/>
              </a:rPr>
              <a:pPr/>
              <a:t>38</a:t>
            </a:fld>
            <a:endParaRPr lang="de-DE" altLang="de-DE" sz="120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59992" y="4772567"/>
            <a:ext cx="5198047" cy="281218"/>
          </a:xfrm>
          <a:noFill/>
        </p:spPr>
        <p:txBody>
          <a:bodyPr/>
          <a:lstStyle/>
          <a:p>
            <a:pPr eaLnBrk="1" hangingPunct="1"/>
            <a:endParaRPr lang="de-CH" altLang="de-DE"/>
          </a:p>
        </p:txBody>
      </p:sp>
    </p:spTree>
    <p:extLst>
      <p:ext uri="{BB962C8B-B14F-4D97-AF65-F5344CB8AC3E}">
        <p14:creationId xmlns:p14="http://schemas.microsoft.com/office/powerpoint/2010/main" val="1711522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3300" b="1">
                <a:solidFill>
                  <a:srgbClr val="FFCC00"/>
                </a:solidFill>
                <a:latin typeface="Tahoma" panose="020B0604030504040204" pitchFamily="34" charset="0"/>
              </a:defRPr>
            </a:lvl1pPr>
            <a:lvl2pPr marL="763233" indent="-293551">
              <a:defRPr sz="3300" b="1">
                <a:solidFill>
                  <a:srgbClr val="FFCC00"/>
                </a:solidFill>
                <a:latin typeface="Tahoma" panose="020B0604030504040204" pitchFamily="34" charset="0"/>
              </a:defRPr>
            </a:lvl2pPr>
            <a:lvl3pPr marL="1174204" indent="-234841">
              <a:defRPr sz="3300" b="1">
                <a:solidFill>
                  <a:srgbClr val="FFCC00"/>
                </a:solidFill>
                <a:latin typeface="Tahoma" panose="020B0604030504040204" pitchFamily="34" charset="0"/>
              </a:defRPr>
            </a:lvl3pPr>
            <a:lvl4pPr marL="1643885" indent="-234841">
              <a:defRPr sz="3300" b="1">
                <a:solidFill>
                  <a:srgbClr val="FFCC00"/>
                </a:solidFill>
                <a:latin typeface="Tahoma" panose="020B0604030504040204" pitchFamily="34" charset="0"/>
              </a:defRPr>
            </a:lvl4pPr>
            <a:lvl5pPr marL="2113567" indent="-234841">
              <a:defRPr sz="3300" b="1">
                <a:solidFill>
                  <a:srgbClr val="FFCC00"/>
                </a:solidFill>
                <a:latin typeface="Tahoma" panose="020B0604030504040204" pitchFamily="34" charset="0"/>
              </a:defRPr>
            </a:lvl5pPr>
            <a:lvl6pPr marL="2583249" indent="-234841" eaLnBrk="0" fontAlgn="base" hangingPunct="0">
              <a:spcBef>
                <a:spcPct val="0"/>
              </a:spcBef>
              <a:spcAft>
                <a:spcPct val="0"/>
              </a:spcAft>
              <a:defRPr sz="3300" b="1">
                <a:solidFill>
                  <a:srgbClr val="FFCC00"/>
                </a:solidFill>
                <a:latin typeface="Tahoma" panose="020B0604030504040204" pitchFamily="34" charset="0"/>
              </a:defRPr>
            </a:lvl6pPr>
            <a:lvl7pPr marL="3052930" indent="-234841" eaLnBrk="0" fontAlgn="base" hangingPunct="0">
              <a:spcBef>
                <a:spcPct val="0"/>
              </a:spcBef>
              <a:spcAft>
                <a:spcPct val="0"/>
              </a:spcAft>
              <a:defRPr sz="3300" b="1">
                <a:solidFill>
                  <a:srgbClr val="FFCC00"/>
                </a:solidFill>
                <a:latin typeface="Tahoma" panose="020B0604030504040204" pitchFamily="34" charset="0"/>
              </a:defRPr>
            </a:lvl7pPr>
            <a:lvl8pPr marL="3522612" indent="-234841" eaLnBrk="0" fontAlgn="base" hangingPunct="0">
              <a:spcBef>
                <a:spcPct val="0"/>
              </a:spcBef>
              <a:spcAft>
                <a:spcPct val="0"/>
              </a:spcAft>
              <a:defRPr sz="3300" b="1">
                <a:solidFill>
                  <a:srgbClr val="FFCC00"/>
                </a:solidFill>
                <a:latin typeface="Tahoma" panose="020B0604030504040204" pitchFamily="34" charset="0"/>
              </a:defRPr>
            </a:lvl8pPr>
            <a:lvl9pPr marL="3992293" indent="-234841" eaLnBrk="0" fontAlgn="base" hangingPunct="0">
              <a:spcBef>
                <a:spcPct val="0"/>
              </a:spcBef>
              <a:spcAft>
                <a:spcPct val="0"/>
              </a:spcAft>
              <a:defRPr sz="3300" b="1">
                <a:solidFill>
                  <a:srgbClr val="FFCC00"/>
                </a:solidFill>
                <a:latin typeface="Tahoma" panose="020B0604030504040204" pitchFamily="34" charset="0"/>
              </a:defRPr>
            </a:lvl9pPr>
          </a:lstStyle>
          <a:p>
            <a:fld id="{71784584-770B-4F3B-9F73-55333CD4AE15}" type="slidenum">
              <a:rPr lang="de-DE" altLang="de-DE" sz="1200">
                <a:latin typeface="Arial" panose="020B0604020202020204" pitchFamily="34" charset="0"/>
              </a:rPr>
              <a:pPr/>
              <a:t>40</a:t>
            </a:fld>
            <a:endParaRPr lang="de-DE" altLang="de-DE" sz="1200">
              <a:latin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59992" y="4772567"/>
            <a:ext cx="5198047" cy="281218"/>
          </a:xfrm>
          <a:noFill/>
        </p:spPr>
        <p:txBody>
          <a:bodyPr/>
          <a:lstStyle/>
          <a:p>
            <a:pPr eaLnBrk="1" hangingPunct="1"/>
            <a:endParaRPr lang="de-CH" altLang="de-DE"/>
          </a:p>
        </p:txBody>
      </p:sp>
    </p:spTree>
    <p:extLst>
      <p:ext uri="{BB962C8B-B14F-4D97-AF65-F5344CB8AC3E}">
        <p14:creationId xmlns:p14="http://schemas.microsoft.com/office/powerpoint/2010/main" val="338302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Hochsensibilität – auch Hochsensitivität oder eher unscharf Überempfindlichkeit – ist ein Persönlichkeitsmerkmal, manche sprechen von einer Begabung, wobei bei den Betroffenen die Filter des Nervensystem anders als bei Normalsensiblen arbeitet, sodass sie eine erhöhte Empfänglichkeit für äußere wie innere Reize besitzen. </a:t>
            </a:r>
            <a:br>
              <a:rPr lang="de-CH" dirty="0"/>
            </a:br>
            <a:r>
              <a:rPr lang="de-CH" dirty="0"/>
              <a:t>Hochsensible nehmen etwa Geräusche und Berührungen stärker wahr, und was ihr Innenleben angeht, bleiben Erinnerungen, Vorstellungen und Gedanken länger und intensiver in ihrem Bewusstsein, was Vor- und Nachteile hat, denn einerseits haben Hochsensible ein tiefes Erleben und können gut mit anderen Menschen mitfühlen, andererseits sind sie schneller überreizt und brauchen lange, um alles zu verarbeiten. So kann sich für einen Betroffenen ein schwelender Konflikt noch nach Wochen so stark anfühlen wie zu Beginn.</a:t>
            </a:r>
          </a:p>
          <a:p>
            <a:endParaRPr lang="de-CH" dirty="0"/>
          </a:p>
          <a:p>
            <a:pPr marL="914400" lvl="2" indent="0">
              <a:buNone/>
            </a:pPr>
            <a:r>
              <a:rPr lang="de-CH" dirty="0"/>
              <a:t>Quelle: </a:t>
            </a:r>
            <a:r>
              <a:rPr lang="de-CH" dirty="0">
                <a:hlinkClick r:id="rId3"/>
              </a:rPr>
              <a:t>http://lexikon.stangl.eu/2896/hochsensibilitaet/</a:t>
            </a:r>
            <a:r>
              <a:rPr lang="de-CH" dirty="0"/>
              <a:t>    © Online Lexikon für Psychologie und Pädagogik</a:t>
            </a:r>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7</a:t>
            </a:fld>
            <a:endParaRPr lang="de-CH"/>
          </a:p>
        </p:txBody>
      </p:sp>
    </p:spTree>
    <p:extLst>
      <p:ext uri="{BB962C8B-B14F-4D97-AF65-F5344CB8AC3E}">
        <p14:creationId xmlns:p14="http://schemas.microsoft.com/office/powerpoint/2010/main" val="3364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D46E2-330C-4774-B8E1-537B18008E91}" type="slidenum">
              <a:rPr lang="de-DE" altLang="de-DE"/>
              <a:pPr/>
              <a:t>11</a:t>
            </a:fld>
            <a:endParaRPr lang="de-DE" altLang="de-DE"/>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de-CH" altLang="de-DE"/>
              <a:t>Als Kindling wird in der Neurologie die fortschreitende Zunahme neuronaler Antworten auf eher seltene und schwache Stimulation von Gehirnarealen bezeichnet.</a:t>
            </a:r>
          </a:p>
          <a:p>
            <a:r>
              <a:rPr lang="de-CH" altLang="de-DE"/>
              <a:t>Die Auswirkungen sind nicht nur </a:t>
            </a:r>
            <a:r>
              <a:rPr lang="de-CH" altLang="de-DE" u="sng"/>
              <a:t>lokal</a:t>
            </a:r>
            <a:r>
              <a:rPr lang="de-CH" altLang="de-DE"/>
              <a:t> feststellbar. Manches deutet darauf hin, dass auch neuronale Veränderungen in von der "Kindling-Region" </a:t>
            </a:r>
            <a:r>
              <a:rPr lang="de-CH" altLang="de-DE" u="sng"/>
              <a:t>entfernten</a:t>
            </a:r>
            <a:r>
              <a:rPr lang="de-CH" altLang="de-DE"/>
              <a:t> Arealen zum Effekt beitragen. </a:t>
            </a:r>
          </a:p>
          <a:p>
            <a:r>
              <a:rPr lang="de-CH" altLang="de-DE"/>
              <a:t>Ein in der Schwere zunehmender Verlauf einer Epilepsie legt die Existenz eines Mechanismus nahe, der kurz andauernde neuronale epileptische Entladungen (die sich nicht durch einen sichtbaren Krampfanfall zeigen müssen) mit langfristigen Veränderungen der Nervenzellen beantwortet, die schließlich in epileptischer Fokusbildung und Anfällen enden. </a:t>
            </a:r>
          </a:p>
          <a:p>
            <a:r>
              <a:rPr lang="de-CH" altLang="de-DE"/>
              <a:t>Die </a:t>
            </a:r>
            <a:r>
              <a:rPr lang="de-CH" altLang="de-DE" b="1" u="sng"/>
              <a:t>neuronale synaptische Plastizität</a:t>
            </a:r>
            <a:r>
              <a:rPr lang="de-CH" altLang="de-DE"/>
              <a:t> führt zu einer „Sensibilisierung" des Gehirns für epileptische Anfälle, auch ohne manifeste äussere Auslöser.</a:t>
            </a:r>
            <a:endParaRPr lang="de-DE" altLang="de-DE"/>
          </a:p>
          <a:p>
            <a:endParaRPr lang="de-DE" altLang="de-DE"/>
          </a:p>
        </p:txBody>
      </p:sp>
    </p:spTree>
    <p:extLst>
      <p:ext uri="{BB962C8B-B14F-4D97-AF65-F5344CB8AC3E}">
        <p14:creationId xmlns:p14="http://schemas.microsoft.com/office/powerpoint/2010/main" val="358878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5E617-4257-4DF0-A0EC-1C8A59D538B4}" type="slidenum">
              <a:rPr lang="de-DE" altLang="de-DE"/>
              <a:pPr/>
              <a:t>12</a:t>
            </a:fld>
            <a:endParaRPr lang="de-DE" altLang="de-DE"/>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0" hangingPunct="0">
              <a:spcBef>
                <a:spcPct val="50000"/>
              </a:spcBef>
              <a:spcAft>
                <a:spcPct val="30000"/>
              </a:spcAft>
              <a:buClr>
                <a:schemeClr val="hlink"/>
              </a:buClr>
            </a:pPr>
            <a:r>
              <a:rPr lang="de-DE" altLang="de-DE"/>
              <a:t>Quelle: </a:t>
            </a:r>
          </a:p>
          <a:p>
            <a:pPr eaLnBrk="0" hangingPunct="0">
              <a:spcBef>
                <a:spcPct val="50000"/>
              </a:spcBef>
              <a:spcAft>
                <a:spcPct val="30000"/>
              </a:spcAft>
              <a:buClr>
                <a:schemeClr val="hlink"/>
              </a:buClr>
            </a:pPr>
            <a:r>
              <a:rPr lang="de-DE" altLang="de-DE"/>
              <a:t>Staud R. (2005). The neurobiology of chronic musculosceletal pain (including chronic regional pain). In: Wallace DJ &amp; Clauw DJ (eds.) Fibromyalgia &amp; Other Central Pain Syndromes. Philadelphia: Lippincott Williams &amp; Wilkins. S. 45 - 62.</a:t>
            </a:r>
          </a:p>
          <a:p>
            <a:endParaRPr lang="de-DE" altLang="de-DE"/>
          </a:p>
        </p:txBody>
      </p:sp>
    </p:spTree>
    <p:extLst>
      <p:ext uri="{BB962C8B-B14F-4D97-AF65-F5344CB8AC3E}">
        <p14:creationId xmlns:p14="http://schemas.microsoft.com/office/powerpoint/2010/main" val="55043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F4F8B-2AF6-4585-AE1F-B9BDF5DF6393}" type="slidenum">
              <a:rPr lang="de-DE" altLang="de-DE"/>
              <a:pPr/>
              <a:t>13</a:t>
            </a:fld>
            <a:endParaRPr lang="de-DE" altLang="de-DE"/>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de-DE" altLang="de-DE" b="1" dirty="0"/>
              <a:t>Die Schmerzschwelle ist nicht immer gleich.</a:t>
            </a:r>
            <a:endParaRPr lang="de-DE" altLang="de-DE" dirty="0"/>
          </a:p>
          <a:p>
            <a:r>
              <a:rPr lang="de-DE" altLang="de-DE" dirty="0"/>
              <a:t>Das Schmerzempfinden ist nicht bei allen Menschen gleich, weil es von vielen unterschiedlichen Faktoren </a:t>
            </a:r>
            <a:r>
              <a:rPr lang="de-DE" altLang="de-DE" dirty="0" err="1"/>
              <a:t>beeinflußt</a:t>
            </a:r>
            <a:r>
              <a:rPr lang="de-DE" altLang="de-DE" dirty="0"/>
              <a:t> wird. Aber auch das Schmerzempfinden eines Menschen ist nicht immer gleich. Ein Schmerzreiz, der an einem Tag zu einer heftigen Schmerzreaktion führt, wird an einem anderen Tag nur als störend empfunden. Der Reiz wurde in beiden Fällen vom </a:t>
            </a:r>
            <a:r>
              <a:rPr lang="de-DE" altLang="de-DE" dirty="0" err="1"/>
              <a:t>Nozizeptor</a:t>
            </a:r>
            <a:r>
              <a:rPr lang="de-DE" altLang="de-DE" dirty="0"/>
              <a:t> wahrgenommen und weitergeleitet. Die Schmerzschwelle aber hat sich verschoben.</a:t>
            </a:r>
          </a:p>
          <a:p>
            <a:r>
              <a:rPr lang="de-DE" altLang="de-DE" dirty="0"/>
              <a:t> </a:t>
            </a:r>
          </a:p>
          <a:p>
            <a:r>
              <a:rPr lang="de-DE" altLang="de-DE" dirty="0"/>
              <a:t>Die Veränderung der Schmerzschwelle wird durch die Freisetzung körpereigener chemischer Substanzen bewirkt, die die </a:t>
            </a:r>
            <a:r>
              <a:rPr lang="de-DE" altLang="de-DE" dirty="0" err="1"/>
              <a:t>Nozizeptoren</a:t>
            </a:r>
            <a:r>
              <a:rPr lang="de-DE" altLang="de-DE" dirty="0"/>
              <a:t> empfindsamer und aufnahmefähiger machen. Einige dieser Substanzen sind </a:t>
            </a:r>
            <a:r>
              <a:rPr lang="de-DE" altLang="de-DE" dirty="0" err="1"/>
              <a:t>Bradykinin</a:t>
            </a:r>
            <a:r>
              <a:rPr lang="de-DE" altLang="de-DE" dirty="0"/>
              <a:t>, Prostaglandin E2 und Serotonin. Bei einer Schädigung (Noxe) werden diese Substanzen freigesetzt. Steigt die Konzentration dieser Stoffe über ein gewisses Maß an, so kommt es zu einer Schmerzreaktion. Aber auch, wenn die Konzentration die Schmerzschwelle nicht überschritten wird, reicht eine geringe Menge dieser Stoffe aus, um die Erregbarkeit der </a:t>
            </a:r>
            <a:r>
              <a:rPr lang="de-DE" altLang="de-DE" dirty="0" err="1"/>
              <a:t>Nozizeptoren</a:t>
            </a:r>
            <a:r>
              <a:rPr lang="de-DE" altLang="de-DE" dirty="0"/>
              <a:t> zu steigern. Das wird im Schaubild durch ein (+) deutlich gemacht. Die </a:t>
            </a:r>
            <a:r>
              <a:rPr lang="de-DE" altLang="de-DE" dirty="0" err="1"/>
              <a:t>Nozizeptoren</a:t>
            </a:r>
            <a:r>
              <a:rPr lang="de-DE" altLang="de-DE" dirty="0"/>
              <a:t> sind dann empfindlicher und der Mensch nimmt Schmerzen eher und stärker wahr.</a:t>
            </a:r>
          </a:p>
          <a:p>
            <a:r>
              <a:rPr lang="de-DE" altLang="de-DE" dirty="0"/>
              <a:t> </a:t>
            </a:r>
            <a:endParaRPr lang="de-DE" altLang="de-DE" b="1" dirty="0"/>
          </a:p>
          <a:p>
            <a:r>
              <a:rPr lang="de-DE" altLang="de-DE" b="1" dirty="0"/>
              <a:t>Sensibilisierung der Nervenenden.</a:t>
            </a:r>
            <a:endParaRPr lang="de-DE" altLang="de-DE" dirty="0"/>
          </a:p>
          <a:p>
            <a:r>
              <a:rPr lang="de-DE" altLang="de-DE" dirty="0"/>
              <a:t>Durch die Schmerzstoffe wird nicht nur eine Sensibilisierung der Nervenenden bewirkt. Diese Stoffe wirken sich auch auf die Durchlässigkeit der Gefäßwände aus und Bewirken ein Engstellen der Blutgefäße. Die gesamte chemische Umgebung des </a:t>
            </a:r>
            <a:r>
              <a:rPr lang="de-DE" altLang="de-DE" dirty="0" err="1"/>
              <a:t>Nozizeptors</a:t>
            </a:r>
            <a:r>
              <a:rPr lang="de-DE" altLang="de-DE" dirty="0"/>
              <a:t> wird verändert und steigert seine Erregbarkeit.</a:t>
            </a:r>
          </a:p>
          <a:p>
            <a:r>
              <a:rPr lang="de-DE" altLang="de-DE" dirty="0"/>
              <a:t> </a:t>
            </a:r>
            <a:endParaRPr lang="de-DE" altLang="de-DE" b="1" dirty="0"/>
          </a:p>
          <a:p>
            <a:r>
              <a:rPr lang="de-DE" altLang="de-DE" b="1" dirty="0"/>
              <a:t>Substanz P wirkt auf die Blutgefäße.</a:t>
            </a:r>
            <a:endParaRPr lang="de-DE" altLang="de-DE" dirty="0"/>
          </a:p>
          <a:p>
            <a:r>
              <a:rPr lang="de-DE" altLang="de-DE" dirty="0"/>
              <a:t>Wird ein afferenter </a:t>
            </a:r>
            <a:r>
              <a:rPr lang="de-DE" altLang="de-DE" dirty="0" err="1"/>
              <a:t>Nozizeptor</a:t>
            </a:r>
            <a:r>
              <a:rPr lang="de-DE" altLang="de-DE" dirty="0"/>
              <a:t> stärker erregt, setzt er eine Substanz frei, die "Substanz P" genannt wird. Substanz P bewirkt eine starke Erweiterung der Blutgefäße und steigert die Durchlässigkeit der Gefäßwände. Als Folge davon wird die örtliche Durchblutung des Gewebes erhöht. Auch diese Vorgänge bewirken eine Steigerung der Empfindsamkeit des </a:t>
            </a:r>
            <a:r>
              <a:rPr lang="de-DE" altLang="de-DE" dirty="0" err="1"/>
              <a:t>Nozizeptors</a:t>
            </a:r>
            <a:r>
              <a:rPr lang="de-DE" altLang="de-DE" dirty="0"/>
              <a:t>.</a:t>
            </a:r>
          </a:p>
          <a:p>
            <a:r>
              <a:rPr lang="de-DE" altLang="de-DE" dirty="0"/>
              <a:t> </a:t>
            </a:r>
          </a:p>
          <a:p>
            <a:r>
              <a:rPr lang="de-DE" altLang="de-DE" b="1" dirty="0"/>
              <a:t>Vieles ist noch nicht </a:t>
            </a:r>
            <a:r>
              <a:rPr lang="de-DE" altLang="de-DE" b="1" dirty="0" err="1"/>
              <a:t>erforscht.</a:t>
            </a:r>
            <a:r>
              <a:rPr lang="de-DE" altLang="de-DE" dirty="0" err="1"/>
              <a:t>Dieses</a:t>
            </a:r>
            <a:r>
              <a:rPr lang="de-DE" altLang="de-DE" dirty="0"/>
              <a:t> komplizierte Wechselspiel der Wirkung chemischer schmerzauslösender Stoffe auf die </a:t>
            </a:r>
            <a:r>
              <a:rPr lang="de-DE" altLang="de-DE" dirty="0" err="1"/>
              <a:t>Nozizeptoren</a:t>
            </a:r>
            <a:r>
              <a:rPr lang="de-DE" altLang="de-DE" dirty="0"/>
              <a:t> ist höchstwahrscheinlich verantwortlich für viele Schmerzformen. Bisher sind aber noch nicht alle möglichen Folgen erforscht. Auch sollte bedacht werden, </a:t>
            </a:r>
            <a:r>
              <a:rPr lang="de-DE" altLang="de-DE" dirty="0" err="1"/>
              <a:t>daß</a:t>
            </a:r>
            <a:r>
              <a:rPr lang="de-DE" altLang="de-DE" dirty="0"/>
              <a:t> nicht alle Schmerzformen so erklärt werden können.</a:t>
            </a:r>
          </a:p>
          <a:p>
            <a:r>
              <a:rPr lang="de-DE" altLang="de-DE" b="1" dirty="0"/>
              <a:t>Sensibilisierung der Nervenenden.</a:t>
            </a:r>
            <a:endParaRPr lang="de-DE" altLang="de-DE" dirty="0"/>
          </a:p>
          <a:p>
            <a:pPr lvl="1"/>
            <a:r>
              <a:rPr lang="de-DE" altLang="de-DE" sz="2000" dirty="0"/>
              <a:t>Sensibilisierung der Nervenenden </a:t>
            </a:r>
          </a:p>
          <a:p>
            <a:pPr lvl="1"/>
            <a:r>
              <a:rPr lang="de-DE" altLang="de-DE" sz="2000" dirty="0"/>
              <a:t>Durchlässigkeit der Gefäßwände wird erhöht</a:t>
            </a:r>
          </a:p>
          <a:p>
            <a:pPr lvl="1"/>
            <a:r>
              <a:rPr lang="de-DE" altLang="de-DE" sz="2000" dirty="0"/>
              <a:t>Die gesamte chemische Umgebung des </a:t>
            </a:r>
            <a:r>
              <a:rPr lang="de-DE" altLang="de-DE" sz="2000" dirty="0" err="1"/>
              <a:t>Nozizeptors</a:t>
            </a:r>
            <a:r>
              <a:rPr lang="de-DE" altLang="de-DE" sz="2000" dirty="0"/>
              <a:t> wird verändert und steigert seine Erregbarkeit.</a:t>
            </a:r>
          </a:p>
          <a:p>
            <a:r>
              <a:rPr lang="de-DE" altLang="de-DE" b="1" dirty="0"/>
              <a:t>Substanz P wirkt auf die Blutgefäße.</a:t>
            </a:r>
            <a:endParaRPr lang="de-DE" altLang="de-DE" dirty="0"/>
          </a:p>
          <a:p>
            <a:pPr lvl="1">
              <a:buFontTx/>
              <a:buNone/>
            </a:pPr>
            <a:r>
              <a:rPr lang="de-DE" altLang="de-DE" sz="2000" dirty="0"/>
              <a:t>	Wird ein afferenter </a:t>
            </a:r>
            <a:r>
              <a:rPr lang="de-DE" altLang="de-DE" sz="2000" dirty="0" err="1"/>
              <a:t>Nozizeptor</a:t>
            </a:r>
            <a:r>
              <a:rPr lang="de-DE" altLang="de-DE" sz="2000" dirty="0"/>
              <a:t> stärker erregt, setzt er Substanz P frei -- bewirkt eine starke Erweiterung der Blutgefäße und steigert die Durchlässigkeit der Gefäßwände. Als Folge davon wird die örtliche Durchblutung des Gewebes erhöht. Auch diese Vorgänge bewirken eine Steigerung der Empfindsamkeit des </a:t>
            </a:r>
            <a:r>
              <a:rPr lang="de-DE" altLang="de-DE" sz="2000" dirty="0" err="1"/>
              <a:t>Nozizeptors</a:t>
            </a:r>
            <a:r>
              <a:rPr lang="de-DE" altLang="de-DE" sz="2000" dirty="0"/>
              <a:t>.</a:t>
            </a:r>
          </a:p>
          <a:p>
            <a:endParaRPr lang="de-DE" altLang="de-DE" dirty="0"/>
          </a:p>
        </p:txBody>
      </p:sp>
    </p:spTree>
    <p:extLst>
      <p:ext uri="{BB962C8B-B14F-4D97-AF65-F5344CB8AC3E}">
        <p14:creationId xmlns:p14="http://schemas.microsoft.com/office/powerpoint/2010/main" val="180556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46DD5-7514-4CC5-9F65-F24F4AA4D71F}" type="slidenum">
              <a:rPr lang="de-DE" altLang="de-DE"/>
              <a:pPr/>
              <a:t>14</a:t>
            </a:fld>
            <a:endParaRPr lang="de-DE" altLang="de-DE"/>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2922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Licht, C., E. L. </a:t>
            </a:r>
            <a:r>
              <a:rPr lang="de-DE" sz="1200" kern="1200" dirty="0" err="1">
                <a:solidFill>
                  <a:schemeClr val="tx1"/>
                </a:solidFill>
                <a:effectLst/>
                <a:latin typeface="+mn-lt"/>
                <a:ea typeface="+mn-ea"/>
                <a:cs typeface="+mn-cs"/>
              </a:rPr>
              <a:t>Mortensen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G. M. Knudsen. </a:t>
            </a:r>
            <a:r>
              <a:rPr lang="en-US" sz="1200" kern="1200" dirty="0">
                <a:solidFill>
                  <a:schemeClr val="tx1"/>
                </a:solidFill>
                <a:effectLst/>
                <a:latin typeface="+mn-lt"/>
                <a:ea typeface="+mn-ea"/>
                <a:cs typeface="+mn-cs"/>
              </a:rPr>
              <a:t>2011. Association between sensory processing sensitivity and the serotonin transporter polymorphism 5-HTTLPR short/short genotype. Biol. Psychiatry 69:152S–153S.</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Chen, C., C. Chen, R. </a:t>
            </a:r>
            <a:r>
              <a:rPr lang="en-US" sz="1200" kern="1200" dirty="0" err="1">
                <a:solidFill>
                  <a:schemeClr val="tx1"/>
                </a:solidFill>
                <a:effectLst/>
                <a:latin typeface="+mn-lt"/>
                <a:ea typeface="+mn-ea"/>
                <a:cs typeface="+mn-cs"/>
              </a:rPr>
              <a:t>Moyzis</a:t>
            </a:r>
            <a:r>
              <a:rPr lang="en-US" sz="1200" kern="1200" dirty="0">
                <a:solidFill>
                  <a:schemeClr val="tx1"/>
                </a:solidFill>
                <a:effectLst/>
                <a:latin typeface="+mn-lt"/>
                <a:ea typeface="+mn-ea"/>
                <a:cs typeface="+mn-cs"/>
              </a:rPr>
              <a:t>, H. Stern, Q. He, and H. Li. 2011. Contributions of dopamine-related genes and environmental factors to highly sensitive personality: a multi-step neuronal system-level approach.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One 6:e21636.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Studies have also identified genetic polymorphisms’</a:t>
            </a:r>
          </a:p>
          <a:p>
            <a:r>
              <a:rPr lang="en-US" sz="1200" kern="1200" dirty="0">
                <a:solidFill>
                  <a:schemeClr val="tx1"/>
                </a:solidFill>
                <a:effectLst/>
                <a:latin typeface="+mn-lt"/>
                <a:ea typeface="+mn-ea"/>
                <a:cs typeface="+mn-cs"/>
              </a:rPr>
              <a:t>association with SPS. One of these studies (Licht et al.</a:t>
            </a:r>
          </a:p>
          <a:p>
            <a:r>
              <a:rPr lang="en-US" sz="1200" kern="1200" dirty="0">
                <a:solidFill>
                  <a:schemeClr val="tx1"/>
                </a:solidFill>
                <a:effectLst/>
                <a:latin typeface="+mn-lt"/>
                <a:ea typeface="+mn-ea"/>
                <a:cs typeface="+mn-cs"/>
              </a:rPr>
              <a:t>2011) found an association with polymorphisms of the</a:t>
            </a:r>
          </a:p>
          <a:p>
            <a:r>
              <a:rPr lang="en-US" sz="1200" kern="1200" dirty="0">
                <a:solidFill>
                  <a:schemeClr val="tx1"/>
                </a:solidFill>
                <a:effectLst/>
                <a:latin typeface="+mn-lt"/>
                <a:ea typeface="+mn-ea"/>
                <a:cs typeface="+mn-cs"/>
              </a:rPr>
              <a:t>low-expressing, short (S) variant of the repeat length</a:t>
            </a:r>
          </a:p>
          <a:p>
            <a:r>
              <a:rPr lang="en-US" sz="1200" kern="1200" dirty="0">
                <a:solidFill>
                  <a:schemeClr val="tx1"/>
                </a:solidFill>
                <a:effectLst/>
                <a:latin typeface="+mn-lt"/>
                <a:ea typeface="+mn-ea"/>
                <a:cs typeface="+mn-cs"/>
              </a:rPr>
              <a:t>polymorphism 5-HTTLPR (serotonin transporter, 5-HTT,</a:t>
            </a:r>
          </a:p>
          <a:p>
            <a:r>
              <a:rPr lang="en-US" sz="1200" kern="1200" dirty="0">
                <a:solidFill>
                  <a:schemeClr val="tx1"/>
                </a:solidFill>
                <a:effectLst/>
                <a:latin typeface="+mn-lt"/>
                <a:ea typeface="+mn-ea"/>
                <a:cs typeface="+mn-cs"/>
              </a:rPr>
              <a:t>linked polymorphic region). There is some evidence that</a:t>
            </a:r>
          </a:p>
          <a:p>
            <a:r>
              <a:rPr lang="en-US" sz="1200" kern="1200" dirty="0">
                <a:solidFill>
                  <a:schemeClr val="tx1"/>
                </a:solidFill>
                <a:effectLst/>
                <a:latin typeface="+mn-lt"/>
                <a:ea typeface="+mn-ea"/>
                <a:cs typeface="+mn-cs"/>
              </a:rPr>
              <a:t>carriers of the S-allele (either two shorts or the short and</a:t>
            </a:r>
          </a:p>
          <a:p>
            <a:r>
              <a:rPr lang="en-US" sz="1200" kern="1200" dirty="0">
                <a:solidFill>
                  <a:schemeClr val="tx1"/>
                </a:solidFill>
                <a:effectLst/>
                <a:latin typeface="+mn-lt"/>
                <a:ea typeface="+mn-ea"/>
                <a:cs typeface="+mn-cs"/>
              </a:rPr>
              <a:t>long combination) are more likely to be depressed in</a:t>
            </a:r>
          </a:p>
          <a:p>
            <a:r>
              <a:rPr lang="en-US" sz="1200" kern="1200" dirty="0">
                <a:solidFill>
                  <a:schemeClr val="tx1"/>
                </a:solidFill>
                <a:effectLst/>
                <a:latin typeface="+mn-lt"/>
                <a:ea typeface="+mn-ea"/>
                <a:cs typeface="+mn-cs"/>
              </a:rPr>
              <a:t>response to stressful life events (Homberg and </a:t>
            </a:r>
            <a:r>
              <a:rPr lang="en-US" sz="1200" kern="1200" dirty="0" err="1">
                <a:solidFill>
                  <a:schemeClr val="tx1"/>
                </a:solidFill>
                <a:effectLst/>
                <a:latin typeface="+mn-lt"/>
                <a:ea typeface="+mn-ea"/>
                <a:cs typeface="+mn-cs"/>
              </a:rPr>
              <a:t>Lesch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2011). Not surprisingly, since “genetically driven deficient</a:t>
            </a:r>
          </a:p>
          <a:p>
            <a:r>
              <a:rPr lang="en-US" sz="1200" kern="1200" dirty="0">
                <a:solidFill>
                  <a:schemeClr val="tx1"/>
                </a:solidFill>
                <a:effectLst/>
                <a:latin typeface="+mn-lt"/>
                <a:ea typeface="+mn-ea"/>
                <a:cs typeface="+mn-cs"/>
              </a:rPr>
              <a:t>serotonin transporter (5-HTT) function would not have</a:t>
            </a:r>
          </a:p>
          <a:p>
            <a:r>
              <a:rPr lang="en-US" sz="1200" kern="1200" dirty="0">
                <a:solidFill>
                  <a:schemeClr val="tx1"/>
                </a:solidFill>
                <a:effectLst/>
                <a:latin typeface="+mn-lt"/>
                <a:ea typeface="+mn-ea"/>
                <a:cs typeface="+mn-cs"/>
              </a:rPr>
              <a:t>been maintained throughout evolution if it only exerted</a:t>
            </a:r>
          </a:p>
          <a:p>
            <a:r>
              <a:rPr lang="en-US" sz="1200" kern="1200" dirty="0">
                <a:solidFill>
                  <a:schemeClr val="tx1"/>
                </a:solidFill>
                <a:effectLst/>
                <a:latin typeface="+mn-lt"/>
                <a:ea typeface="+mn-ea"/>
                <a:cs typeface="+mn-cs"/>
              </a:rPr>
              <a:t>negative effects” (Homberg and </a:t>
            </a:r>
            <a:r>
              <a:rPr lang="en-US" sz="1200" kern="1200" dirty="0" err="1">
                <a:solidFill>
                  <a:schemeClr val="tx1"/>
                </a:solidFill>
                <a:effectLst/>
                <a:latin typeface="+mn-lt"/>
                <a:ea typeface="+mn-ea"/>
                <a:cs typeface="+mn-cs"/>
              </a:rPr>
              <a:t>Lesch</a:t>
            </a:r>
            <a:r>
              <a:rPr lang="en-US" sz="1200" kern="1200" dirty="0">
                <a:solidFill>
                  <a:schemeClr val="tx1"/>
                </a:solidFill>
                <a:effectLst/>
                <a:latin typeface="+mn-lt"/>
                <a:ea typeface="+mn-ea"/>
                <a:cs typeface="+mn-cs"/>
              </a:rPr>
              <a:t> 2011, p. 513),</a:t>
            </a:r>
          </a:p>
          <a:p>
            <a:r>
              <a:rPr lang="en-US" sz="1200" kern="1200" dirty="0">
                <a:solidFill>
                  <a:schemeClr val="tx1"/>
                </a:solidFill>
                <a:effectLst/>
                <a:latin typeface="+mn-lt"/>
                <a:ea typeface="+mn-ea"/>
                <a:cs typeface="+mn-cs"/>
              </a:rPr>
              <a:t>increasing research suggests that the S-allele also has</a:t>
            </a:r>
          </a:p>
          <a:p>
            <a:r>
              <a:rPr lang="en-US" sz="1200" kern="1200" dirty="0">
                <a:solidFill>
                  <a:schemeClr val="tx1"/>
                </a:solidFill>
                <a:effectLst/>
                <a:latin typeface="+mn-lt"/>
                <a:ea typeface="+mn-ea"/>
                <a:cs typeface="+mn-cs"/>
              </a:rPr>
              <a:t>advantages (for a review see Homberg and </a:t>
            </a:r>
            <a:r>
              <a:rPr lang="en-US" sz="1200" kern="1200" dirty="0" err="1">
                <a:solidFill>
                  <a:schemeClr val="tx1"/>
                </a:solidFill>
                <a:effectLst/>
                <a:latin typeface="+mn-lt"/>
                <a:ea typeface="+mn-ea"/>
                <a:cs typeface="+mn-cs"/>
              </a:rPr>
              <a:t>Lesch</a:t>
            </a:r>
            <a:r>
              <a:rPr lang="en-US" sz="1200" kern="1200" dirty="0">
                <a:solidFill>
                  <a:schemeClr val="tx1"/>
                </a:solidFill>
                <a:effectLst/>
                <a:latin typeface="+mn-lt"/>
                <a:ea typeface="+mn-ea"/>
                <a:cs typeface="+mn-cs"/>
              </a:rPr>
              <a:t> 2011).</a:t>
            </a:r>
          </a:p>
          <a:p>
            <a:r>
              <a:rPr lang="en-US" sz="1200" kern="1200" dirty="0">
                <a:solidFill>
                  <a:schemeClr val="tx1"/>
                </a:solidFill>
                <a:effectLst/>
                <a:latin typeface="+mn-lt"/>
                <a:ea typeface="+mn-ea"/>
                <a:cs typeface="+mn-cs"/>
              </a:rPr>
              <a:t>For example, it has been associated with superior </a:t>
            </a:r>
            <a:r>
              <a:rPr lang="en-US" sz="1200" kern="1200" dirty="0" err="1">
                <a:solidFill>
                  <a:schemeClr val="tx1"/>
                </a:solidFill>
                <a:effectLst/>
                <a:latin typeface="+mn-lt"/>
                <a:ea typeface="+mn-ea"/>
                <a:cs typeface="+mn-cs"/>
              </a:rPr>
              <a:t>perfor</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mance</a:t>
            </a:r>
            <a:r>
              <a:rPr lang="en-US" sz="1200" kern="1200" dirty="0">
                <a:solidFill>
                  <a:schemeClr val="tx1"/>
                </a:solidFill>
                <a:effectLst/>
                <a:latin typeface="+mn-lt"/>
                <a:ea typeface="+mn-ea"/>
                <a:cs typeface="+mn-cs"/>
              </a:rPr>
              <a:t> on perceptual tasks</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more risk aversion when</a:t>
            </a:r>
          </a:p>
          <a:p>
            <a:r>
              <a:rPr lang="en-US" sz="1200" kern="1200" dirty="0">
                <a:solidFill>
                  <a:schemeClr val="tx1"/>
                </a:solidFill>
                <a:effectLst/>
                <a:latin typeface="+mn-lt"/>
                <a:ea typeface="+mn-ea"/>
                <a:cs typeface="+mn-cs"/>
              </a:rPr>
              <a:t>there was a low probability of winning, but greater risk</a:t>
            </a:r>
          </a:p>
          <a:p>
            <a:r>
              <a:rPr lang="en-US" sz="1200" kern="1200" dirty="0">
                <a:solidFill>
                  <a:schemeClr val="tx1"/>
                </a:solidFill>
                <a:effectLst/>
                <a:latin typeface="+mn-lt"/>
                <a:ea typeface="+mn-ea"/>
                <a:cs typeface="+mn-cs"/>
              </a:rPr>
              <a:t>seeking when there was a high probability of winning;</a:t>
            </a:r>
          </a:p>
          <a:p>
            <a:r>
              <a:rPr lang="en-US" sz="1200" kern="1200" dirty="0">
                <a:solidFill>
                  <a:schemeClr val="tx1"/>
                </a:solidFill>
                <a:effectLst/>
                <a:latin typeface="+mn-lt"/>
                <a:ea typeface="+mn-ea"/>
                <a:cs typeface="+mn-cs"/>
              </a:rPr>
              <a:t>longer reflection before making difficult choices and bet-</a:t>
            </a:r>
          </a:p>
          <a:p>
            <a:r>
              <a:rPr lang="en-US" sz="1200" kern="1200" dirty="0" err="1">
                <a:solidFill>
                  <a:schemeClr val="tx1"/>
                </a:solidFill>
                <a:effectLst/>
                <a:latin typeface="+mn-lt"/>
                <a:ea typeface="+mn-ea"/>
                <a:cs typeface="+mn-cs"/>
              </a:rPr>
              <a:t>ter</a:t>
            </a:r>
            <a:r>
              <a:rPr lang="en-US" sz="1200" kern="1200" dirty="0">
                <a:solidFill>
                  <a:schemeClr val="tx1"/>
                </a:solidFill>
                <a:effectLst/>
                <a:latin typeface="+mn-lt"/>
                <a:ea typeface="+mn-ea"/>
                <a:cs typeface="+mn-cs"/>
              </a:rPr>
              <a:t> performance</a:t>
            </a:r>
          </a:p>
          <a:p>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19</a:t>
            </a:fld>
            <a:endParaRPr lang="de-CH"/>
          </a:p>
        </p:txBody>
      </p:sp>
    </p:spTree>
    <p:extLst>
      <p:ext uri="{BB962C8B-B14F-4D97-AF65-F5344CB8AC3E}">
        <p14:creationId xmlns:p14="http://schemas.microsoft.com/office/powerpoint/2010/main" val="166435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CH" b="1" dirty="0"/>
              <a:t>Fazit</a:t>
            </a:r>
            <a:r>
              <a:rPr lang="de-CH" dirty="0"/>
              <a:t>: Angesichts der explorativen Ausrichtung der Studie überrascht die Eindeutigkeit der Ergebnisse: 8 der 9 CCFI-Werte geben eine </a:t>
            </a:r>
            <a:r>
              <a:rPr lang="de-CH" dirty="0" err="1"/>
              <a:t>taxonische</a:t>
            </a:r>
            <a:r>
              <a:rPr lang="de-CH" dirty="0"/>
              <a:t> Variablenstruktur an und belegen damit die Annahme, dass SPS eine kategoriale Variable ist. (Einfach ausgedrückt: Es gibt HSPs! Sie sind eine eigene Gruppe von Personen, die sich von anderen in der Art und Weise unterscheiden, wie sie Stimuli wahrnehmen/verarbeiten.)</a:t>
            </a:r>
          </a:p>
          <a:p>
            <a:pPr lvl="1"/>
            <a:r>
              <a:rPr lang="de-CH" b="1" dirty="0"/>
              <a:t>Kritik: </a:t>
            </a:r>
            <a:r>
              <a:rPr lang="de-CH" dirty="0"/>
              <a:t>Da die </a:t>
            </a:r>
            <a:r>
              <a:rPr lang="de-CH" dirty="0" err="1"/>
              <a:t>StudienteilnehmerInnen</a:t>
            </a:r>
            <a:r>
              <a:rPr lang="de-CH" dirty="0"/>
              <a:t> keine repräsentative Bevölkerungsstichprobe  darstellen, können Selbstselektionseffekte nicht ausgeschlossen werden.</a:t>
            </a:r>
          </a:p>
          <a:p>
            <a:pPr lvl="1"/>
            <a:r>
              <a:rPr lang="de-CH" b="1" dirty="0"/>
              <a:t>Praktische Bedeutung: </a:t>
            </a:r>
            <a:r>
              <a:rPr lang="de-CH" dirty="0"/>
              <a:t>Sofern die Befunde dieser Studie („HSPs machen mindestens 15% der Bevölkerung aus“) sich in zukünftigen Untersuchungen bestätigen, gilt es, die spezifischen Bedürfnisse dieser Bevölkerungsgruppe zu erforschen und bekannt zu machen. </a:t>
            </a:r>
          </a:p>
          <a:p>
            <a:pPr lvl="1"/>
            <a:endParaRPr lang="de-CH" dirty="0"/>
          </a:p>
          <a:p>
            <a:pPr marL="457200" lvl="1" indent="0">
              <a:buNone/>
            </a:pPr>
            <a:endParaRPr lang="de-CH" dirty="0"/>
          </a:p>
          <a:p>
            <a:pPr lvl="1"/>
            <a:endParaRPr lang="de-CH" b="1" dirty="0"/>
          </a:p>
          <a:p>
            <a:pPr lvl="1"/>
            <a:r>
              <a:rPr lang="de-CH" i="0" dirty="0">
                <a:solidFill>
                  <a:schemeClr val="tx1"/>
                </a:solidFill>
              </a:rPr>
              <a:t>Quelle: </a:t>
            </a:r>
            <a:r>
              <a:rPr lang="de-CH" i="0" dirty="0" err="1">
                <a:solidFill>
                  <a:schemeClr val="tx1"/>
                </a:solidFill>
              </a:rPr>
              <a:t>Borries</a:t>
            </a:r>
            <a:r>
              <a:rPr lang="de-CH" i="0" dirty="0">
                <a:solidFill>
                  <a:schemeClr val="tx1"/>
                </a:solidFill>
              </a:rPr>
              <a:t> und </a:t>
            </a:r>
            <a:r>
              <a:rPr lang="de-CH" i="0" dirty="0" err="1">
                <a:solidFill>
                  <a:schemeClr val="tx1"/>
                </a:solidFill>
              </a:rPr>
              <a:t>Ostendorff</a:t>
            </a:r>
            <a:r>
              <a:rPr lang="de-CH" i="0" dirty="0">
                <a:solidFill>
                  <a:schemeClr val="tx1"/>
                </a:solidFill>
              </a:rPr>
              <a:t> (2014) GIBT ES 'DIE HOCHSENSIBLEN' ? – SENSORY-PROCESSING SENSITIVITY: DIMENSION ODER KLASSENVARIABLE ? Eine </a:t>
            </a:r>
            <a:r>
              <a:rPr lang="de-CH" i="0" dirty="0" err="1">
                <a:solidFill>
                  <a:schemeClr val="tx1"/>
                </a:solidFill>
              </a:rPr>
              <a:t>taxometrische</a:t>
            </a:r>
            <a:r>
              <a:rPr lang="de-CH" i="0" dirty="0">
                <a:solidFill>
                  <a:schemeClr val="tx1"/>
                </a:solidFill>
              </a:rPr>
              <a:t> Untersuchung</a:t>
            </a:r>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22</a:t>
            </a:fld>
            <a:endParaRPr lang="de-CH"/>
          </a:p>
        </p:txBody>
      </p:sp>
    </p:spTree>
    <p:extLst>
      <p:ext uri="{BB962C8B-B14F-4D97-AF65-F5344CB8AC3E}">
        <p14:creationId xmlns:p14="http://schemas.microsoft.com/office/powerpoint/2010/main" val="314234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baseline="0" dirty="0">
                <a:solidFill>
                  <a:schemeClr val="tx1"/>
                </a:solidFill>
                <a:latin typeface="+mn-lt"/>
                <a:ea typeface="+mn-ea"/>
                <a:cs typeface="+mn-cs"/>
              </a:rPr>
              <a:t>Sandra Konrad: Validierung einer deutschsprachigen Fassung der High-Sensitive-Person-</a:t>
            </a:r>
            <a:r>
              <a:rPr lang="de-CH" sz="1200" b="1" i="0" u="none" strike="noStrike" kern="1200" baseline="0" dirty="0" err="1">
                <a:solidFill>
                  <a:schemeClr val="tx1"/>
                </a:solidFill>
                <a:latin typeface="+mn-lt"/>
                <a:ea typeface="+mn-ea"/>
                <a:cs typeface="+mn-cs"/>
              </a:rPr>
              <a:t>Scale</a:t>
            </a:r>
            <a:r>
              <a:rPr lang="de-CH" sz="1200" b="1" i="0" u="none" strike="noStrike" kern="1200" baseline="0" dirty="0">
                <a:solidFill>
                  <a:schemeClr val="tx1"/>
                </a:solidFill>
                <a:latin typeface="+mn-lt"/>
                <a:ea typeface="+mn-ea"/>
                <a:cs typeface="+mn-cs"/>
              </a:rPr>
              <a:t>. Vortrag am ersten Kongress zum Thema Hochsensibilität, Münsingen 08.10.-09.10.2015</a:t>
            </a:r>
          </a:p>
          <a:p>
            <a:endParaRPr lang="de-CH" sz="1200" b="1" i="0" u="none" strike="noStrike" kern="1200" baseline="0" dirty="0">
              <a:solidFill>
                <a:schemeClr val="tx1"/>
              </a:solidFill>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2A6CD7DD-6872-4AE2-A708-A633E3E058AA}" type="slidenum">
              <a:rPr lang="de-CH" smtClean="0"/>
              <a:t>26</a:t>
            </a:fld>
            <a:endParaRPr lang="de-CH"/>
          </a:p>
        </p:txBody>
      </p:sp>
    </p:spTree>
    <p:extLst>
      <p:ext uri="{BB962C8B-B14F-4D97-AF65-F5344CB8AC3E}">
        <p14:creationId xmlns:p14="http://schemas.microsoft.com/office/powerpoint/2010/main" val="245855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68323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07.03.2017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5849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hteck 6"/>
          <p:cNvSpPr/>
          <p:nvPr userDrawn="1"/>
        </p:nvSpPr>
        <p:spPr>
          <a:xfrm>
            <a:off x="-943337" y="1648843"/>
            <a:ext cx="5767585"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228600"/>
            <a:ext cx="10439400" cy="636934"/>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420625" y="-256032"/>
            <a:ext cx="11666483" cy="676656"/>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studium-religion-psychotherapie.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ochsensibel.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jpeg"/><Relationship Id="rId7" Type="http://schemas.openxmlformats.org/officeDocument/2006/relationships/image" Target="../media/image36.jpg"/><Relationship Id="rId2" Type="http://schemas.openxmlformats.org/officeDocument/2006/relationships/hyperlink" Target="http://www.amazon.de/Psychotherapie-Spiritualit%C3%A4t-existenziellen-Transzendenzfragen-professionell/dp/3642025226/wwwseminapsne-21" TargetMode="External"/><Relationship Id="rId1" Type="http://schemas.openxmlformats.org/officeDocument/2006/relationships/slideLayout" Target="../slideLayouts/slideLayout4.xml"/><Relationship Id="rId6" Type="http://schemas.openxmlformats.org/officeDocument/2006/relationships/hyperlink" Target="http://www.seminare-ps.net/Pub/_Seminarhefte-Details.html" TargetMode="External"/><Relationship Id="rId5" Type="http://schemas.openxmlformats.org/officeDocument/2006/relationships/image" Target="../media/image35.png"/><Relationship Id="rId4" Type="http://schemas.openxmlformats.org/officeDocument/2006/relationships/hyperlink" Target="http://www.amazon.de/exec/obidos/ASIN/3775154000/wwwseminapsne-2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pektrum.de/artikel/1410327" TargetMode="External"/><Relationship Id="rId2" Type="http://schemas.openxmlformats.org/officeDocument/2006/relationships/hyperlink" Target="http://www.hochsensibel.or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lexikon.stangl.eu/2896/hochsensibilita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94106" y="3553225"/>
            <a:ext cx="8873490" cy="1702883"/>
          </a:xfrm>
        </p:spPr>
        <p:txBody>
          <a:bodyPr>
            <a:normAutofit/>
          </a:bodyPr>
          <a:lstStyle/>
          <a:p>
            <a:r>
              <a:rPr lang="de-CH" sz="4000" dirty="0">
                <a:solidFill>
                  <a:srgbClr val="25449B"/>
                </a:solidFill>
              </a:rPr>
              <a:t>Hochsensibilität und seelische Erkrankung aus fachärztlicher Perspektive</a:t>
            </a:r>
          </a:p>
        </p:txBody>
      </p:sp>
      <p:sp>
        <p:nvSpPr>
          <p:cNvPr id="5" name="Untertitel 2"/>
          <p:cNvSpPr>
            <a:spLocks noGrp="1"/>
          </p:cNvSpPr>
          <p:nvPr>
            <p:ph type="subTitle" idx="1"/>
          </p:nvPr>
        </p:nvSpPr>
        <p:spPr>
          <a:xfrm>
            <a:off x="1304925" y="5603231"/>
            <a:ext cx="7829550" cy="1012371"/>
          </a:xfrm>
        </p:spPr>
        <p:txBody>
          <a:bodyPr/>
          <a:lstStyle/>
          <a:p>
            <a:r>
              <a:rPr lang="de-CH" dirty="0"/>
              <a:t>Prof. Dr. med. Samuel Pfeifer</a:t>
            </a:r>
          </a:p>
        </p:txBody>
      </p:sp>
      <p:pic>
        <p:nvPicPr>
          <p:cNvPr id="2" name="Grafi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972" y="-917916"/>
            <a:ext cx="10800588" cy="4740109"/>
          </a:xfrm>
          <a:prstGeom prst="rect">
            <a:avLst/>
          </a:prstGeom>
        </p:spPr>
      </p:pic>
    </p:spTree>
    <p:extLst>
      <p:ext uri="{BB962C8B-B14F-4D97-AF65-F5344CB8AC3E}">
        <p14:creationId xmlns:p14="http://schemas.microsoft.com/office/powerpoint/2010/main" val="77601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Ein kurzer Überblick</a:t>
            </a:r>
          </a:p>
        </p:txBody>
      </p:sp>
      <p:sp>
        <p:nvSpPr>
          <p:cNvPr id="5" name="Inhaltsplatzhalter 4"/>
          <p:cNvSpPr>
            <a:spLocks noGrp="1"/>
          </p:cNvSpPr>
          <p:nvPr>
            <p:ph idx="1"/>
          </p:nvPr>
        </p:nvSpPr>
        <p:spPr/>
        <p:txBody>
          <a:bodyPr>
            <a:normAutofit/>
          </a:bodyPr>
          <a:lstStyle/>
          <a:p>
            <a:r>
              <a:rPr lang="de-CH" dirty="0"/>
              <a:t>Neurologische Befunde – </a:t>
            </a:r>
            <a:r>
              <a:rPr lang="de-CH" dirty="0" err="1"/>
              <a:t>Kindling</a:t>
            </a:r>
            <a:endParaRPr lang="de-CH" dirty="0"/>
          </a:p>
          <a:p>
            <a:r>
              <a:rPr lang="de-CH" dirty="0"/>
              <a:t>Temperamentsforschung (</a:t>
            </a:r>
            <a:r>
              <a:rPr lang="de-CH" dirty="0" err="1"/>
              <a:t>Borries</a:t>
            </a:r>
            <a:r>
              <a:rPr lang="de-CH" dirty="0"/>
              <a:t> &amp; </a:t>
            </a:r>
            <a:r>
              <a:rPr lang="de-CH" dirty="0" err="1"/>
              <a:t>Ostendorff</a:t>
            </a:r>
            <a:r>
              <a:rPr lang="de-CH" dirty="0"/>
              <a:t> 2014) bestätigt das HSP-Konstrukt</a:t>
            </a:r>
          </a:p>
          <a:p>
            <a:r>
              <a:rPr lang="de-CH" dirty="0"/>
              <a:t>Funktionelle Kernspintomographie (</a:t>
            </a:r>
            <a:r>
              <a:rPr lang="de-CH" dirty="0" err="1"/>
              <a:t>fMRI</a:t>
            </a:r>
            <a:r>
              <a:rPr lang="de-CH" dirty="0"/>
              <a:t>) / Acevedo et al. 2014 weist deutliche Unterschiede auf.</a:t>
            </a:r>
          </a:p>
          <a:p>
            <a:r>
              <a:rPr lang="de-CH" dirty="0"/>
              <a:t>Genetische Befunde: Hinweise auf frühe Temperamentsunterschiede und eine Umgebungs-Sensibilität (</a:t>
            </a:r>
            <a:r>
              <a:rPr lang="de-CH" dirty="0" err="1"/>
              <a:t>Pluess</a:t>
            </a:r>
            <a:r>
              <a:rPr lang="de-CH" dirty="0"/>
              <a:t> 2015) bei Kindern; genetische Polymorphismen</a:t>
            </a:r>
          </a:p>
          <a:p>
            <a:r>
              <a:rPr lang="de-CH" dirty="0"/>
              <a:t>Faktorenanalyse des HSP-Konstrukts: Problematische Sensibilität und Ästhetische Sensibilität. </a:t>
            </a:r>
          </a:p>
        </p:txBody>
      </p:sp>
    </p:spTree>
    <p:extLst>
      <p:ext uri="{BB962C8B-B14F-4D97-AF65-F5344CB8AC3E}">
        <p14:creationId xmlns:p14="http://schemas.microsoft.com/office/powerpoint/2010/main" val="347249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de-CH" altLang="de-DE"/>
              <a:t>Kindling und Sensibilisierung</a:t>
            </a:r>
            <a:endParaRPr lang="de-DE" altLang="de-DE"/>
          </a:p>
        </p:txBody>
      </p:sp>
      <p:sp>
        <p:nvSpPr>
          <p:cNvPr id="129027" name="Rectangle 3"/>
          <p:cNvSpPr>
            <a:spLocks noGrp="1" noChangeArrowheads="1"/>
          </p:cNvSpPr>
          <p:nvPr>
            <p:ph type="body" idx="1"/>
          </p:nvPr>
        </p:nvSpPr>
        <p:spPr>
          <a:xfrm>
            <a:off x="4979862" y="1648843"/>
            <a:ext cx="5142038" cy="4528120"/>
          </a:xfrm>
        </p:spPr>
        <p:txBody>
          <a:bodyPr>
            <a:normAutofit lnSpcReduction="10000"/>
          </a:bodyPr>
          <a:lstStyle/>
          <a:p>
            <a:pPr>
              <a:lnSpc>
                <a:spcPct val="90000"/>
              </a:lnSpc>
            </a:pPr>
            <a:r>
              <a:rPr lang="de-CH" altLang="de-DE" dirty="0"/>
              <a:t>Wiederholte schwache Reize führen zu vermehrten neuronalen Antworten.</a:t>
            </a:r>
          </a:p>
          <a:p>
            <a:pPr>
              <a:lnSpc>
                <a:spcPct val="90000"/>
              </a:lnSpc>
            </a:pPr>
            <a:r>
              <a:rPr lang="de-CH" altLang="de-DE" dirty="0"/>
              <a:t>Die Auswirkungen sind nicht nur </a:t>
            </a:r>
            <a:r>
              <a:rPr lang="de-CH" altLang="de-DE" u="sng" dirty="0"/>
              <a:t>lokal</a:t>
            </a:r>
            <a:r>
              <a:rPr lang="de-CH" altLang="de-DE" dirty="0"/>
              <a:t> , sondern der </a:t>
            </a:r>
            <a:r>
              <a:rPr lang="de-CH" altLang="de-DE"/>
              <a:t>Effekt pflanzt </a:t>
            </a:r>
            <a:r>
              <a:rPr lang="de-CH" altLang="de-DE" dirty="0"/>
              <a:t>sich zu </a:t>
            </a:r>
            <a:r>
              <a:rPr lang="de-CH" altLang="de-DE" u="sng" dirty="0"/>
              <a:t>entfernten</a:t>
            </a:r>
            <a:r>
              <a:rPr lang="de-CH" altLang="de-DE" dirty="0"/>
              <a:t> </a:t>
            </a:r>
            <a:r>
              <a:rPr lang="de-CH" altLang="de-DE"/>
              <a:t>Arealen fort.</a:t>
            </a:r>
            <a:endParaRPr lang="de-CH" altLang="de-DE" dirty="0"/>
          </a:p>
          <a:p>
            <a:pPr>
              <a:lnSpc>
                <a:spcPct val="90000"/>
              </a:lnSpc>
            </a:pPr>
            <a:r>
              <a:rPr lang="de-CH" altLang="de-DE" dirty="0"/>
              <a:t>Die </a:t>
            </a:r>
            <a:r>
              <a:rPr lang="de-CH" altLang="de-DE" b="1" u="sng" dirty="0"/>
              <a:t>neuronale synaptische Plastizität</a:t>
            </a:r>
            <a:r>
              <a:rPr lang="de-CH" altLang="de-DE" dirty="0"/>
              <a:t> führt zu einer „Sensibilisierung" des Gehirns für epileptische Anfälle, auch ohne manifeste äussere Auslöser.</a:t>
            </a:r>
            <a:endParaRPr lang="de-DE" altLang="de-DE" dirty="0"/>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58074" y="1648843"/>
            <a:ext cx="5071079" cy="3186064"/>
          </a:xfrm>
          <a:prstGeom prst="rect">
            <a:avLst/>
          </a:prstGeom>
        </p:spPr>
      </p:pic>
    </p:spTree>
    <p:extLst>
      <p:ext uri="{BB962C8B-B14F-4D97-AF65-F5344CB8AC3E}">
        <p14:creationId xmlns:p14="http://schemas.microsoft.com/office/powerpoint/2010/main" val="51501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619250" y="1268413"/>
            <a:ext cx="7488238" cy="4824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6979" name="Rectangle 3"/>
          <p:cNvSpPr>
            <a:spLocks noGrp="1" noChangeArrowheads="1"/>
          </p:cNvSpPr>
          <p:nvPr>
            <p:ph type="title"/>
          </p:nvPr>
        </p:nvSpPr>
        <p:spPr>
          <a:xfrm>
            <a:off x="871538" y="620713"/>
            <a:ext cx="7277100" cy="541338"/>
          </a:xfrm>
        </p:spPr>
        <p:txBody>
          <a:bodyPr/>
          <a:lstStyle/>
          <a:p>
            <a:r>
              <a:rPr lang="de-CH" altLang="de-DE" sz="3200" dirty="0"/>
              <a:t>Sensibilisierung bei Fibromyalgie</a:t>
            </a:r>
            <a:endParaRPr lang="de-DE" altLang="de-DE" sz="3200" dirty="0"/>
          </a:p>
        </p:txBody>
      </p:sp>
      <p:sp>
        <p:nvSpPr>
          <p:cNvPr id="126981" name="Text Box 5"/>
          <p:cNvSpPr txBox="1">
            <a:spLocks noChangeArrowheads="1"/>
          </p:cNvSpPr>
          <p:nvPr/>
        </p:nvSpPr>
        <p:spPr bwMode="auto">
          <a:xfrm>
            <a:off x="1690689" y="2997200"/>
            <a:ext cx="2484437" cy="2248950"/>
          </a:xfrm>
          <a:prstGeom prst="rect">
            <a:avLst/>
          </a:prstGeom>
          <a:solidFill>
            <a:schemeClr val="bg1"/>
          </a:solidFill>
          <a:ln>
            <a:noFill/>
          </a:ln>
          <a:effectLst/>
          <a:extLs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de-DE" altLang="de-DE" sz="1400"/>
              <a:t>a) Erhöhte Erregbarkeit der Rückenmarksneuronen nach einer Verletzung</a:t>
            </a:r>
          </a:p>
          <a:p>
            <a:r>
              <a:rPr lang="de-DE" altLang="de-DE" sz="1400"/>
              <a:t>b) Vergrösserung der Empfindungsfelder der Neuronen</a:t>
            </a:r>
          </a:p>
          <a:p>
            <a:r>
              <a:rPr lang="de-DE" altLang="de-DE" sz="1400"/>
              <a:t>c) Verminderte Schmerzschwelle</a:t>
            </a:r>
          </a:p>
          <a:p>
            <a:r>
              <a:rPr lang="de-DE" altLang="de-DE" sz="1400"/>
              <a:t>d) Aufbau neuer afferenter Inputs</a:t>
            </a:r>
          </a:p>
        </p:txBody>
      </p:sp>
      <p:pic>
        <p:nvPicPr>
          <p:cNvPr id="126980" name="Picture 4" descr="Sensitization_pain"/>
          <p:cNvPicPr>
            <a:picLocks noGrp="1" noChangeAspect="1" noChangeArrowheads="1"/>
          </p:cNvPicPr>
          <p:nvPr>
            <p:ph idx="1"/>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563938" y="1597026"/>
            <a:ext cx="537845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82" name="Text Box 6"/>
          <p:cNvSpPr txBox="1">
            <a:spLocks noChangeArrowheads="1"/>
          </p:cNvSpPr>
          <p:nvPr/>
        </p:nvSpPr>
        <p:spPr bwMode="auto">
          <a:xfrm rot="16200000">
            <a:off x="6973094" y="3390688"/>
            <a:ext cx="5043488" cy="5100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de-DE" altLang="de-DE" sz="900">
                <a:latin typeface="Arial Unicode MS" pitchFamily="34" charset="-128"/>
              </a:rPr>
              <a:t>Quelle: Staud R. (2005). The neurobiology of chronic musculosceletal pain (including chronic regional pain). In: Wallace DJ &amp; Clauw DJ (eds.) Fibromyalgia &amp; Other Central Pain Syndromes. Philadelphia: Lippincott Williams &amp; Wilkins. S. 45 - 62.</a:t>
            </a:r>
          </a:p>
        </p:txBody>
      </p:sp>
    </p:spTree>
    <p:extLst>
      <p:ext uri="{BB962C8B-B14F-4D97-AF65-F5344CB8AC3E}">
        <p14:creationId xmlns:p14="http://schemas.microsoft.com/office/powerpoint/2010/main" val="244993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de-CH" altLang="de-DE" sz="3200"/>
              <a:t>Sensibilisierung für Schmerz</a:t>
            </a:r>
            <a:endParaRPr lang="de-DE" altLang="de-DE" sz="3200"/>
          </a:p>
        </p:txBody>
      </p:sp>
      <p:sp>
        <p:nvSpPr>
          <p:cNvPr id="155651" name="Rectangle 3"/>
          <p:cNvSpPr>
            <a:spLocks noGrp="1" noChangeArrowheads="1"/>
          </p:cNvSpPr>
          <p:nvPr>
            <p:ph type="body" idx="1"/>
          </p:nvPr>
        </p:nvSpPr>
        <p:spPr>
          <a:xfrm>
            <a:off x="5112327" y="1648843"/>
            <a:ext cx="5009573" cy="4528120"/>
          </a:xfrm>
        </p:spPr>
        <p:txBody>
          <a:bodyPr>
            <a:normAutofit fontScale="70000" lnSpcReduction="20000"/>
          </a:bodyPr>
          <a:lstStyle/>
          <a:p>
            <a:pPr>
              <a:lnSpc>
                <a:spcPct val="80000"/>
              </a:lnSpc>
            </a:pPr>
            <a:r>
              <a:rPr lang="de-DE" altLang="de-DE" dirty="0"/>
              <a:t>Unterschiedliches individuelles Schmerzempfinden</a:t>
            </a:r>
          </a:p>
          <a:p>
            <a:pPr>
              <a:lnSpc>
                <a:spcPct val="80000"/>
              </a:lnSpc>
            </a:pPr>
            <a:r>
              <a:rPr lang="de-DE" altLang="de-DE" dirty="0" err="1"/>
              <a:t>Nozizeptor</a:t>
            </a:r>
            <a:r>
              <a:rPr lang="de-DE" altLang="de-DE" dirty="0"/>
              <a:t> leitet Reiz weiter</a:t>
            </a:r>
          </a:p>
          <a:p>
            <a:pPr>
              <a:lnSpc>
                <a:spcPct val="80000"/>
              </a:lnSpc>
            </a:pPr>
            <a:r>
              <a:rPr lang="de-DE" altLang="de-DE" dirty="0"/>
              <a:t>Die Schmerzschwelle wird verschoben.</a:t>
            </a:r>
          </a:p>
          <a:p>
            <a:pPr>
              <a:lnSpc>
                <a:spcPct val="80000"/>
              </a:lnSpc>
            </a:pPr>
            <a:r>
              <a:rPr lang="de-DE" altLang="de-DE" dirty="0"/>
              <a:t>Einflussfaktoren: </a:t>
            </a:r>
            <a:r>
              <a:rPr lang="de-DE" altLang="de-DE" dirty="0" err="1"/>
              <a:t>Bradykinin</a:t>
            </a:r>
            <a:r>
              <a:rPr lang="de-DE" altLang="de-DE" dirty="0"/>
              <a:t>, Prostaglandin E2 und Serotonin. Steigt die Konzentration dieser Stoffe über ein gewisses Maß an, so kommt es zu einer Schmerzreaktion. </a:t>
            </a:r>
          </a:p>
          <a:p>
            <a:pPr>
              <a:lnSpc>
                <a:spcPct val="120000"/>
              </a:lnSpc>
            </a:pPr>
            <a:r>
              <a:rPr lang="de-DE" altLang="de-DE" sz="3300" b="1" dirty="0"/>
              <a:t>Aber auch, wenn die Konzentration die Schmerzschwelle nicht überschritten wird, reicht eine geringe Menge dieser Stoffe aus, um die Erregbarkeit der </a:t>
            </a:r>
            <a:r>
              <a:rPr lang="de-DE" altLang="de-DE" sz="3300" b="1" dirty="0" err="1"/>
              <a:t>Nozizeptoren</a:t>
            </a:r>
            <a:r>
              <a:rPr lang="de-DE" altLang="de-DE" sz="3300" b="1" dirty="0"/>
              <a:t> zu steigern. </a:t>
            </a:r>
            <a:br>
              <a:rPr lang="de-DE" altLang="de-DE" sz="3300" b="1" dirty="0"/>
            </a:br>
            <a:r>
              <a:rPr lang="de-DE" altLang="de-DE" sz="3300" b="1" dirty="0"/>
              <a:t>&gt;&gt;&gt; SENSIBILISIERUNG.</a:t>
            </a:r>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089" y="1660274"/>
            <a:ext cx="4954640" cy="3140326"/>
          </a:xfrm>
          <a:prstGeom prst="rect">
            <a:avLst/>
          </a:prstGeom>
        </p:spPr>
      </p:pic>
    </p:spTree>
    <p:extLst>
      <p:ext uri="{BB962C8B-B14F-4D97-AF65-F5344CB8AC3E}">
        <p14:creationId xmlns:p14="http://schemas.microsoft.com/office/powerpoint/2010/main" val="138180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97205" y="1360170"/>
            <a:ext cx="11961495"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3122" name="Rectangle 2"/>
          <p:cNvSpPr>
            <a:spLocks noGrp="1" noChangeArrowheads="1"/>
          </p:cNvSpPr>
          <p:nvPr>
            <p:ph type="title"/>
          </p:nvPr>
        </p:nvSpPr>
        <p:spPr/>
        <p:txBody>
          <a:bodyPr/>
          <a:lstStyle/>
          <a:p>
            <a:r>
              <a:rPr lang="de-CH" altLang="de-DE" dirty="0"/>
              <a:t>Stufen der Sensibilisierung</a:t>
            </a:r>
            <a:endParaRPr lang="de-DE" altLang="de-DE" dirty="0"/>
          </a:p>
        </p:txBody>
      </p:sp>
      <p:sp>
        <p:nvSpPr>
          <p:cNvPr id="133123" name="Text Box 3"/>
          <p:cNvSpPr txBox="1">
            <a:spLocks noChangeArrowheads="1"/>
          </p:cNvSpPr>
          <p:nvPr/>
        </p:nvSpPr>
        <p:spPr bwMode="auto">
          <a:xfrm>
            <a:off x="970281" y="1916114"/>
            <a:ext cx="3311525"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0"/>
              </a:spcAft>
              <a:buClrTx/>
            </a:pPr>
            <a:r>
              <a:rPr lang="de-CH" altLang="de-DE">
                <a:latin typeface="Arial" panose="020B0604020202020204" pitchFamily="34" charset="0"/>
              </a:rPr>
              <a:t>Intrazelluläre und neurobiologische Veränderungen</a:t>
            </a:r>
            <a:endParaRPr lang="de-DE" altLang="de-DE">
              <a:latin typeface="Arial" panose="020B0604020202020204" pitchFamily="34" charset="0"/>
            </a:endParaRPr>
          </a:p>
        </p:txBody>
      </p:sp>
      <p:sp>
        <p:nvSpPr>
          <p:cNvPr id="133124" name="AutoShape 4"/>
          <p:cNvSpPr>
            <a:spLocks noChangeArrowheads="1"/>
          </p:cNvSpPr>
          <p:nvPr/>
        </p:nvSpPr>
        <p:spPr bwMode="auto">
          <a:xfrm>
            <a:off x="1060768" y="3216314"/>
            <a:ext cx="755650" cy="1116000"/>
          </a:xfrm>
          <a:prstGeom prst="upArrow">
            <a:avLst>
              <a:gd name="adj1" fmla="val 50000"/>
              <a:gd name="adj2" fmla="val 5031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sp>
        <p:nvSpPr>
          <p:cNvPr id="133125" name="Text Box 5"/>
          <p:cNvSpPr txBox="1">
            <a:spLocks noChangeArrowheads="1"/>
          </p:cNvSpPr>
          <p:nvPr/>
        </p:nvSpPr>
        <p:spPr bwMode="auto">
          <a:xfrm>
            <a:off x="2843531" y="2944814"/>
            <a:ext cx="3311525"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0"/>
              </a:spcAft>
              <a:buClrTx/>
            </a:pPr>
            <a:r>
              <a:rPr lang="de-CH" altLang="de-DE">
                <a:latin typeface="Arial" panose="020B0604020202020204" pitchFamily="34" charset="0"/>
              </a:rPr>
              <a:t>Synaptische Plastizität – </a:t>
            </a:r>
            <a:br>
              <a:rPr lang="de-CH" altLang="de-DE">
                <a:latin typeface="Arial" panose="020B0604020202020204" pitchFamily="34" charset="0"/>
              </a:rPr>
            </a:br>
            <a:r>
              <a:rPr lang="de-CH" altLang="de-DE">
                <a:latin typeface="Arial" panose="020B0604020202020204" pitchFamily="34" charset="0"/>
              </a:rPr>
              <a:t>Verschobene</a:t>
            </a:r>
            <a:br>
              <a:rPr lang="de-CH" altLang="de-DE">
                <a:latin typeface="Arial" panose="020B0604020202020204" pitchFamily="34" charset="0"/>
              </a:rPr>
            </a:br>
            <a:r>
              <a:rPr lang="de-CH" altLang="de-DE">
                <a:latin typeface="Arial" panose="020B0604020202020204" pitchFamily="34" charset="0"/>
              </a:rPr>
              <a:t>Neurotransmitter-Balance</a:t>
            </a:r>
            <a:endParaRPr lang="de-DE" altLang="de-DE">
              <a:latin typeface="Arial" panose="020B0604020202020204" pitchFamily="34" charset="0"/>
            </a:endParaRPr>
          </a:p>
        </p:txBody>
      </p:sp>
      <p:sp>
        <p:nvSpPr>
          <p:cNvPr id="133126" name="Text Box 6"/>
          <p:cNvSpPr txBox="1">
            <a:spLocks noChangeArrowheads="1"/>
          </p:cNvSpPr>
          <p:nvPr/>
        </p:nvSpPr>
        <p:spPr bwMode="auto">
          <a:xfrm>
            <a:off x="4354831" y="3952876"/>
            <a:ext cx="3311525"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0"/>
              </a:spcAft>
              <a:buClrTx/>
            </a:pPr>
            <a:r>
              <a:rPr lang="de-CH" altLang="de-DE">
                <a:latin typeface="Arial" panose="020B0604020202020204" pitchFamily="34" charset="0"/>
              </a:rPr>
              <a:t>Neuroanatomische</a:t>
            </a:r>
            <a:br>
              <a:rPr lang="de-CH" altLang="de-DE">
                <a:latin typeface="Arial" panose="020B0604020202020204" pitchFamily="34" charset="0"/>
              </a:rPr>
            </a:br>
            <a:r>
              <a:rPr lang="de-CH" altLang="de-DE">
                <a:latin typeface="Arial" panose="020B0604020202020204" pitchFamily="34" charset="0"/>
              </a:rPr>
              <a:t>Veränderungen (NNR in der Depression, Hippocampus bei PTDS)</a:t>
            </a:r>
            <a:endParaRPr lang="de-DE" altLang="de-DE">
              <a:latin typeface="Arial" panose="020B0604020202020204" pitchFamily="34" charset="0"/>
            </a:endParaRPr>
          </a:p>
        </p:txBody>
      </p:sp>
      <p:sp>
        <p:nvSpPr>
          <p:cNvPr id="133127" name="Text Box 7"/>
          <p:cNvSpPr txBox="1">
            <a:spLocks noChangeArrowheads="1"/>
          </p:cNvSpPr>
          <p:nvPr/>
        </p:nvSpPr>
        <p:spPr bwMode="auto">
          <a:xfrm>
            <a:off x="6083619" y="5249864"/>
            <a:ext cx="3311525" cy="9159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0"/>
              </a:spcAft>
              <a:buClrTx/>
            </a:pPr>
            <a:r>
              <a:rPr lang="de-CH" altLang="de-DE">
                <a:solidFill>
                  <a:schemeClr val="bg1"/>
                </a:solidFill>
                <a:latin typeface="Arial" panose="020B0604020202020204" pitchFamily="34" charset="0"/>
              </a:rPr>
              <a:t>Verminderte Stresstoleranz</a:t>
            </a:r>
            <a:br>
              <a:rPr lang="de-CH" altLang="de-DE">
                <a:solidFill>
                  <a:schemeClr val="bg1"/>
                </a:solidFill>
                <a:latin typeface="Arial" panose="020B0604020202020204" pitchFamily="34" charset="0"/>
              </a:rPr>
            </a:br>
            <a:r>
              <a:rPr lang="de-CH" altLang="de-DE">
                <a:solidFill>
                  <a:schemeClr val="bg1"/>
                </a:solidFill>
                <a:latin typeface="Arial" panose="020B0604020202020204" pitchFamily="34" charset="0"/>
              </a:rPr>
              <a:t>veränderte Stressreaktion</a:t>
            </a:r>
            <a:br>
              <a:rPr lang="de-CH" altLang="de-DE">
                <a:solidFill>
                  <a:schemeClr val="bg1"/>
                </a:solidFill>
                <a:latin typeface="Arial" panose="020B0604020202020204" pitchFamily="34" charset="0"/>
              </a:rPr>
            </a:br>
            <a:r>
              <a:rPr lang="de-CH" altLang="de-DE">
                <a:solidFill>
                  <a:schemeClr val="bg1"/>
                </a:solidFill>
                <a:latin typeface="Arial" panose="020B0604020202020204" pitchFamily="34" charset="0"/>
              </a:rPr>
              <a:t>somatoforme Symptome</a:t>
            </a:r>
            <a:endParaRPr lang="de-DE" altLang="de-DE">
              <a:solidFill>
                <a:schemeClr val="bg1"/>
              </a:solidFill>
              <a:latin typeface="Arial" panose="020B0604020202020204" pitchFamily="34" charset="0"/>
            </a:endParaRPr>
          </a:p>
        </p:txBody>
      </p:sp>
      <p:sp>
        <p:nvSpPr>
          <p:cNvPr id="133128" name="Text Box 8"/>
          <p:cNvSpPr txBox="1">
            <a:spLocks noChangeArrowheads="1"/>
          </p:cNvSpPr>
          <p:nvPr/>
        </p:nvSpPr>
        <p:spPr bwMode="auto">
          <a:xfrm>
            <a:off x="1259205" y="5318125"/>
            <a:ext cx="46799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lnSpc>
                <a:spcPct val="80000"/>
              </a:lnSpc>
              <a:spcAft>
                <a:spcPct val="0"/>
              </a:spcAft>
              <a:buClrTx/>
            </a:pPr>
            <a:r>
              <a:rPr lang="de-CH" altLang="de-DE" sz="2800">
                <a:solidFill>
                  <a:srgbClr val="FF0000"/>
                </a:solidFill>
                <a:latin typeface="Arial" panose="020B0604020202020204" pitchFamily="34" charset="0"/>
              </a:rPr>
              <a:t>Bleibende psychische</a:t>
            </a:r>
            <a:br>
              <a:rPr lang="de-CH" altLang="de-DE" sz="2800">
                <a:solidFill>
                  <a:srgbClr val="FF0000"/>
                </a:solidFill>
                <a:latin typeface="Arial" panose="020B0604020202020204" pitchFamily="34" charset="0"/>
              </a:rPr>
            </a:br>
            <a:r>
              <a:rPr lang="de-CH" altLang="de-DE" sz="2800">
                <a:solidFill>
                  <a:srgbClr val="FF0000"/>
                </a:solidFill>
                <a:latin typeface="Arial" panose="020B0604020202020204" pitchFamily="34" charset="0"/>
              </a:rPr>
              <a:t>Sensibilität</a:t>
            </a:r>
            <a:endParaRPr lang="de-DE" altLang="de-DE" sz="2800">
              <a:solidFill>
                <a:srgbClr val="FF0000"/>
              </a:solidFill>
              <a:latin typeface="Arial" panose="020B0604020202020204" pitchFamily="34" charset="0"/>
            </a:endParaRPr>
          </a:p>
        </p:txBody>
      </p:sp>
      <p:sp>
        <p:nvSpPr>
          <p:cNvPr id="133129" name="AutoShape 9"/>
          <p:cNvSpPr>
            <a:spLocks noChangeArrowheads="1"/>
          </p:cNvSpPr>
          <p:nvPr/>
        </p:nvSpPr>
        <p:spPr bwMode="auto">
          <a:xfrm rot="18038014">
            <a:off x="5038249" y="1810544"/>
            <a:ext cx="503238" cy="1149350"/>
          </a:xfrm>
          <a:prstGeom prst="curvedLeftArrow">
            <a:avLst>
              <a:gd name="adj1" fmla="val 45678"/>
              <a:gd name="adj2" fmla="val 91356"/>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130" name="AutoShape 10"/>
          <p:cNvSpPr>
            <a:spLocks noChangeArrowheads="1"/>
          </p:cNvSpPr>
          <p:nvPr/>
        </p:nvSpPr>
        <p:spPr bwMode="auto">
          <a:xfrm rot="18038014">
            <a:off x="6694012" y="2818607"/>
            <a:ext cx="503237" cy="1149350"/>
          </a:xfrm>
          <a:prstGeom prst="curvedLeftArrow">
            <a:avLst>
              <a:gd name="adj1" fmla="val 45678"/>
              <a:gd name="adj2" fmla="val 91357"/>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131" name="AutoShape 11"/>
          <p:cNvSpPr>
            <a:spLocks noChangeArrowheads="1"/>
          </p:cNvSpPr>
          <p:nvPr/>
        </p:nvSpPr>
        <p:spPr bwMode="auto">
          <a:xfrm rot="18038014">
            <a:off x="8205311" y="3969544"/>
            <a:ext cx="503238" cy="1149350"/>
          </a:xfrm>
          <a:prstGeom prst="curvedLeftArrow">
            <a:avLst>
              <a:gd name="adj1" fmla="val 45678"/>
              <a:gd name="adj2" fmla="val 91356"/>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3132" name="Text Box 12"/>
          <p:cNvSpPr txBox="1">
            <a:spLocks noChangeArrowheads="1"/>
          </p:cNvSpPr>
          <p:nvPr/>
        </p:nvSpPr>
        <p:spPr bwMode="auto">
          <a:xfrm>
            <a:off x="754380" y="4435476"/>
            <a:ext cx="1366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Aft>
                <a:spcPct val="0"/>
              </a:spcAft>
              <a:buClrTx/>
            </a:pPr>
            <a:r>
              <a:rPr lang="de-CH" altLang="de-DE">
                <a:solidFill>
                  <a:schemeClr val="bg1"/>
                </a:solidFill>
                <a:latin typeface="Arial" panose="020B0604020202020204" pitchFamily="34" charset="0"/>
              </a:rPr>
              <a:t>TRAUMA</a:t>
            </a:r>
            <a:endParaRPr lang="de-DE" altLang="de-DE">
              <a:solidFill>
                <a:schemeClr val="bg1"/>
              </a:solidFill>
              <a:latin typeface="Arial" panose="020B0604020202020204" pitchFamily="34" charset="0"/>
            </a:endParaRPr>
          </a:p>
        </p:txBody>
      </p:sp>
      <p:sp>
        <p:nvSpPr>
          <p:cNvPr id="133133" name="Text Box 13"/>
          <p:cNvSpPr txBox="1">
            <a:spLocks noChangeArrowheads="1"/>
          </p:cNvSpPr>
          <p:nvPr/>
        </p:nvSpPr>
        <p:spPr bwMode="auto">
          <a:xfrm>
            <a:off x="970281" y="1484313"/>
            <a:ext cx="3311525"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0"/>
              </a:spcAft>
              <a:buClrTx/>
            </a:pPr>
            <a:r>
              <a:rPr lang="de-CH" altLang="de-DE">
                <a:solidFill>
                  <a:schemeClr val="bg1"/>
                </a:solidFill>
                <a:latin typeface="Arial" panose="020B0604020202020204" pitchFamily="34" charset="0"/>
              </a:rPr>
              <a:t>GENETISCHE DISPOSITION</a:t>
            </a:r>
            <a:endParaRPr lang="de-DE" altLang="de-DE">
              <a:solidFill>
                <a:schemeClr val="bg1"/>
              </a:solidFill>
              <a:latin typeface="Arial" panose="020B0604020202020204" pitchFamily="34" charset="0"/>
            </a:endParaRPr>
          </a:p>
        </p:txBody>
      </p:sp>
    </p:spTree>
    <p:extLst>
      <p:ext uri="{BB962C8B-B14F-4D97-AF65-F5344CB8AC3E}">
        <p14:creationId xmlns:p14="http://schemas.microsoft.com/office/powerpoint/2010/main" val="89018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ppt_x"/>
                                          </p:val>
                                        </p:tav>
                                        <p:tav tm="100000">
                                          <p:val>
                                            <p:strVal val="#ppt_x"/>
                                          </p:val>
                                        </p:tav>
                                      </p:tavLst>
                                    </p:anim>
                                    <p:anim calcmode="lin" valueType="num">
                                      <p:cBhvr additive="base">
                                        <p:cTn id="8"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3128"/>
                                        </p:tgtEl>
                                        <p:attrNameLst>
                                          <p:attrName>style.visibility</p:attrName>
                                        </p:attrNameLst>
                                      </p:cBhvr>
                                      <p:to>
                                        <p:strVal val="visible"/>
                                      </p:to>
                                    </p:set>
                                    <p:anim calcmode="lin" valueType="num">
                                      <p:cBhvr additive="base">
                                        <p:cTn id="29" dur="500" fill="hold"/>
                                        <p:tgtEl>
                                          <p:spTgt spid="133128"/>
                                        </p:tgtEl>
                                        <p:attrNameLst>
                                          <p:attrName>ppt_x</p:attrName>
                                        </p:attrNameLst>
                                      </p:cBhvr>
                                      <p:tavLst>
                                        <p:tav tm="0">
                                          <p:val>
                                            <p:strVal val="0-#ppt_w/2"/>
                                          </p:val>
                                        </p:tav>
                                        <p:tav tm="100000">
                                          <p:val>
                                            <p:strVal val="#ppt_x"/>
                                          </p:val>
                                        </p:tav>
                                      </p:tavLst>
                                    </p:anim>
                                    <p:anim calcmode="lin" valueType="num">
                                      <p:cBhvr additive="base">
                                        <p:cTn id="30" dur="500" fill="hold"/>
                                        <p:tgtEl>
                                          <p:spTgt spid="133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P spid="133126" grpId="0" animBg="1"/>
      <p:bldP spid="133127" grpId="0" animBg="1"/>
      <p:bldP spid="133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181859">
            <a:off x="122056" y="1812334"/>
            <a:ext cx="4951571" cy="1764731"/>
          </a:xfrm>
          <a:prstGeom prst="rect">
            <a:avLst/>
          </a:prstGeom>
          <a:ln>
            <a:noFill/>
          </a:ln>
          <a:effectLst>
            <a:outerShdw blurRad="292100" dist="139700" dir="2700000" algn="tl" rotWithShape="0">
              <a:srgbClr val="333333">
                <a:alpha val="65000"/>
              </a:srgbClr>
            </a:outerShdw>
          </a:effectLst>
        </p:spPr>
      </p:pic>
      <p:sp>
        <p:nvSpPr>
          <p:cNvPr id="5" name="Titel 4"/>
          <p:cNvSpPr>
            <a:spLocks noGrp="1"/>
          </p:cNvSpPr>
          <p:nvPr>
            <p:ph type="title"/>
          </p:nvPr>
        </p:nvSpPr>
        <p:spPr/>
        <p:txBody>
          <a:bodyPr>
            <a:normAutofit fontScale="90000"/>
          </a:bodyPr>
          <a:lstStyle/>
          <a:p>
            <a:r>
              <a:rPr lang="de-CH" dirty="0"/>
              <a:t>Neurobiologische Hinweise (Acevedo et al. 2014)</a:t>
            </a:r>
          </a:p>
        </p:txBody>
      </p:sp>
      <p:pic>
        <p:nvPicPr>
          <p:cNvPr id="3" name="Grafik 2"/>
          <p:cNvPicPr>
            <a:picLocks noChangeAspect="1"/>
          </p:cNvPicPr>
          <p:nvPr/>
        </p:nvPicPr>
        <p:blipFill>
          <a:blip r:embed="rId3"/>
          <a:stretch>
            <a:fillRect/>
          </a:stretch>
        </p:blipFill>
        <p:spPr>
          <a:xfrm>
            <a:off x="3682314" y="2248755"/>
            <a:ext cx="6757086" cy="3731421"/>
          </a:xfrm>
          <a:prstGeom prst="rect">
            <a:avLst/>
          </a:prstGeom>
        </p:spPr>
      </p:pic>
    </p:spTree>
    <p:extLst>
      <p:ext uri="{BB962C8B-B14F-4D97-AF65-F5344CB8AC3E}">
        <p14:creationId xmlns:p14="http://schemas.microsoft.com/office/powerpoint/2010/main" val="144317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Sensible Verarbeitung der Bilder</a:t>
            </a:r>
          </a:p>
        </p:txBody>
      </p:sp>
      <p:cxnSp>
        <p:nvCxnSpPr>
          <p:cNvPr id="5" name="Gerader Verbinder 4"/>
          <p:cNvCxnSpPr/>
          <p:nvPr/>
        </p:nvCxnSpPr>
        <p:spPr>
          <a:xfrm>
            <a:off x="644557" y="3114798"/>
            <a:ext cx="6214848" cy="0"/>
          </a:xfrm>
          <a:prstGeom prst="line">
            <a:avLst/>
          </a:prstGeom>
          <a:ln>
            <a:solidFill>
              <a:srgbClr val="BD9975"/>
            </a:solidFill>
          </a:ln>
        </p:spPr>
        <p:style>
          <a:lnRef idx="1">
            <a:schemeClr val="accent1"/>
          </a:lnRef>
          <a:fillRef idx="0">
            <a:schemeClr val="accent1"/>
          </a:fillRef>
          <a:effectRef idx="0">
            <a:schemeClr val="accent1"/>
          </a:effectRef>
          <a:fontRef idx="minor">
            <a:schemeClr val="tx1"/>
          </a:fontRef>
        </p:style>
      </p:cxnSp>
      <p:sp>
        <p:nvSpPr>
          <p:cNvPr id="6" name="Freihandform: Form 5"/>
          <p:cNvSpPr/>
          <p:nvPr/>
        </p:nvSpPr>
        <p:spPr>
          <a:xfrm>
            <a:off x="877493" y="2749679"/>
            <a:ext cx="2221787" cy="617079"/>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Freihandform: Form 6"/>
          <p:cNvSpPr/>
          <p:nvPr/>
        </p:nvSpPr>
        <p:spPr>
          <a:xfrm>
            <a:off x="4132230" y="2968453"/>
            <a:ext cx="2221787" cy="234405"/>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Freihandform: Form 7"/>
          <p:cNvSpPr/>
          <p:nvPr/>
        </p:nvSpPr>
        <p:spPr>
          <a:xfrm>
            <a:off x="4132229" y="2593144"/>
            <a:ext cx="3513567" cy="860832"/>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Freihandform: Form 8"/>
          <p:cNvSpPr/>
          <p:nvPr/>
        </p:nvSpPr>
        <p:spPr>
          <a:xfrm>
            <a:off x="4283111" y="2598534"/>
            <a:ext cx="2576294" cy="860832"/>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171954" y="2605475"/>
            <a:ext cx="971053" cy="922309"/>
          </a:xfrm>
          <a:prstGeom prst="rect">
            <a:avLst/>
          </a:prstGeom>
        </p:spPr>
      </p:pic>
      <p:sp>
        <p:nvSpPr>
          <p:cNvPr id="11" name="Textfeld 10"/>
          <p:cNvSpPr txBox="1"/>
          <p:nvPr/>
        </p:nvSpPr>
        <p:spPr>
          <a:xfrm>
            <a:off x="4254890" y="3459366"/>
            <a:ext cx="3846310" cy="646331"/>
          </a:xfrm>
          <a:prstGeom prst="rect">
            <a:avLst/>
          </a:prstGeom>
          <a:noFill/>
        </p:spPr>
        <p:txBody>
          <a:bodyPr wrap="square" rtlCol="0">
            <a:spAutoFit/>
          </a:bodyPr>
          <a:lstStyle/>
          <a:p>
            <a:r>
              <a:rPr lang="de-CH" dirty="0"/>
              <a:t>Störende Signalverstärkung</a:t>
            </a:r>
            <a:br>
              <a:rPr lang="de-CH" dirty="0"/>
            </a:br>
            <a:r>
              <a:rPr lang="de-CH" dirty="0"/>
              <a:t>Reizüberflutung / Rückzug</a:t>
            </a:r>
          </a:p>
        </p:txBody>
      </p:sp>
      <p:sp>
        <p:nvSpPr>
          <p:cNvPr id="12" name="Textfeld 11"/>
          <p:cNvSpPr txBox="1"/>
          <p:nvPr/>
        </p:nvSpPr>
        <p:spPr>
          <a:xfrm>
            <a:off x="7835138" y="2521528"/>
            <a:ext cx="2301279" cy="1323439"/>
          </a:xfrm>
          <a:prstGeom prst="rect">
            <a:avLst/>
          </a:prstGeom>
          <a:noFill/>
        </p:spPr>
        <p:txBody>
          <a:bodyPr wrap="square" rtlCol="0">
            <a:spAutoFit/>
          </a:bodyPr>
          <a:lstStyle/>
          <a:p>
            <a:pPr>
              <a:lnSpc>
                <a:spcPts val="3200"/>
              </a:lnSpc>
            </a:pPr>
            <a:r>
              <a:rPr lang="de-CH" sz="3200" b="1" dirty="0"/>
              <a:t>SENSIBLE</a:t>
            </a:r>
          </a:p>
          <a:p>
            <a:pPr>
              <a:lnSpc>
                <a:spcPts val="3200"/>
              </a:lnSpc>
            </a:pPr>
            <a:r>
              <a:rPr lang="de-CH" sz="3200" b="1" dirty="0"/>
              <a:t>REIZÜBER-FLUTUNG</a:t>
            </a:r>
          </a:p>
        </p:txBody>
      </p:sp>
    </p:spTree>
    <p:extLst>
      <p:ext uri="{BB962C8B-B14F-4D97-AF65-F5344CB8AC3E}">
        <p14:creationId xmlns:p14="http://schemas.microsoft.com/office/powerpoint/2010/main" val="13042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Neurobiologische Hinweise (Acevedo et al. 2014)</a:t>
            </a:r>
          </a:p>
        </p:txBody>
      </p:sp>
      <p:pic>
        <p:nvPicPr>
          <p:cNvPr id="6" name="Grafik 5"/>
          <p:cNvPicPr>
            <a:picLocks noChangeAspect="1"/>
          </p:cNvPicPr>
          <p:nvPr/>
        </p:nvPicPr>
        <p:blipFill>
          <a:blip r:embed="rId2"/>
          <a:stretch>
            <a:fillRect/>
          </a:stretch>
        </p:blipFill>
        <p:spPr>
          <a:xfrm>
            <a:off x="717709" y="1270000"/>
            <a:ext cx="7820025" cy="5234629"/>
          </a:xfrm>
          <a:prstGeom prst="rect">
            <a:avLst/>
          </a:prstGeom>
        </p:spPr>
      </p:pic>
    </p:spTree>
    <p:extLst>
      <p:ext uri="{BB962C8B-B14F-4D97-AF65-F5344CB8AC3E}">
        <p14:creationId xmlns:p14="http://schemas.microsoft.com/office/powerpoint/2010/main" val="316521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Neurobiologische Hinweise (Acevedo et al. 2014)</a:t>
            </a:r>
          </a:p>
        </p:txBody>
      </p:sp>
      <p:pic>
        <p:nvPicPr>
          <p:cNvPr id="2" name="Grafik 1"/>
          <p:cNvPicPr>
            <a:picLocks noChangeAspect="1"/>
          </p:cNvPicPr>
          <p:nvPr/>
        </p:nvPicPr>
        <p:blipFill>
          <a:blip r:embed="rId2"/>
          <a:stretch>
            <a:fillRect/>
          </a:stretch>
        </p:blipFill>
        <p:spPr>
          <a:xfrm>
            <a:off x="717709" y="1270000"/>
            <a:ext cx="7620000" cy="5256245"/>
          </a:xfrm>
          <a:prstGeom prst="rect">
            <a:avLst/>
          </a:prstGeom>
        </p:spPr>
      </p:pic>
    </p:spTree>
    <p:extLst>
      <p:ext uri="{BB962C8B-B14F-4D97-AF65-F5344CB8AC3E}">
        <p14:creationId xmlns:p14="http://schemas.microsoft.com/office/powerpoint/2010/main" val="280440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Genetische Befunde</a:t>
            </a:r>
          </a:p>
        </p:txBody>
      </p:sp>
      <p:sp>
        <p:nvSpPr>
          <p:cNvPr id="3" name="Inhaltsplatzhalter 2"/>
          <p:cNvSpPr>
            <a:spLocks noGrp="1"/>
          </p:cNvSpPr>
          <p:nvPr>
            <p:ph idx="1"/>
          </p:nvPr>
        </p:nvSpPr>
        <p:spPr>
          <a:xfrm>
            <a:off x="5256155" y="1648843"/>
            <a:ext cx="4865745" cy="4528120"/>
          </a:xfrm>
        </p:spPr>
        <p:txBody>
          <a:bodyPr>
            <a:normAutofit fontScale="92500" lnSpcReduction="20000"/>
          </a:bodyPr>
          <a:lstStyle/>
          <a:p>
            <a:r>
              <a:rPr lang="de-DE" dirty="0"/>
              <a:t>Licht, C., E. L. </a:t>
            </a:r>
            <a:r>
              <a:rPr lang="de-DE" dirty="0" err="1"/>
              <a:t>Mortensen</a:t>
            </a:r>
            <a:r>
              <a:rPr lang="de-DE" dirty="0"/>
              <a:t>, </a:t>
            </a:r>
            <a:r>
              <a:rPr lang="de-DE" dirty="0" err="1"/>
              <a:t>and</a:t>
            </a:r>
            <a:r>
              <a:rPr lang="de-DE" dirty="0"/>
              <a:t> G. M. Knudsen. </a:t>
            </a:r>
            <a:r>
              <a:rPr lang="en-US" dirty="0"/>
              <a:t>2011. Association between sensory processing sensitivity and the serotonin transporter polymorphism 5-HTTLPR short/short genotype. Biol. Psychiatry 69:152S–153S.</a:t>
            </a:r>
            <a:endParaRPr lang="de-CH" dirty="0"/>
          </a:p>
          <a:p>
            <a:r>
              <a:rPr lang="en-US" dirty="0"/>
              <a:t>Chen, C., C. Chen, R. </a:t>
            </a:r>
            <a:r>
              <a:rPr lang="en-US" dirty="0" err="1"/>
              <a:t>Moyzis</a:t>
            </a:r>
            <a:r>
              <a:rPr lang="en-US" dirty="0"/>
              <a:t>, H. Stern, Q. He, and H. Li. 2011. Contributions of dopamine-related genes and environmental factors to highly sensitive personality: a multi-step neuronal system-level approach. </a:t>
            </a:r>
            <a:r>
              <a:rPr lang="en-US" dirty="0" err="1"/>
              <a:t>PLoS</a:t>
            </a:r>
            <a:r>
              <a:rPr lang="en-US" dirty="0"/>
              <a:t> One 6:e21636.</a:t>
            </a:r>
            <a:endParaRPr lang="de-CH" dirty="0"/>
          </a:p>
          <a:p>
            <a:endParaRPr lang="de-CH"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0" y="1600200"/>
            <a:ext cx="4876800" cy="3657600"/>
          </a:xfrm>
          <a:prstGeom prst="rect">
            <a:avLst/>
          </a:prstGeom>
        </p:spPr>
      </p:pic>
    </p:spTree>
    <p:extLst>
      <p:ext uri="{BB962C8B-B14F-4D97-AF65-F5344CB8AC3E}">
        <p14:creationId xmlns:p14="http://schemas.microsoft.com/office/powerpoint/2010/main" val="121352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0" y="-203200"/>
            <a:ext cx="10598784" cy="7199603"/>
          </a:xfrm>
          <a:prstGeom prst="rect">
            <a:avLst/>
          </a:prstGeom>
        </p:spPr>
      </p:pic>
    </p:spTree>
    <p:extLst>
      <p:ext uri="{BB962C8B-B14F-4D97-AF65-F5344CB8AC3E}">
        <p14:creationId xmlns:p14="http://schemas.microsoft.com/office/powerpoint/2010/main" val="44151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Schutzfaktor Sensibilität (</a:t>
            </a:r>
            <a:r>
              <a:rPr lang="de-CH" dirty="0" err="1"/>
              <a:t>Pluess</a:t>
            </a:r>
            <a:r>
              <a:rPr lang="de-CH" dirty="0"/>
              <a:t> &amp; </a:t>
            </a:r>
            <a:r>
              <a:rPr lang="de-CH" dirty="0" err="1"/>
              <a:t>Boniwell</a:t>
            </a:r>
            <a:r>
              <a:rPr lang="de-CH" dirty="0"/>
              <a:t> 2015)</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17651"/>
            <a:ext cx="5949790" cy="1536330"/>
          </a:xfrm>
          <a:prstGeom prst="rect">
            <a:avLst/>
          </a:prstGeom>
          <a:ln>
            <a:noFill/>
          </a:ln>
          <a:effectLst>
            <a:outerShdw blurRad="292100" dist="139700" dir="2700000" algn="tl" rotWithShape="0">
              <a:srgbClr val="333333">
                <a:alpha val="65000"/>
              </a:srgbClr>
            </a:outerShdw>
          </a:effectLst>
        </p:spPr>
      </p:pic>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14477">
            <a:off x="267385" y="2906646"/>
            <a:ext cx="4585593" cy="1320891"/>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5219699" y="3073400"/>
            <a:ext cx="4813300" cy="3416320"/>
          </a:xfrm>
          <a:prstGeom prst="rect">
            <a:avLst/>
          </a:prstGeom>
          <a:noFill/>
        </p:spPr>
        <p:txBody>
          <a:bodyPr wrap="square" rtlCol="0">
            <a:spAutoFit/>
          </a:bodyPr>
          <a:lstStyle/>
          <a:p>
            <a:pPr marL="285750" indent="-285750">
              <a:buFont typeface="Arial" panose="020B0604020202020204" pitchFamily="34" charset="0"/>
              <a:buChar char="•"/>
            </a:pPr>
            <a:r>
              <a:rPr lang="de-CH" dirty="0"/>
              <a:t>Sensibilität kann ihre Vorteile haben. Sensible Kinder sind zurückhaltender und vorsichtiger, aber sie reagieren besser auf Programme zur Vorbeugung von Depression.</a:t>
            </a:r>
          </a:p>
          <a:p>
            <a:pPr marL="285750" indent="-285750">
              <a:buFont typeface="Arial" panose="020B0604020202020204" pitchFamily="34" charset="0"/>
              <a:buChar char="•"/>
            </a:pPr>
            <a:r>
              <a:rPr lang="de-CH" dirty="0"/>
              <a:t>Umgebungs-Sensibilität ist unabdingbar, um sich erfolgreich an die Umgebung anzupassen. Individuen unterscheiden sich in ihrer Umgebungs-Sensibilität und reagieren unterschiedlich auf positive und negative Umweltreize. Dies spricht für genetisch angelegte Temperamentsunterschiede. </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193992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Neuroimmunologie</a:t>
            </a:r>
          </a:p>
        </p:txBody>
      </p:sp>
      <p:sp>
        <p:nvSpPr>
          <p:cNvPr id="3" name="Inhaltsplatzhalter 2"/>
          <p:cNvSpPr>
            <a:spLocks noGrp="1"/>
          </p:cNvSpPr>
          <p:nvPr>
            <p:ph idx="1"/>
          </p:nvPr>
        </p:nvSpPr>
        <p:spPr>
          <a:xfrm>
            <a:off x="5071960" y="1648843"/>
            <a:ext cx="5049940" cy="4528120"/>
          </a:xfrm>
        </p:spPr>
        <p:txBody>
          <a:bodyPr>
            <a:normAutofit fontScale="92500" lnSpcReduction="10000"/>
          </a:bodyPr>
          <a:lstStyle/>
          <a:p>
            <a:r>
              <a:rPr lang="de-CH" dirty="0"/>
              <a:t>«Hochsensible Menschen berichten von höheren Ängstlichkeits-, Depressivitäts- und Stresslevels, die negative psychoneurologische Effekte haben können.» (Dissertation  C. </a:t>
            </a:r>
            <a:r>
              <a:rPr lang="de-CH" dirty="0" err="1"/>
              <a:t>Blach</a:t>
            </a:r>
            <a:r>
              <a:rPr lang="de-CH" dirty="0"/>
              <a:t>, S. 141)</a:t>
            </a:r>
          </a:p>
          <a:p>
            <a:r>
              <a:rPr lang="de-CH" dirty="0"/>
              <a:t>Niedriger Selbstwert sei assoziiert mit dem Versagen </a:t>
            </a:r>
            <a:r>
              <a:rPr lang="de-CH" dirty="0" err="1"/>
              <a:t>adrenokortikaler</a:t>
            </a:r>
            <a:r>
              <a:rPr lang="de-CH" dirty="0"/>
              <a:t> Reaktionen, sich an wiederholten Stress anzupassen. (</a:t>
            </a:r>
            <a:r>
              <a:rPr lang="de-CH" dirty="0" err="1"/>
              <a:t>Trzesniewski</a:t>
            </a:r>
            <a:r>
              <a:rPr lang="de-CH" dirty="0"/>
              <a:t> et al. 2006)</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85926"/>
            <a:ext cx="4819650" cy="3029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350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696200" y="1648843"/>
            <a:ext cx="2743200" cy="5209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normAutofit fontScale="90000"/>
          </a:bodyPr>
          <a:lstStyle/>
          <a:p>
            <a:r>
              <a:rPr lang="de-CH" dirty="0"/>
              <a:t>Gibt es Hochsensibilität? (</a:t>
            </a:r>
            <a:r>
              <a:rPr lang="de-CH" dirty="0" err="1"/>
              <a:t>Borries</a:t>
            </a:r>
            <a:r>
              <a:rPr lang="de-CH" dirty="0"/>
              <a:t> &amp; </a:t>
            </a:r>
            <a:r>
              <a:rPr lang="de-CH" dirty="0" err="1"/>
              <a:t>Ostendorff</a:t>
            </a:r>
            <a:r>
              <a:rPr lang="de-CH" dirty="0"/>
              <a:t> 2014)</a:t>
            </a:r>
          </a:p>
        </p:txBody>
      </p:sp>
      <p:sp>
        <p:nvSpPr>
          <p:cNvPr id="3" name="Inhaltsplatzhalter 2"/>
          <p:cNvSpPr>
            <a:spLocks noGrp="1"/>
          </p:cNvSpPr>
          <p:nvPr>
            <p:ph idx="1"/>
          </p:nvPr>
        </p:nvSpPr>
        <p:spPr>
          <a:xfrm>
            <a:off x="717709" y="1648843"/>
            <a:ext cx="6864191" cy="4528120"/>
          </a:xfrm>
        </p:spPr>
        <p:txBody>
          <a:bodyPr>
            <a:normAutofit fontScale="62500" lnSpcReduction="20000"/>
          </a:bodyPr>
          <a:lstStyle/>
          <a:p>
            <a:r>
              <a:rPr lang="de-CH" dirty="0"/>
              <a:t>Forschung von Frau Dr. </a:t>
            </a:r>
            <a:r>
              <a:rPr lang="de-CH" dirty="0" err="1"/>
              <a:t>Borries</a:t>
            </a:r>
            <a:r>
              <a:rPr lang="de-CH" dirty="0"/>
              <a:t> und Prof. Ostendorf, Bielefeld</a:t>
            </a:r>
          </a:p>
          <a:p>
            <a:pPr lvl="1"/>
            <a:r>
              <a:rPr lang="de-CH" sz="4000" b="1" dirty="0">
                <a:solidFill>
                  <a:srgbClr val="FF0000"/>
                </a:solidFill>
              </a:rPr>
              <a:t>Fazit</a:t>
            </a:r>
            <a:r>
              <a:rPr lang="de-CH" sz="4000" dirty="0">
                <a:solidFill>
                  <a:srgbClr val="FF0000"/>
                </a:solidFill>
              </a:rPr>
              <a:t>: Angesichts der explorativen Ausrichtung der Studie überrascht die Eindeutigkeit der Ergebnisse: 8 der 9 CCFI-Werte geben eine </a:t>
            </a:r>
            <a:r>
              <a:rPr lang="de-CH" sz="4000" dirty="0" err="1">
                <a:solidFill>
                  <a:srgbClr val="FF0000"/>
                </a:solidFill>
              </a:rPr>
              <a:t>taxonische</a:t>
            </a:r>
            <a:r>
              <a:rPr lang="de-CH" sz="4000" dirty="0">
                <a:solidFill>
                  <a:srgbClr val="FF0000"/>
                </a:solidFill>
              </a:rPr>
              <a:t> Variablenstruktur an und belegen damit die Annahme, dass SPS eine kategoriale Variable ist. (Einfach ausgedrückt: Es gibt HSPs! Sie sind eine eigene Gruppe von Personen, die sich von anderen in der Art und Weise unterscheiden, wie sie Stimuli wahrnehmen/verarbeiten.)</a:t>
            </a:r>
          </a:p>
          <a:p>
            <a:pPr lvl="1"/>
            <a:r>
              <a:rPr lang="de-CH" b="1" dirty="0"/>
              <a:t>Kritik: </a:t>
            </a:r>
            <a:r>
              <a:rPr lang="de-CH" dirty="0"/>
              <a:t>Da die </a:t>
            </a:r>
            <a:r>
              <a:rPr lang="de-CH" dirty="0" err="1"/>
              <a:t>StudienteilnehmerInnen</a:t>
            </a:r>
            <a:r>
              <a:rPr lang="de-CH" dirty="0"/>
              <a:t> keine repräsentative Bevölkerungsstichprobe  darstellen, können Selbstselektionseffekte nicht ausgeschlossen werden.</a:t>
            </a:r>
          </a:p>
          <a:p>
            <a:pPr lvl="1"/>
            <a:r>
              <a:rPr lang="de-CH" b="1" dirty="0"/>
              <a:t>Praktische Bedeutung: </a:t>
            </a:r>
            <a:r>
              <a:rPr lang="de-CH" dirty="0"/>
              <a:t>Sofern die Befunde dieser Studie („HSPs machen mindestens 15% der Bevölkerung aus“) sich in zukünftigen Untersuchungen bestätigen, gilt es, die spezifischen Bedürfnisse dieser Bevölkerungsgruppe zu erforschen und bekannt zu machen. </a:t>
            </a:r>
          </a:p>
        </p:txBody>
      </p:sp>
      <p:grpSp>
        <p:nvGrpSpPr>
          <p:cNvPr id="8" name="Gruppieren 7"/>
          <p:cNvGrpSpPr/>
          <p:nvPr/>
        </p:nvGrpSpPr>
        <p:grpSpPr>
          <a:xfrm>
            <a:off x="7874000" y="1803400"/>
            <a:ext cx="2247900" cy="1689100"/>
            <a:chOff x="7874000" y="1803400"/>
            <a:chExt cx="2247900" cy="1689100"/>
          </a:xfrm>
        </p:grpSpPr>
        <p:sp>
          <p:nvSpPr>
            <p:cNvPr id="7" name="Rechteck 6"/>
            <p:cNvSpPr/>
            <p:nvPr/>
          </p:nvSpPr>
          <p:spPr>
            <a:xfrm>
              <a:off x="7874000" y="1803400"/>
              <a:ext cx="1892300" cy="1689100"/>
            </a:xfrm>
            <a:prstGeom prst="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8001000" y="1803400"/>
              <a:ext cx="2120900" cy="1569660"/>
            </a:xfrm>
            <a:prstGeom prst="rect">
              <a:avLst/>
            </a:prstGeom>
            <a:noFill/>
          </p:spPr>
          <p:txBody>
            <a:bodyPr wrap="square" rtlCol="0">
              <a:spAutoFit/>
            </a:bodyPr>
            <a:lstStyle/>
            <a:p>
              <a:r>
                <a:rPr lang="de-CH" sz="9600" b="1" spc="300" dirty="0"/>
                <a:t>Ja!</a:t>
              </a:r>
            </a:p>
          </p:txBody>
        </p:sp>
      </p:grpSp>
      <p:sp>
        <p:nvSpPr>
          <p:cNvPr id="5" name="Textfeld 4"/>
          <p:cNvSpPr txBox="1"/>
          <p:nvPr/>
        </p:nvSpPr>
        <p:spPr>
          <a:xfrm>
            <a:off x="7924800" y="4140200"/>
            <a:ext cx="2209800" cy="1815882"/>
          </a:xfrm>
          <a:prstGeom prst="rect">
            <a:avLst/>
          </a:prstGeom>
          <a:noFill/>
        </p:spPr>
        <p:txBody>
          <a:bodyPr wrap="square" rtlCol="0">
            <a:spAutoFit/>
          </a:bodyPr>
          <a:lstStyle/>
          <a:p>
            <a:r>
              <a:rPr lang="de-CH" sz="1400" dirty="0"/>
              <a:t>Quelle: </a:t>
            </a:r>
            <a:r>
              <a:rPr lang="de-CH" sz="1400" dirty="0" err="1"/>
              <a:t>Borries</a:t>
            </a:r>
            <a:r>
              <a:rPr lang="de-CH" sz="1400" dirty="0"/>
              <a:t> und </a:t>
            </a:r>
            <a:r>
              <a:rPr lang="de-CH" sz="1400" dirty="0" err="1"/>
              <a:t>Ostendorff</a:t>
            </a:r>
            <a:r>
              <a:rPr lang="de-CH" sz="1400" dirty="0"/>
              <a:t> (2014) GIBT ES 'DIE HOCHSENSIBLEN' ? – SENSORY-PROCESSING SENSITIVITY: DIMENSION ODER KLASSENVARIABLE ? Eine </a:t>
            </a:r>
            <a:r>
              <a:rPr lang="de-CH" sz="1400" dirty="0" err="1"/>
              <a:t>taxometrische</a:t>
            </a:r>
            <a:r>
              <a:rPr lang="de-CH" sz="1400" dirty="0"/>
              <a:t> Untersuchung</a:t>
            </a:r>
          </a:p>
        </p:txBody>
      </p:sp>
    </p:spTree>
    <p:extLst>
      <p:ext uri="{BB962C8B-B14F-4D97-AF65-F5344CB8AC3E}">
        <p14:creationId xmlns:p14="http://schemas.microsoft.com/office/powerpoint/2010/main" val="421962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HSP hat mehrere Faktoren</a:t>
            </a:r>
          </a:p>
        </p:txBody>
      </p:sp>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42334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Ästethische</a:t>
            </a:r>
            <a:r>
              <a:rPr lang="de-CH" dirty="0"/>
              <a:t> Sensitivität </a:t>
            </a:r>
            <a:r>
              <a:rPr lang="de-CH" sz="2400" dirty="0"/>
              <a:t>(</a:t>
            </a:r>
            <a:r>
              <a:rPr lang="de-CH" sz="2400" dirty="0" err="1"/>
              <a:t>Rothbart</a:t>
            </a:r>
            <a:r>
              <a:rPr lang="de-CH" sz="2400" dirty="0"/>
              <a:t> &amp; Evans 2008)</a:t>
            </a:r>
            <a:endParaRPr lang="de-CH" dirty="0"/>
          </a:p>
        </p:txBody>
      </p:sp>
      <p:sp>
        <p:nvSpPr>
          <p:cNvPr id="3" name="Inhaltsplatzhalter 2"/>
          <p:cNvSpPr>
            <a:spLocks noGrp="1"/>
          </p:cNvSpPr>
          <p:nvPr>
            <p:ph idx="1"/>
          </p:nvPr>
        </p:nvSpPr>
        <p:spPr>
          <a:xfrm>
            <a:off x="1906772" y="1648843"/>
            <a:ext cx="8215128" cy="4528120"/>
          </a:xfrm>
        </p:spPr>
        <p:txBody>
          <a:bodyPr>
            <a:normAutofit fontScale="92500"/>
          </a:bodyPr>
          <a:lstStyle/>
          <a:p>
            <a:r>
              <a:rPr lang="de-CH" dirty="0"/>
              <a:t>Forschungen zeigen, dass Arons Test eigentlich </a:t>
            </a:r>
            <a:r>
              <a:rPr lang="de-CH" u="sng" dirty="0"/>
              <a:t>zwei</a:t>
            </a:r>
            <a:r>
              <a:rPr lang="de-CH" dirty="0"/>
              <a:t> voneinander getrennte Merkmale erfasse: Zum einen </a:t>
            </a:r>
            <a:r>
              <a:rPr lang="de-CH" u="sng" dirty="0"/>
              <a:t>»negativen Affekt«</a:t>
            </a:r>
            <a:r>
              <a:rPr lang="de-CH" dirty="0"/>
              <a:t>, also die generelle Neigung zu Gefühlen wie Angst, Ärger oder Traurigkeit. Diese sei etwa dafür verantwortlich, dass sich hochsensible angesichts von Reizüberflutung schneller unwohl fühlten. </a:t>
            </a:r>
          </a:p>
          <a:p>
            <a:r>
              <a:rPr lang="de-CH" dirty="0"/>
              <a:t>Und zum anderen eine Dimension, die sich als »</a:t>
            </a:r>
            <a:r>
              <a:rPr lang="de-CH" u="sng" dirty="0" err="1"/>
              <a:t>ästhetische</a:t>
            </a:r>
            <a:r>
              <a:rPr lang="de-CH" u="sng" dirty="0"/>
              <a:t> </a:t>
            </a:r>
            <a:r>
              <a:rPr lang="de-CH" u="sng" dirty="0" err="1"/>
              <a:t>Sensitivität</a:t>
            </a:r>
            <a:r>
              <a:rPr lang="de-CH" dirty="0"/>
              <a:t>« bezeichnen lässt. Sie beschreibt die Empfänglichkeit oder Feinfühligkeit in Bezug auf neue Eindrücke. Wer hier höhere Werte erzielt, gibt zum Beispiel auch an, von Musik oder Kunst tief berührt zu werden. </a:t>
            </a:r>
          </a:p>
          <a:p>
            <a:endParaRPr lang="de-CH" dirty="0"/>
          </a:p>
        </p:txBody>
      </p:sp>
      <p:sp>
        <p:nvSpPr>
          <p:cNvPr id="4" name="Textfeld 3"/>
          <p:cNvSpPr txBox="1"/>
          <p:nvPr/>
        </p:nvSpPr>
        <p:spPr>
          <a:xfrm>
            <a:off x="4254500" y="6176963"/>
            <a:ext cx="5054600" cy="600164"/>
          </a:xfrm>
          <a:prstGeom prst="rect">
            <a:avLst/>
          </a:prstGeom>
          <a:noFill/>
        </p:spPr>
        <p:txBody>
          <a:bodyPr wrap="square" rtlCol="0">
            <a:spAutoFit/>
          </a:bodyPr>
          <a:lstStyle/>
          <a:p>
            <a:r>
              <a:rPr lang="de-CH" sz="1100" dirty="0"/>
              <a:t>Mary </a:t>
            </a:r>
            <a:r>
              <a:rPr lang="de-CH" sz="1100" dirty="0" err="1"/>
              <a:t>Rothbart</a:t>
            </a:r>
            <a:r>
              <a:rPr lang="de-CH" sz="1100" dirty="0"/>
              <a:t> &amp; David Evans (2008): High </a:t>
            </a:r>
            <a:r>
              <a:rPr lang="de-CH" sz="1100" dirty="0" err="1"/>
              <a:t>Sensitivity</a:t>
            </a:r>
            <a:r>
              <a:rPr lang="de-CH" sz="1100" dirty="0"/>
              <a:t> / negative </a:t>
            </a:r>
            <a:r>
              <a:rPr lang="de-CH" sz="1100" dirty="0" err="1"/>
              <a:t>affect</a:t>
            </a:r>
            <a:r>
              <a:rPr lang="de-CH" sz="1100" dirty="0"/>
              <a:t> </a:t>
            </a:r>
            <a:r>
              <a:rPr lang="de-CH" sz="1100" dirty="0" err="1"/>
              <a:t>and</a:t>
            </a:r>
            <a:r>
              <a:rPr lang="de-CH" sz="1100" dirty="0"/>
              <a:t> «</a:t>
            </a:r>
            <a:r>
              <a:rPr lang="de-CH" sz="1100" dirty="0" err="1"/>
              <a:t>aesthetic</a:t>
            </a:r>
            <a:r>
              <a:rPr lang="de-CH" sz="1100" dirty="0"/>
              <a:t> </a:t>
            </a:r>
            <a:r>
              <a:rPr lang="de-CH" sz="1100" dirty="0" err="1"/>
              <a:t>Sensitivity</a:t>
            </a:r>
            <a:r>
              <a:rPr lang="de-CH" sz="1100" dirty="0"/>
              <a:t>». </a:t>
            </a:r>
          </a:p>
          <a:p>
            <a:endParaRPr lang="de-CH" sz="1100" dirty="0"/>
          </a:p>
        </p:txBody>
      </p:sp>
      <p:sp>
        <p:nvSpPr>
          <p:cNvPr id="5" name="Rechteck 4"/>
          <p:cNvSpPr/>
          <p:nvPr/>
        </p:nvSpPr>
        <p:spPr>
          <a:xfrm>
            <a:off x="801865" y="1648843"/>
            <a:ext cx="641521" cy="923330"/>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chemeClr val="accent2">
                    <a:lumMod val="40000"/>
                    <a:lumOff val="60000"/>
                  </a:schemeClr>
                </a:solidFill>
                <a:effectLst/>
              </a:rPr>
              <a:t>N</a:t>
            </a:r>
          </a:p>
        </p:txBody>
      </p:sp>
      <p:sp>
        <p:nvSpPr>
          <p:cNvPr id="6" name="Rechteck 5"/>
          <p:cNvSpPr/>
          <p:nvPr/>
        </p:nvSpPr>
        <p:spPr>
          <a:xfrm>
            <a:off x="838016" y="3912903"/>
            <a:ext cx="604653" cy="923330"/>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chemeClr val="accent2">
                    <a:lumMod val="40000"/>
                    <a:lumOff val="60000"/>
                  </a:schemeClr>
                </a:solidFill>
                <a:effectLst/>
              </a:rPr>
              <a:t>Ä</a:t>
            </a:r>
          </a:p>
        </p:txBody>
      </p:sp>
    </p:spTree>
    <p:extLst>
      <p:ext uri="{BB962C8B-B14F-4D97-AF65-F5344CB8AC3E}">
        <p14:creationId xmlns:p14="http://schemas.microsoft.com/office/powerpoint/2010/main" val="59588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Ästhetische Sensibilität und Musik</a:t>
            </a:r>
          </a:p>
        </p:txBody>
      </p:sp>
      <p:sp>
        <p:nvSpPr>
          <p:cNvPr id="3" name="Inhaltsplatzhalter 2"/>
          <p:cNvSpPr>
            <a:spLocks noGrp="1"/>
          </p:cNvSpPr>
          <p:nvPr>
            <p:ph idx="1"/>
          </p:nvPr>
        </p:nvSpPr>
        <p:spPr>
          <a:xfrm>
            <a:off x="4833621" y="1623443"/>
            <a:ext cx="5288279" cy="4528120"/>
          </a:xfrm>
        </p:spPr>
        <p:txBody>
          <a:bodyPr>
            <a:normAutofit fontScale="85000" lnSpcReduction="10000"/>
          </a:bodyPr>
          <a:lstStyle/>
          <a:p>
            <a:r>
              <a:rPr lang="de-CH" dirty="0"/>
              <a:t>„Konrad aber wurde ganz blass, wenn er Musik hörte. Jede Art von Musik, auch die einfachste, berührte ihn so stark wie ein physischer Angriff. Er erbleichte, seine Lippen bebten. Die Musik sagte ihm etwas, das die anderen nicht nachvollziehen konnten. … Er hörte mit dem ganzen Körper Musik, so begierig wie der Verurteilte in seiner Zelle, der auf den Klang ferner, vielleicht Befreiung bedeutender Schritte horcht. Wenn man zu ihm sprach, reagierte er nicht. Die Musik löste die Welt um ihn herum auf.“</a:t>
            </a:r>
          </a:p>
          <a:p>
            <a:endParaRPr lang="de-CH" dirty="0"/>
          </a:p>
        </p:txBody>
      </p:sp>
      <p:sp>
        <p:nvSpPr>
          <p:cNvPr id="4" name="Text Box 4"/>
          <p:cNvSpPr txBox="1">
            <a:spLocks noChangeArrowheads="1"/>
          </p:cNvSpPr>
          <p:nvPr/>
        </p:nvSpPr>
        <p:spPr bwMode="auto">
          <a:xfrm>
            <a:off x="5589588" y="6176963"/>
            <a:ext cx="3249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spcAft>
                <a:spcPct val="0"/>
              </a:spcAft>
              <a:buClr>
                <a:srgbClr val="FFCC00"/>
              </a:buClr>
            </a:pPr>
            <a:r>
              <a:rPr lang="de-DE" altLang="de-DE" sz="1400" b="0" dirty="0"/>
              <a:t>nach Sandor </a:t>
            </a:r>
            <a:r>
              <a:rPr lang="de-DE" altLang="de-DE" sz="1400" b="0" dirty="0" err="1"/>
              <a:t>Marai</a:t>
            </a:r>
            <a:r>
              <a:rPr lang="de-DE" altLang="de-DE" sz="1400" b="0" dirty="0"/>
              <a:t>, Die Glut, Piper</a:t>
            </a:r>
            <a:endParaRPr lang="de-DE" altLang="de-DE" sz="1400" dirty="0">
              <a:solidFill>
                <a:srgbClr val="FFCC00"/>
              </a:solidFill>
            </a:endParaRPr>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900" y="1648843"/>
            <a:ext cx="5049521" cy="3155950"/>
          </a:xfrm>
          <a:prstGeom prst="rect">
            <a:avLst/>
          </a:prstGeom>
        </p:spPr>
      </p:pic>
    </p:spTree>
    <p:extLst>
      <p:ext uri="{BB962C8B-B14F-4D97-AF65-F5344CB8AC3E}">
        <p14:creationId xmlns:p14="http://schemas.microsoft.com/office/powerpoint/2010/main" val="212638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3 Faktoren des HSP-Konstrukts (Sandra Konrad)</a:t>
            </a:r>
          </a:p>
        </p:txBody>
      </p:sp>
      <p:sp>
        <p:nvSpPr>
          <p:cNvPr id="3" name="Inhaltsplatzhalter 2"/>
          <p:cNvSpPr>
            <a:spLocks noGrp="1"/>
          </p:cNvSpPr>
          <p:nvPr>
            <p:ph idx="1"/>
          </p:nvPr>
        </p:nvSpPr>
        <p:spPr>
          <a:xfrm>
            <a:off x="5359400" y="1648843"/>
            <a:ext cx="4762500" cy="4528120"/>
          </a:xfrm>
        </p:spPr>
        <p:txBody>
          <a:bodyPr/>
          <a:lstStyle/>
          <a:p>
            <a:r>
              <a:rPr lang="de-CH" dirty="0"/>
              <a:t>leichte Erregbarkeit</a:t>
            </a:r>
          </a:p>
          <a:p>
            <a:r>
              <a:rPr lang="de-CH" dirty="0"/>
              <a:t>ästhetische Sensibilität (positiver Anteil) </a:t>
            </a:r>
          </a:p>
          <a:p>
            <a:r>
              <a:rPr lang="de-CH" dirty="0"/>
              <a:t>niedrige sensorische Reizschwelle. </a:t>
            </a:r>
          </a:p>
          <a:p>
            <a:endParaRPr lang="de-CH" dirty="0"/>
          </a:p>
          <a:p>
            <a:r>
              <a:rPr lang="de-CH" dirty="0">
                <a:solidFill>
                  <a:schemeClr val="accent1">
                    <a:lumMod val="75000"/>
                  </a:schemeClr>
                </a:solidFill>
              </a:rPr>
              <a:t>Doch da ist noch mehr ….</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567" y="1648843"/>
            <a:ext cx="4785834" cy="3266057"/>
          </a:xfrm>
          <a:prstGeom prst="rect">
            <a:avLst/>
          </a:prstGeom>
        </p:spPr>
      </p:pic>
    </p:spTree>
    <p:extLst>
      <p:ext uri="{BB962C8B-B14F-4D97-AF65-F5344CB8AC3E}">
        <p14:creationId xmlns:p14="http://schemas.microsoft.com/office/powerpoint/2010/main" val="1876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Sechs-Faktoren-Modell (</a:t>
            </a:r>
            <a:r>
              <a:rPr lang="de-CH" dirty="0" err="1"/>
              <a:t>Blach</a:t>
            </a:r>
            <a:r>
              <a:rPr lang="de-CH" dirty="0"/>
              <a:t> &amp; Egger 2014)</a:t>
            </a:r>
          </a:p>
        </p:txBody>
      </p:sp>
      <p:sp>
        <p:nvSpPr>
          <p:cNvPr id="3" name="Textfeld 2"/>
          <p:cNvSpPr txBox="1"/>
          <p:nvPr/>
        </p:nvSpPr>
        <p:spPr>
          <a:xfrm>
            <a:off x="4322020" y="5690331"/>
            <a:ext cx="4611471" cy="830997"/>
          </a:xfrm>
          <a:prstGeom prst="rect">
            <a:avLst/>
          </a:prstGeom>
          <a:noFill/>
        </p:spPr>
        <p:txBody>
          <a:bodyPr wrap="square" rtlCol="0">
            <a:spAutoFit/>
          </a:bodyPr>
          <a:lstStyle/>
          <a:p>
            <a:r>
              <a:rPr lang="de-CH" sz="1600" dirty="0" err="1"/>
              <a:t>Blach</a:t>
            </a:r>
            <a:r>
              <a:rPr lang="de-CH" sz="1600" dirty="0"/>
              <a:t>, C., &amp; Egger, J. W. (2014). Hochsensibilität – ein empirischer Zugang zum Konstrukt der hochsensiblen Persönlichkeit. </a:t>
            </a:r>
            <a:r>
              <a:rPr lang="de-CH" sz="1600" i="1" dirty="0"/>
              <a:t>Psychologische Medizin, 25, 4-16</a:t>
            </a:r>
            <a:r>
              <a:rPr lang="de-CH" sz="1600" dirty="0"/>
              <a:t>.</a:t>
            </a:r>
          </a:p>
        </p:txBody>
      </p:sp>
      <p:sp>
        <p:nvSpPr>
          <p:cNvPr id="7" name="Abgerundetes Rechteck 6"/>
          <p:cNvSpPr/>
          <p:nvPr/>
        </p:nvSpPr>
        <p:spPr>
          <a:xfrm>
            <a:off x="4066556" y="1660070"/>
            <a:ext cx="2217906" cy="10071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CH" sz="5400" dirty="0"/>
              <a:t>HSP</a:t>
            </a:r>
            <a:endParaRPr lang="de-CH" dirty="0"/>
          </a:p>
        </p:txBody>
      </p:sp>
      <p:grpSp>
        <p:nvGrpSpPr>
          <p:cNvPr id="8" name="Gruppieren 7"/>
          <p:cNvGrpSpPr/>
          <p:nvPr/>
        </p:nvGrpSpPr>
        <p:grpSpPr>
          <a:xfrm>
            <a:off x="460026" y="3302722"/>
            <a:ext cx="9430967" cy="1906625"/>
            <a:chOff x="1952014" y="3450073"/>
            <a:chExt cx="8044776" cy="19066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grpSpPr>
        <p:sp>
          <p:nvSpPr>
            <p:cNvPr id="9" name="Abgerundetes Rechteck 8"/>
            <p:cNvSpPr/>
            <p:nvPr/>
          </p:nvSpPr>
          <p:spPr>
            <a:xfrm>
              <a:off x="1952014" y="3450077"/>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Leichte Erregbar-</a:t>
              </a:r>
              <a:r>
                <a:rPr lang="de-CH" dirty="0" err="1"/>
                <a:t>keit</a:t>
              </a:r>
              <a:endParaRPr lang="de-CH" dirty="0"/>
            </a:p>
          </p:txBody>
        </p:sp>
        <p:sp>
          <p:nvSpPr>
            <p:cNvPr id="10" name="Abgerundetes Rechteck 9"/>
            <p:cNvSpPr/>
            <p:nvPr/>
          </p:nvSpPr>
          <p:spPr>
            <a:xfrm>
              <a:off x="3319723" y="3450076"/>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Ästhetische Sensibilität</a:t>
              </a:r>
            </a:p>
          </p:txBody>
        </p:sp>
        <p:sp>
          <p:nvSpPr>
            <p:cNvPr id="11" name="Abgerundetes Rechteck 10"/>
            <p:cNvSpPr/>
            <p:nvPr/>
          </p:nvSpPr>
          <p:spPr>
            <a:xfrm>
              <a:off x="4687432" y="3450075"/>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Niedrige sensorische Reiz-schwelle</a:t>
              </a:r>
            </a:p>
          </p:txBody>
        </p:sp>
        <p:sp>
          <p:nvSpPr>
            <p:cNvPr id="12" name="Abgerundetes Rechteck 11"/>
            <p:cNvSpPr/>
            <p:nvPr/>
          </p:nvSpPr>
          <p:spPr>
            <a:xfrm>
              <a:off x="6055141" y="3450074"/>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Zeitliche </a:t>
              </a:r>
              <a:r>
                <a:rPr lang="de-CH" dirty="0" err="1"/>
                <a:t>Überfor-derung</a:t>
              </a:r>
              <a:endParaRPr lang="de-CH" dirty="0"/>
            </a:p>
          </p:txBody>
        </p:sp>
        <p:sp>
          <p:nvSpPr>
            <p:cNvPr id="13" name="Abgerundetes Rechteck 12"/>
            <p:cNvSpPr/>
            <p:nvPr/>
          </p:nvSpPr>
          <p:spPr>
            <a:xfrm>
              <a:off x="7422850" y="3450073"/>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Sozialer</a:t>
              </a:r>
            </a:p>
            <a:p>
              <a:pPr algn="ctr"/>
              <a:r>
                <a:rPr lang="de-CH" dirty="0"/>
                <a:t>Rückzug</a:t>
              </a:r>
            </a:p>
            <a:p>
              <a:pPr algn="ctr"/>
              <a:r>
                <a:rPr lang="de-CH" dirty="0"/>
                <a:t>(Selbst-schutz)</a:t>
              </a:r>
            </a:p>
          </p:txBody>
        </p:sp>
        <p:sp>
          <p:nvSpPr>
            <p:cNvPr id="14" name="Abgerundetes Rechteck 13"/>
            <p:cNvSpPr/>
            <p:nvPr/>
          </p:nvSpPr>
          <p:spPr>
            <a:xfrm>
              <a:off x="8790560" y="3450073"/>
              <a:ext cx="1206230" cy="1906621"/>
            </a:xfrm>
            <a:prstGeom prst="roundRect">
              <a:avLst/>
            </a:prstGeom>
            <a:grpFill/>
            <a:ln>
              <a:solidFill>
                <a:schemeClr val="bg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de-CH" dirty="0"/>
                <a:t>Gewissen-haftigkeit</a:t>
              </a:r>
            </a:p>
            <a:p>
              <a:pPr algn="ctr"/>
              <a:r>
                <a:rPr lang="de-CH" dirty="0"/>
                <a:t>Ethische</a:t>
              </a:r>
            </a:p>
            <a:p>
              <a:pPr algn="ctr"/>
              <a:r>
                <a:rPr lang="de-CH" dirty="0"/>
                <a:t>Sensibilität</a:t>
              </a:r>
            </a:p>
          </p:txBody>
        </p:sp>
      </p:grpSp>
      <p:grpSp>
        <p:nvGrpSpPr>
          <p:cNvPr id="15" name="Gruppieren 14"/>
          <p:cNvGrpSpPr/>
          <p:nvPr/>
        </p:nvGrpSpPr>
        <p:grpSpPr>
          <a:xfrm>
            <a:off x="1167063" y="2713481"/>
            <a:ext cx="8016892" cy="589245"/>
            <a:chOff x="2372087" y="2997019"/>
            <a:chExt cx="8016892" cy="589245"/>
          </a:xfrm>
        </p:grpSpPr>
        <p:cxnSp>
          <p:nvCxnSpPr>
            <p:cNvPr id="16" name="Gerader Verbinder 15"/>
            <p:cNvCxnSpPr/>
            <p:nvPr/>
          </p:nvCxnSpPr>
          <p:spPr>
            <a:xfrm>
              <a:off x="2372087" y="3286052"/>
              <a:ext cx="8016892"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2372087"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10388977"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8785598"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7182218"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5673495"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3983605" y="3286052"/>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2372087" y="3287949"/>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6400253" y="2997019"/>
              <a:ext cx="1" cy="29831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967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Innere Stille kann auch glücklich machen</a:t>
            </a:r>
          </a:p>
        </p:txBody>
      </p:sp>
      <p:sp>
        <p:nvSpPr>
          <p:cNvPr id="3" name="Inhaltsplatzhalter 2"/>
          <p:cNvSpPr>
            <a:spLocks noGrp="1"/>
          </p:cNvSpPr>
          <p:nvPr>
            <p:ph idx="1"/>
          </p:nvPr>
        </p:nvSpPr>
        <p:spPr>
          <a:xfrm>
            <a:off x="4978400" y="1648843"/>
            <a:ext cx="5143500" cy="4528120"/>
          </a:xfrm>
        </p:spPr>
        <p:txBody>
          <a:bodyPr>
            <a:normAutofit fontScale="92500" lnSpcReduction="20000"/>
          </a:bodyPr>
          <a:lstStyle/>
          <a:p>
            <a:r>
              <a:rPr lang="de-CH" dirty="0"/>
              <a:t>In der Regel gilt: Extrovertierte sind glücklicher als Introvertierte. Doch die beiden Forscher John </a:t>
            </a:r>
            <a:r>
              <a:rPr lang="de-CH" dirty="0" err="1"/>
              <a:t>Zelenski</a:t>
            </a:r>
            <a:r>
              <a:rPr lang="de-CH" dirty="0"/>
              <a:t> und Karin </a:t>
            </a:r>
            <a:r>
              <a:rPr lang="de-CH" dirty="0" err="1"/>
              <a:t>Sobocko</a:t>
            </a:r>
            <a:r>
              <a:rPr lang="de-CH" dirty="0"/>
              <a:t> (2015) fragen: </a:t>
            </a:r>
          </a:p>
          <a:p>
            <a:r>
              <a:rPr lang="en-US" i="1" dirty="0"/>
              <a:t>“</a:t>
            </a:r>
            <a:r>
              <a:rPr lang="de-CH" i="1" dirty="0"/>
              <a:t>Könnte nicht auch der stille Glücksmoment einer Tasse Tee (koffeinfrei) und ein gutes Buch dazu glücklicher machen als der wilde Exzess einer durchtanzten Nacht? Vielleicht sind Introvertierte genauso glücklich, aber sie behalten es für sich, ohne dass alle es sehen.</a:t>
            </a:r>
            <a:r>
              <a:rPr lang="en-US" i="1" dirty="0"/>
              <a:t>”</a:t>
            </a:r>
            <a:endParaRPr lang="de-CH" i="1" dirty="0"/>
          </a:p>
        </p:txBody>
      </p:sp>
      <p:pic>
        <p:nvPicPr>
          <p:cNvPr id="5" name="Grafik 4"/>
          <p:cNvPicPr>
            <a:picLocks noChangeAspect="1"/>
          </p:cNvPicPr>
          <p:nvPr/>
        </p:nvPicPr>
        <p:blipFill>
          <a:blip r:embed="rId3"/>
          <a:stretch>
            <a:fillRect/>
          </a:stretch>
        </p:blipFill>
        <p:spPr>
          <a:xfrm>
            <a:off x="0" y="1648843"/>
            <a:ext cx="4808537" cy="3148344"/>
          </a:xfrm>
          <a:prstGeom prst="rect">
            <a:avLst/>
          </a:prstGeom>
        </p:spPr>
      </p:pic>
    </p:spTree>
    <p:extLst>
      <p:ext uri="{BB962C8B-B14F-4D97-AF65-F5344CB8AC3E}">
        <p14:creationId xmlns:p14="http://schemas.microsoft.com/office/powerpoint/2010/main" val="63999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Ist HSP eine Krankheit?</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174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Hochsensibilität als Trend</a:t>
            </a:r>
          </a:p>
        </p:txBody>
      </p:sp>
      <p:sp>
        <p:nvSpPr>
          <p:cNvPr id="3" name="Inhaltsplatzhalter 2"/>
          <p:cNvSpPr>
            <a:spLocks noGrp="1"/>
          </p:cNvSpPr>
          <p:nvPr>
            <p:ph idx="1"/>
          </p:nvPr>
        </p:nvSpPr>
        <p:spPr>
          <a:xfrm>
            <a:off x="5102352" y="1648843"/>
            <a:ext cx="5019548" cy="4528120"/>
          </a:xfrm>
        </p:spPr>
        <p:txBody>
          <a:bodyPr>
            <a:normAutofit fontScale="77500" lnSpcReduction="20000"/>
          </a:bodyPr>
          <a:lstStyle/>
          <a:p>
            <a:r>
              <a:rPr lang="de-CH" dirty="0"/>
              <a:t>Die verfügbare Literatur und die Forschungsarbeiten zum Thema Hochsensibilität haben in den letzten Jahren rasant zugenommen. (Bibliographie: </a:t>
            </a:r>
            <a:r>
              <a:rPr lang="de-CH" dirty="0">
                <a:hlinkClick r:id="rId2"/>
              </a:rPr>
              <a:t>www.hochsensibel.org</a:t>
            </a:r>
            <a:r>
              <a:rPr lang="de-CH" dirty="0"/>
              <a:t>) </a:t>
            </a:r>
          </a:p>
          <a:p>
            <a:r>
              <a:rPr lang="de-CH" dirty="0"/>
              <a:t>Betroffene Menschen fühlen sich durch die Bücher und Webseiten stark angesprochen in ihrer seelischen Erlebensweise.</a:t>
            </a:r>
          </a:p>
          <a:p>
            <a:r>
              <a:rPr lang="de-CH" dirty="0"/>
              <a:t>Das Phänomen HSP ist nicht einfach zu erforschen.</a:t>
            </a:r>
          </a:p>
          <a:p>
            <a:r>
              <a:rPr lang="de-CH" dirty="0"/>
              <a:t>Viele Psychiater zweifeln das Phänomen an, weil sie selbst nicht das Fachwissen und die inneren Antennen dafür haben.</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95556">
            <a:off x="896112" y="1408176"/>
            <a:ext cx="3401568" cy="4669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5916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272" y="3300415"/>
            <a:ext cx="9003983" cy="2852737"/>
          </a:xfrm>
        </p:spPr>
        <p:txBody>
          <a:bodyPr>
            <a:normAutofit fontScale="90000"/>
          </a:bodyPr>
          <a:lstStyle/>
          <a:p>
            <a:r>
              <a:rPr lang="de-CH" dirty="0"/>
              <a:t>HSP ist ein Temperamentsmerkmal, aber nicht eine Krankheit</a:t>
            </a:r>
            <a:br>
              <a:rPr lang="de-CH" dirty="0"/>
            </a:br>
            <a:r>
              <a:rPr lang="de-CH" dirty="0">
                <a:solidFill>
                  <a:schemeClr val="accent1">
                    <a:lumMod val="75000"/>
                  </a:schemeClr>
                </a:solidFill>
              </a:rPr>
              <a:t>ABER: Menschen mit HSP können unter Stress eher eine seelische Erkrankung entwickeln</a:t>
            </a:r>
          </a:p>
        </p:txBody>
      </p:sp>
    </p:spTree>
    <p:extLst>
      <p:ext uri="{BB962C8B-B14F-4D97-AF65-F5344CB8AC3E}">
        <p14:creationId xmlns:p14="http://schemas.microsoft.com/office/powerpoint/2010/main" val="313515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218113" y="2343151"/>
            <a:ext cx="6858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0"/>
              </a:spcBef>
              <a:spcAft>
                <a:spcPct val="0"/>
              </a:spcAft>
              <a:defRPr>
                <a:solidFill>
                  <a:schemeClr val="tx1"/>
                </a:solidFill>
                <a:latin typeface="Arial" panose="020B0604020202020204" pitchFamily="34" charset="0"/>
              </a:defRPr>
            </a:lvl1pPr>
            <a:lvl2pPr marL="571500">
              <a:spcBef>
                <a:spcPct val="0"/>
              </a:spcBef>
              <a:spcAft>
                <a:spcPct val="0"/>
              </a:spcAft>
              <a:defRPr>
                <a:solidFill>
                  <a:schemeClr val="tx1"/>
                </a:solidFill>
                <a:latin typeface="Arial" panose="020B0604020202020204" pitchFamily="34" charset="0"/>
              </a:defRPr>
            </a:lvl2pPr>
            <a:lvl3pPr>
              <a:spcBef>
                <a:spcPct val="0"/>
              </a:spcBef>
              <a:spcAft>
                <a:spcPct val="0"/>
              </a:spcAft>
              <a:defRPr>
                <a:solidFill>
                  <a:schemeClr val="tx1"/>
                </a:solidFill>
                <a:latin typeface="Arial" panose="020B0604020202020204" pitchFamily="34" charset="0"/>
              </a:defRPr>
            </a:lvl3pPr>
            <a:lvl4pPr>
              <a:spcBef>
                <a:spcPct val="0"/>
              </a:spcBef>
              <a:spcAft>
                <a:spcPct val="0"/>
              </a:spcAft>
              <a:defRPr>
                <a:solidFill>
                  <a:schemeClr val="tx1"/>
                </a:solidFill>
                <a:latin typeface="Arial" panose="020B0604020202020204" pitchFamily="34" charset="0"/>
              </a:defRPr>
            </a:lvl4pPr>
            <a:lvl5pPr>
              <a:spcBef>
                <a:spcPct val="0"/>
              </a:spcBef>
              <a:spcAft>
                <a:spcPct val="0"/>
              </a:spcAft>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40000"/>
              </a:lnSpc>
              <a:buClr>
                <a:srgbClr val="FF6600"/>
              </a:buClr>
              <a:buFont typeface="Wingdings" panose="05000000000000000000" pitchFamily="2" charset="2"/>
              <a:buChar char="§"/>
            </a:pPr>
            <a:r>
              <a:rPr lang="de-DE" altLang="de-DE" sz="3600" dirty="0">
                <a:latin typeface="+mn-lt"/>
              </a:rPr>
              <a:t>Genussfähigkeit</a:t>
            </a:r>
          </a:p>
          <a:p>
            <a:pPr>
              <a:lnSpc>
                <a:spcPct val="140000"/>
              </a:lnSpc>
              <a:buClr>
                <a:srgbClr val="FF6600"/>
              </a:buClr>
              <a:buFont typeface="Wingdings" panose="05000000000000000000" pitchFamily="2" charset="2"/>
              <a:buChar char="§"/>
            </a:pPr>
            <a:r>
              <a:rPr lang="de-DE" altLang="de-DE" sz="3600" dirty="0">
                <a:latin typeface="+mn-lt"/>
              </a:rPr>
              <a:t>Beziehungsfähigkeit</a:t>
            </a:r>
          </a:p>
          <a:p>
            <a:pPr>
              <a:lnSpc>
                <a:spcPct val="140000"/>
              </a:lnSpc>
              <a:buClr>
                <a:srgbClr val="FF6600"/>
              </a:buClr>
              <a:buFont typeface="Wingdings" panose="05000000000000000000" pitchFamily="2" charset="2"/>
              <a:buChar char="§"/>
            </a:pPr>
            <a:r>
              <a:rPr lang="de-DE" altLang="de-DE" sz="3600" dirty="0">
                <a:latin typeface="+mn-lt"/>
              </a:rPr>
              <a:t>Leistungsfähigkeit</a:t>
            </a:r>
          </a:p>
        </p:txBody>
      </p:sp>
      <p:sp>
        <p:nvSpPr>
          <p:cNvPr id="61443" name="Text Box 3"/>
          <p:cNvSpPr txBox="1">
            <a:spLocks noChangeArrowheads="1"/>
          </p:cNvSpPr>
          <p:nvPr/>
        </p:nvSpPr>
        <p:spPr bwMode="auto">
          <a:xfrm>
            <a:off x="5210175" y="1798639"/>
            <a:ext cx="43172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0"/>
              </a:spcAft>
              <a:buClrTx/>
            </a:pPr>
            <a:r>
              <a:rPr lang="de-DE" altLang="de-DE" sz="3600" dirty="0"/>
              <a:t>Beeinträchtigung von:</a:t>
            </a:r>
          </a:p>
        </p:txBody>
      </p:sp>
      <p:sp>
        <p:nvSpPr>
          <p:cNvPr id="61445" name="Text Box 5"/>
          <p:cNvSpPr txBox="1">
            <a:spLocks noChangeArrowheads="1"/>
          </p:cNvSpPr>
          <p:nvPr/>
        </p:nvSpPr>
        <p:spPr bwMode="auto">
          <a:xfrm>
            <a:off x="3746457" y="5086355"/>
            <a:ext cx="61881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ct val="0"/>
              </a:spcAft>
              <a:buClrTx/>
            </a:pPr>
            <a:r>
              <a:rPr lang="de-DE" altLang="de-DE" sz="2800" dirty="0">
                <a:solidFill>
                  <a:srgbClr val="FF6600"/>
                </a:solidFill>
              </a:rPr>
              <a:t>Alter Begriff: Neurose“</a:t>
            </a:r>
          </a:p>
          <a:p>
            <a:pPr>
              <a:spcAft>
                <a:spcPct val="0"/>
              </a:spcAft>
              <a:buClrTx/>
            </a:pPr>
            <a:r>
              <a:rPr lang="de-DE" altLang="de-DE" sz="2800" dirty="0">
                <a:solidFill>
                  <a:srgbClr val="FF6600"/>
                </a:solidFill>
              </a:rPr>
              <a:t>NEU: HSP-assoziierte Problematik</a:t>
            </a:r>
            <a:endParaRPr lang="de-DE" altLang="de-DE" sz="2800" dirty="0">
              <a:solidFill>
                <a:srgbClr val="FFFF66"/>
              </a:solidFill>
            </a:endParaRPr>
          </a:p>
        </p:txBody>
      </p:sp>
      <p:sp>
        <p:nvSpPr>
          <p:cNvPr id="61446" name="AutoShape 6"/>
          <p:cNvSpPr>
            <a:spLocks noChangeArrowheads="1"/>
          </p:cNvSpPr>
          <p:nvPr/>
        </p:nvSpPr>
        <p:spPr bwMode="auto">
          <a:xfrm>
            <a:off x="1841501" y="5214943"/>
            <a:ext cx="1523965" cy="733426"/>
          </a:xfrm>
          <a:prstGeom prst="rightArrow">
            <a:avLst>
              <a:gd name="adj1" fmla="val 50000"/>
              <a:gd name="adj2" fmla="val 6510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sp>
        <p:nvSpPr>
          <p:cNvPr id="2" name="Titel 1"/>
          <p:cNvSpPr>
            <a:spLocks noGrp="1"/>
          </p:cNvSpPr>
          <p:nvPr>
            <p:ph type="title"/>
          </p:nvPr>
        </p:nvSpPr>
        <p:spPr/>
        <p:txBody>
          <a:bodyPr>
            <a:normAutofit/>
          </a:bodyPr>
          <a:lstStyle/>
          <a:p>
            <a:r>
              <a:rPr lang="de-CH" altLang="de-DE" dirty="0"/>
              <a:t>Wann wird Sensibilität zur Krankheit?</a:t>
            </a:r>
            <a:endParaRPr lang="de-CH" dirty="0"/>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818" y="1589729"/>
            <a:ext cx="5081372" cy="3239446"/>
          </a:xfrm>
          <a:prstGeom prst="rect">
            <a:avLst/>
          </a:prstGeom>
        </p:spPr>
      </p:pic>
    </p:spTree>
    <p:extLst>
      <p:ext uri="{BB962C8B-B14F-4D97-AF65-F5344CB8AC3E}">
        <p14:creationId xmlns:p14="http://schemas.microsoft.com/office/powerpoint/2010/main" val="1741672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1+#ppt_w/2"/>
                                          </p:val>
                                        </p:tav>
                                        <p:tav tm="100000">
                                          <p:val>
                                            <p:strVal val="#ppt_x"/>
                                          </p:val>
                                        </p:tav>
                                      </p:tavLst>
                                    </p:anim>
                                    <p:anim calcmode="lin" valueType="num">
                                      <p:cBhvr additive="base">
                                        <p:cTn id="8"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2">
                                            <p:txEl>
                                              <p:pRg st="0" end="0"/>
                                            </p:txEl>
                                          </p:spTgt>
                                        </p:tgtEl>
                                        <p:attrNameLst>
                                          <p:attrName>style.visibility</p:attrName>
                                        </p:attrNameLst>
                                      </p:cBhvr>
                                      <p:to>
                                        <p:strVal val="visible"/>
                                      </p:to>
                                    </p:set>
                                    <p:anim calcmode="lin" valueType="num">
                                      <p:cBhvr additive="base">
                                        <p:cTn id="13" dur="500" fill="hold"/>
                                        <p:tgtEl>
                                          <p:spTgt spid="6144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42">
                                            <p:txEl>
                                              <p:pRg st="1" end="1"/>
                                            </p:txEl>
                                          </p:spTgt>
                                        </p:tgtEl>
                                        <p:attrNameLst>
                                          <p:attrName>style.visibility</p:attrName>
                                        </p:attrNameLst>
                                      </p:cBhvr>
                                      <p:to>
                                        <p:strVal val="visible"/>
                                      </p:to>
                                    </p:set>
                                    <p:anim calcmode="lin" valueType="num">
                                      <p:cBhvr additive="base">
                                        <p:cTn id="19" dur="500" fill="hold"/>
                                        <p:tgtEl>
                                          <p:spTgt spid="6144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2">
                                            <p:txEl>
                                              <p:pRg st="2" end="2"/>
                                            </p:txEl>
                                          </p:spTgt>
                                        </p:tgtEl>
                                        <p:attrNameLst>
                                          <p:attrName>style.visibility</p:attrName>
                                        </p:attrNameLst>
                                      </p:cBhvr>
                                      <p:to>
                                        <p:strVal val="visible"/>
                                      </p:to>
                                    </p:set>
                                    <p:anim calcmode="lin" valueType="num">
                                      <p:cBhvr additive="base">
                                        <p:cTn id="25" dur="500" fill="hold"/>
                                        <p:tgtEl>
                                          <p:spTgt spid="6144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8602" y="1270000"/>
            <a:ext cx="11050858" cy="4652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250" name="Rectangle 2"/>
          <p:cNvSpPr>
            <a:spLocks noChangeArrowheads="1"/>
          </p:cNvSpPr>
          <p:nvPr/>
        </p:nvSpPr>
        <p:spPr bwMode="auto">
          <a:xfrm>
            <a:off x="4163568" y="2551176"/>
            <a:ext cx="2814828" cy="877824"/>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2304" spc="300" dirty="0">
                <a:solidFill>
                  <a:schemeClr val="bg1"/>
                </a:solidFill>
              </a:rPr>
              <a:t>«SENSIBLE»</a:t>
            </a:r>
            <a:br>
              <a:rPr lang="de-CH" altLang="de-DE" sz="2304" spc="300" dirty="0">
                <a:solidFill>
                  <a:schemeClr val="bg1"/>
                </a:solidFill>
              </a:rPr>
            </a:br>
            <a:r>
              <a:rPr lang="de-CH" altLang="de-DE" sz="2304" spc="300" dirty="0">
                <a:solidFill>
                  <a:schemeClr val="bg1"/>
                </a:solidFill>
              </a:rPr>
              <a:t>PERSÖNLICHKEIT</a:t>
            </a:r>
          </a:p>
        </p:txBody>
      </p:sp>
      <p:sp>
        <p:nvSpPr>
          <p:cNvPr id="53251" name="AutoShape 3"/>
          <p:cNvSpPr>
            <a:spLocks noChangeArrowheads="1"/>
          </p:cNvSpPr>
          <p:nvPr/>
        </p:nvSpPr>
        <p:spPr bwMode="auto">
          <a:xfrm>
            <a:off x="3425190" y="4213367"/>
            <a:ext cx="4291584" cy="1536192"/>
          </a:xfrm>
          <a:prstGeom prst="irregularSeal2">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80000"/>
              </a:lnSpc>
              <a:spcBef>
                <a:spcPct val="0"/>
              </a:spcBef>
              <a:buClrTx/>
              <a:buSzTx/>
              <a:buFontTx/>
              <a:buNone/>
            </a:pPr>
            <a:endParaRPr lang="de-CH" altLang="de-DE" sz="2688">
              <a:solidFill>
                <a:srgbClr val="000099"/>
              </a:solidFill>
            </a:endParaRPr>
          </a:p>
        </p:txBody>
      </p:sp>
      <p:sp>
        <p:nvSpPr>
          <p:cNvPr id="53252" name="Text Box 4"/>
          <p:cNvSpPr txBox="1">
            <a:spLocks noChangeArrowheads="1"/>
          </p:cNvSpPr>
          <p:nvPr/>
        </p:nvSpPr>
        <p:spPr bwMode="auto">
          <a:xfrm>
            <a:off x="3848100" y="4822464"/>
            <a:ext cx="3445764" cy="41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2304" spc="300" dirty="0"/>
              <a:t>SENSIBLE KRISE</a:t>
            </a:r>
          </a:p>
        </p:txBody>
      </p:sp>
      <p:grpSp>
        <p:nvGrpSpPr>
          <p:cNvPr id="53253" name="Group 5"/>
          <p:cNvGrpSpPr>
            <a:grpSpLocks/>
          </p:cNvGrpSpPr>
          <p:nvPr/>
        </p:nvGrpSpPr>
        <p:grpSpPr bwMode="auto">
          <a:xfrm>
            <a:off x="3320796" y="1527048"/>
            <a:ext cx="4500372" cy="1097280"/>
            <a:chOff x="1824" y="912"/>
            <a:chExt cx="3072" cy="720"/>
          </a:xfrm>
          <a:scene3d>
            <a:camera prst="orthographicFront">
              <a:rot lat="0" lon="0" rev="0"/>
            </a:camera>
            <a:lightRig rig="balanced" dir="t">
              <a:rot lat="0" lon="0" rev="8700000"/>
            </a:lightRig>
          </a:scene3d>
        </p:grpSpPr>
        <p:grpSp>
          <p:nvGrpSpPr>
            <p:cNvPr id="53259" name="Group 6"/>
            <p:cNvGrpSpPr>
              <a:grpSpLocks/>
            </p:cNvGrpSpPr>
            <p:nvPr/>
          </p:nvGrpSpPr>
          <p:grpSpPr bwMode="auto">
            <a:xfrm>
              <a:off x="1824" y="912"/>
              <a:ext cx="1200" cy="720"/>
              <a:chOff x="1680" y="912"/>
              <a:chExt cx="1200" cy="720"/>
            </a:xfrm>
          </p:grpSpPr>
          <p:sp>
            <p:nvSpPr>
              <p:cNvPr id="53263" name="Rectangle 7"/>
              <p:cNvSpPr>
                <a:spLocks noChangeArrowheads="1"/>
              </p:cNvSpPr>
              <p:nvPr/>
            </p:nvSpPr>
            <p:spPr bwMode="auto">
              <a:xfrm>
                <a:off x="1680" y="912"/>
                <a:ext cx="1056" cy="480"/>
              </a:xfrm>
              <a:prstGeom prst="rect">
                <a:avLst/>
              </a:prstGeom>
              <a:solidFill>
                <a:schemeClr val="bg2">
                  <a:lumMod val="50000"/>
                </a:schemeClr>
              </a:solidFill>
              <a:ln w="9525">
                <a:noFill/>
                <a:miter lim="800000"/>
                <a:headEnd/>
                <a:tailEnd/>
              </a:ln>
              <a:effectLst>
                <a:outerShdw blurRad="44450" dist="27940" dir="5400000" algn="ctr">
                  <a:srgbClr val="000000">
                    <a:alpha val="32000"/>
                  </a:srgbClr>
                </a:outerShdw>
              </a:effectLst>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1344" dirty="0">
                    <a:solidFill>
                      <a:schemeClr val="bg1"/>
                    </a:solidFill>
                  </a:rPr>
                  <a:t>Persönlichkeit</a:t>
                </a:r>
                <a:br>
                  <a:rPr lang="de-CH" altLang="de-DE" sz="1344" dirty="0">
                    <a:solidFill>
                      <a:schemeClr val="bg1"/>
                    </a:solidFill>
                  </a:rPr>
                </a:br>
                <a:r>
                  <a:rPr lang="de-CH" altLang="de-DE" sz="1344" dirty="0">
                    <a:solidFill>
                      <a:schemeClr val="bg1"/>
                    </a:solidFill>
                  </a:rPr>
                  <a:t>Temperament</a:t>
                </a:r>
              </a:p>
            </p:txBody>
          </p:sp>
          <p:sp>
            <p:nvSpPr>
              <p:cNvPr id="53264" name="Line 8"/>
              <p:cNvSpPr>
                <a:spLocks noChangeShapeType="1"/>
              </p:cNvSpPr>
              <p:nvPr/>
            </p:nvSpPr>
            <p:spPr bwMode="auto">
              <a:xfrm>
                <a:off x="2208" y="1392"/>
                <a:ext cx="672" cy="240"/>
              </a:xfrm>
              <a:prstGeom prst="line">
                <a:avLst/>
              </a:prstGeom>
              <a:noFill/>
              <a:ln w="38100">
                <a:noFill/>
                <a:round/>
                <a:headEnd/>
                <a:tailEnd type="triangle" w="med" len="me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nchor="ctr">
                <a:spAutoFit/>
              </a:bodyPr>
              <a:lstStyle/>
              <a:p>
                <a:endParaRPr lang="de-CH" sz="1728"/>
              </a:p>
            </p:txBody>
          </p:sp>
        </p:grpSp>
        <p:grpSp>
          <p:nvGrpSpPr>
            <p:cNvPr id="53260" name="Group 9"/>
            <p:cNvGrpSpPr>
              <a:grpSpLocks/>
            </p:cNvGrpSpPr>
            <p:nvPr/>
          </p:nvGrpSpPr>
          <p:grpSpPr bwMode="auto">
            <a:xfrm>
              <a:off x="3648" y="912"/>
              <a:ext cx="1248" cy="720"/>
              <a:chOff x="3792" y="912"/>
              <a:chExt cx="1248" cy="720"/>
            </a:xfrm>
          </p:grpSpPr>
          <p:sp>
            <p:nvSpPr>
              <p:cNvPr id="53261" name="Rectangle 10"/>
              <p:cNvSpPr>
                <a:spLocks noChangeArrowheads="1"/>
              </p:cNvSpPr>
              <p:nvPr/>
            </p:nvSpPr>
            <p:spPr bwMode="auto">
              <a:xfrm>
                <a:off x="3984" y="912"/>
                <a:ext cx="1056" cy="480"/>
              </a:xfrm>
              <a:prstGeom prst="rect">
                <a:avLst/>
              </a:prstGeom>
              <a:solidFill>
                <a:schemeClr val="bg2">
                  <a:lumMod val="50000"/>
                </a:schemeClr>
              </a:solidFill>
              <a:ln w="9525">
                <a:noFill/>
                <a:miter lim="800000"/>
                <a:headEnd/>
                <a:tailEnd/>
              </a:ln>
              <a:effectLst>
                <a:outerShdw blurRad="44450" dist="27940" dir="5400000" algn="ctr">
                  <a:srgbClr val="000000">
                    <a:alpha val="32000"/>
                  </a:srgbClr>
                </a:outerShdw>
              </a:effectLst>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1344" dirty="0">
                    <a:solidFill>
                      <a:schemeClr val="bg1"/>
                    </a:solidFill>
                  </a:rPr>
                  <a:t>Psychosoziales</a:t>
                </a:r>
                <a:br>
                  <a:rPr lang="de-CH" altLang="de-DE" sz="1344" dirty="0">
                    <a:solidFill>
                      <a:schemeClr val="bg1"/>
                    </a:solidFill>
                  </a:rPr>
                </a:br>
                <a:r>
                  <a:rPr lang="de-CH" altLang="de-DE" sz="1344" dirty="0">
                    <a:solidFill>
                      <a:schemeClr val="bg1"/>
                    </a:solidFill>
                  </a:rPr>
                  <a:t>Umfeld</a:t>
                </a:r>
              </a:p>
            </p:txBody>
          </p:sp>
          <p:sp>
            <p:nvSpPr>
              <p:cNvPr id="53262" name="Line 11"/>
              <p:cNvSpPr>
                <a:spLocks noChangeShapeType="1"/>
              </p:cNvSpPr>
              <p:nvPr/>
            </p:nvSpPr>
            <p:spPr bwMode="auto">
              <a:xfrm flipH="1">
                <a:off x="3792" y="1392"/>
                <a:ext cx="576" cy="240"/>
              </a:xfrm>
              <a:prstGeom prst="line">
                <a:avLst/>
              </a:prstGeom>
              <a:noFill/>
              <a:ln w="38100">
                <a:noFill/>
                <a:round/>
                <a:headEnd/>
                <a:tailEnd type="triangle" w="med" len="me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nchor="ctr">
                <a:spAutoFit/>
              </a:bodyPr>
              <a:lstStyle/>
              <a:p>
                <a:endParaRPr lang="de-CH" sz="1728"/>
              </a:p>
            </p:txBody>
          </p:sp>
        </p:grpSp>
      </p:grpSp>
      <p:sp>
        <p:nvSpPr>
          <p:cNvPr id="53254" name="AutoShape 12"/>
          <p:cNvSpPr>
            <a:spLocks noChangeArrowheads="1"/>
          </p:cNvSpPr>
          <p:nvPr/>
        </p:nvSpPr>
        <p:spPr bwMode="auto">
          <a:xfrm>
            <a:off x="5077968" y="3502152"/>
            <a:ext cx="986028" cy="804672"/>
          </a:xfrm>
          <a:prstGeom prst="downArrow">
            <a:avLst>
              <a:gd name="adj1" fmla="val 50000"/>
              <a:gd name="adj2" fmla="val 25000"/>
            </a:avLst>
          </a:prstGeom>
          <a:solidFill>
            <a:schemeClr val="accent2">
              <a:lumMod val="75000"/>
            </a:schemeClr>
          </a:solidFill>
          <a:ln w="9525">
            <a:solidFill>
              <a:schemeClr val="bg1"/>
            </a:solidFill>
            <a:miter lim="800000"/>
            <a:headEnd/>
            <a:tailEnd/>
          </a:ln>
          <a:effectLst/>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
                <a:srgbClr val="FFCC00"/>
              </a:buClr>
              <a:buSzTx/>
              <a:buFontTx/>
              <a:buNone/>
            </a:pPr>
            <a:endParaRPr lang="de-CH" altLang="de-DE" sz="3072">
              <a:solidFill>
                <a:srgbClr val="FFCC00"/>
              </a:solidFill>
            </a:endParaRPr>
          </a:p>
        </p:txBody>
      </p:sp>
      <p:sp>
        <p:nvSpPr>
          <p:cNvPr id="53256" name="Line 14"/>
          <p:cNvSpPr>
            <a:spLocks noChangeShapeType="1"/>
          </p:cNvSpPr>
          <p:nvPr/>
        </p:nvSpPr>
        <p:spPr bwMode="auto">
          <a:xfrm>
            <a:off x="3354324" y="3867912"/>
            <a:ext cx="160934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0" tIns="44928" rIns="86400" bIns="44928" anchor="ctr"/>
          <a:lstStyle/>
          <a:p>
            <a:endParaRPr lang="de-CH" sz="1728"/>
          </a:p>
        </p:txBody>
      </p:sp>
      <p:sp>
        <p:nvSpPr>
          <p:cNvPr id="53257" name="Text Box 15"/>
          <p:cNvSpPr txBox="1">
            <a:spLocks noChangeArrowheads="1"/>
          </p:cNvSpPr>
          <p:nvPr/>
        </p:nvSpPr>
        <p:spPr bwMode="auto">
          <a:xfrm>
            <a:off x="1476430" y="3586166"/>
            <a:ext cx="1948760" cy="56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0" tIns="44928" rIns="86400" bIns="44928">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Clr>
                <a:srgbClr val="FFCC00"/>
              </a:buClr>
              <a:buSzTx/>
              <a:buFontTx/>
              <a:buNone/>
            </a:pPr>
            <a:r>
              <a:rPr lang="de-CH" altLang="de-DE" sz="3072" spc="600" dirty="0"/>
              <a:t>STRESS</a:t>
            </a:r>
          </a:p>
        </p:txBody>
      </p:sp>
      <p:sp>
        <p:nvSpPr>
          <p:cNvPr id="53258" name="Titel 1"/>
          <p:cNvSpPr>
            <a:spLocks noGrp="1"/>
          </p:cNvSpPr>
          <p:nvPr>
            <p:ph type="title"/>
          </p:nvPr>
        </p:nvSpPr>
        <p:spPr/>
        <p:txBody>
          <a:bodyPr/>
          <a:lstStyle/>
          <a:p>
            <a:r>
              <a:rPr lang="de-CH" altLang="de-DE"/>
              <a:t>Entstehungsmodell</a:t>
            </a:r>
          </a:p>
        </p:txBody>
      </p:sp>
      <p:cxnSp>
        <p:nvCxnSpPr>
          <p:cNvPr id="4" name="Gerade Verbindung mit Pfeil 3"/>
          <p:cNvCxnSpPr/>
          <p:nvPr/>
        </p:nvCxnSpPr>
        <p:spPr>
          <a:xfrm>
            <a:off x="4275667" y="2201333"/>
            <a:ext cx="688001" cy="3498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5966965" y="2163233"/>
            <a:ext cx="742868" cy="3837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1377950" y="2867665"/>
            <a:ext cx="2470150" cy="341632"/>
          </a:xfrm>
          <a:prstGeom prst="rect">
            <a:avLst/>
          </a:prstGeom>
        </p:spPr>
        <p:txBody>
          <a:bodyPr wrap="square">
            <a:spAutoFit/>
          </a:bodyPr>
          <a:lstStyle/>
          <a:p>
            <a:pPr algn="ctr">
              <a:lnSpc>
                <a:spcPct val="90000"/>
              </a:lnSpc>
              <a:spcBef>
                <a:spcPct val="50000"/>
              </a:spcBef>
              <a:buClrTx/>
              <a:buSzTx/>
              <a:buFontTx/>
              <a:buNone/>
            </a:pPr>
            <a:r>
              <a:rPr lang="de-CH" altLang="de-DE" spc="300" dirty="0">
                <a:solidFill>
                  <a:schemeClr val="accent1">
                    <a:lumMod val="75000"/>
                  </a:schemeClr>
                </a:solidFill>
              </a:rPr>
              <a:t>VULNERABILITÄT</a:t>
            </a:r>
          </a:p>
        </p:txBody>
      </p:sp>
    </p:spTree>
    <p:extLst>
      <p:ext uri="{BB962C8B-B14F-4D97-AF65-F5344CB8AC3E}">
        <p14:creationId xmlns:p14="http://schemas.microsoft.com/office/powerpoint/2010/main" val="1487986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4654550" y="1752601"/>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Aft>
                <a:spcPct val="0"/>
              </a:spcAft>
              <a:buClrTx/>
            </a:pPr>
            <a:r>
              <a:rPr lang="de-DE" altLang="de-DE" sz="2000">
                <a:latin typeface="Arial" panose="020B0604020202020204" pitchFamily="34" charset="0"/>
              </a:rPr>
              <a:t>Depression</a:t>
            </a:r>
          </a:p>
        </p:txBody>
      </p:sp>
      <p:sp>
        <p:nvSpPr>
          <p:cNvPr id="90116" name="Text Box 4"/>
          <p:cNvSpPr txBox="1">
            <a:spLocks noChangeArrowheads="1"/>
          </p:cNvSpPr>
          <p:nvPr/>
        </p:nvSpPr>
        <p:spPr bwMode="auto">
          <a:xfrm>
            <a:off x="2749550" y="419100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0"/>
              </a:spcAft>
              <a:buClrTx/>
            </a:pPr>
            <a:r>
              <a:rPr lang="de-DE" altLang="de-DE" sz="2000">
                <a:latin typeface="Arial" panose="020B0604020202020204" pitchFamily="34" charset="0"/>
              </a:rPr>
              <a:t>Panik-Agoraphobie</a:t>
            </a:r>
          </a:p>
        </p:txBody>
      </p:sp>
      <p:sp>
        <p:nvSpPr>
          <p:cNvPr id="90117" name="Text Box 5"/>
          <p:cNvSpPr txBox="1">
            <a:spLocks noChangeArrowheads="1"/>
          </p:cNvSpPr>
          <p:nvPr/>
        </p:nvSpPr>
        <p:spPr bwMode="auto">
          <a:xfrm>
            <a:off x="6178550" y="411480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Aft>
                <a:spcPct val="0"/>
              </a:spcAft>
              <a:buClrTx/>
            </a:pPr>
            <a:r>
              <a:rPr lang="de-DE" altLang="de-DE" sz="2000">
                <a:latin typeface="Arial" panose="020B0604020202020204" pitchFamily="34" charset="0"/>
              </a:rPr>
              <a:t>Soziale</a:t>
            </a:r>
            <a:br>
              <a:rPr lang="de-DE" altLang="de-DE" sz="2000">
                <a:latin typeface="Arial" panose="020B0604020202020204" pitchFamily="34" charset="0"/>
              </a:rPr>
            </a:br>
            <a:r>
              <a:rPr lang="de-DE" altLang="de-DE" sz="2000">
                <a:latin typeface="Arial" panose="020B0604020202020204" pitchFamily="34" charset="0"/>
              </a:rPr>
              <a:t>Phobie</a:t>
            </a:r>
          </a:p>
        </p:txBody>
      </p:sp>
      <p:sp>
        <p:nvSpPr>
          <p:cNvPr id="90118" name="Text Box 6"/>
          <p:cNvSpPr txBox="1">
            <a:spLocks noChangeArrowheads="1"/>
          </p:cNvSpPr>
          <p:nvPr/>
        </p:nvSpPr>
        <p:spPr bwMode="auto">
          <a:xfrm>
            <a:off x="2749550" y="259080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0"/>
              </a:spcAft>
              <a:buClrTx/>
            </a:pPr>
            <a:r>
              <a:rPr lang="de-DE" altLang="de-DE" sz="2000">
                <a:latin typeface="Arial" panose="020B0604020202020204" pitchFamily="34" charset="0"/>
              </a:rPr>
              <a:t>Bulimie-</a:t>
            </a:r>
            <a:br>
              <a:rPr lang="de-DE" altLang="de-DE" sz="2000">
                <a:latin typeface="Arial" panose="020B0604020202020204" pitchFamily="34" charset="0"/>
              </a:rPr>
            </a:br>
            <a:r>
              <a:rPr lang="de-DE" altLang="de-DE" sz="2000">
                <a:latin typeface="Arial" panose="020B0604020202020204" pitchFamily="34" charset="0"/>
              </a:rPr>
              <a:t>Anorexie</a:t>
            </a:r>
          </a:p>
        </p:txBody>
      </p:sp>
      <p:sp>
        <p:nvSpPr>
          <p:cNvPr id="90119" name="Text Box 7"/>
          <p:cNvSpPr txBox="1">
            <a:spLocks noChangeArrowheads="1"/>
          </p:cNvSpPr>
          <p:nvPr/>
        </p:nvSpPr>
        <p:spPr bwMode="auto">
          <a:xfrm>
            <a:off x="6178550" y="2590801"/>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Aft>
                <a:spcPct val="0"/>
              </a:spcAft>
              <a:buClrTx/>
            </a:pPr>
            <a:r>
              <a:rPr lang="de-DE" altLang="de-DE" sz="2000">
                <a:latin typeface="Arial" panose="020B0604020202020204" pitchFamily="34" charset="0"/>
              </a:rPr>
              <a:t>Zwang</a:t>
            </a:r>
            <a:br>
              <a:rPr lang="de-DE" altLang="de-DE" sz="2000">
                <a:latin typeface="Arial" panose="020B0604020202020204" pitchFamily="34" charset="0"/>
              </a:rPr>
            </a:br>
            <a:r>
              <a:rPr lang="de-DE" altLang="de-DE" sz="2000">
                <a:latin typeface="Arial" panose="020B0604020202020204" pitchFamily="34" charset="0"/>
              </a:rPr>
              <a:t>(OCD)</a:t>
            </a:r>
          </a:p>
        </p:txBody>
      </p:sp>
      <p:sp>
        <p:nvSpPr>
          <p:cNvPr id="90120" name="AutoShape 8"/>
          <p:cNvSpPr>
            <a:spLocks noChangeArrowheads="1"/>
          </p:cNvSpPr>
          <p:nvPr/>
        </p:nvSpPr>
        <p:spPr bwMode="auto">
          <a:xfrm>
            <a:off x="3952875" y="2327701"/>
            <a:ext cx="3308350" cy="2736000"/>
          </a:xfrm>
          <a:prstGeom prst="hexagon">
            <a:avLst>
              <a:gd name="adj" fmla="val 31250"/>
              <a:gd name="vf" fmla="val 115470"/>
            </a:avLst>
          </a:prstGeom>
          <a:gradFill rotWithShape="0">
            <a:gsLst>
              <a:gs pos="0">
                <a:schemeClr val="bg1"/>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de-CH"/>
          </a:p>
        </p:txBody>
      </p:sp>
      <p:sp>
        <p:nvSpPr>
          <p:cNvPr id="90121" name="Text Box 9"/>
          <p:cNvSpPr txBox="1">
            <a:spLocks noChangeArrowheads="1"/>
          </p:cNvSpPr>
          <p:nvPr/>
        </p:nvSpPr>
        <p:spPr bwMode="auto">
          <a:xfrm>
            <a:off x="4578350" y="5241926"/>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Aft>
                <a:spcPct val="0"/>
              </a:spcAft>
              <a:buClrTx/>
            </a:pPr>
            <a:r>
              <a:rPr lang="de-DE" altLang="de-DE" sz="2000">
                <a:latin typeface="Arial" panose="020B0604020202020204" pitchFamily="34" charset="0"/>
              </a:rPr>
              <a:t>Migraine -</a:t>
            </a:r>
            <a:br>
              <a:rPr lang="de-DE" altLang="de-DE" sz="2000">
                <a:latin typeface="Arial" panose="020B0604020202020204" pitchFamily="34" charset="0"/>
              </a:rPr>
            </a:br>
            <a:r>
              <a:rPr lang="de-DE" altLang="de-DE" sz="2000">
                <a:latin typeface="Arial" panose="020B0604020202020204" pitchFamily="34" charset="0"/>
              </a:rPr>
              <a:t>Magen-Darm</a:t>
            </a:r>
          </a:p>
        </p:txBody>
      </p:sp>
      <p:sp>
        <p:nvSpPr>
          <p:cNvPr id="90122" name="Text Box 10"/>
          <p:cNvSpPr txBox="1">
            <a:spLocks noChangeArrowheads="1"/>
          </p:cNvSpPr>
          <p:nvPr/>
        </p:nvSpPr>
        <p:spPr bwMode="auto">
          <a:xfrm>
            <a:off x="5867400" y="5805488"/>
            <a:ext cx="351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Aft>
                <a:spcPct val="0"/>
              </a:spcAft>
              <a:buClrTx/>
            </a:pPr>
            <a:r>
              <a:rPr lang="de-DE" altLang="de-DE" sz="1400">
                <a:latin typeface="Arial" panose="020B0604020202020204" pitchFamily="34" charset="0"/>
              </a:rPr>
              <a:t>evtl auch Hyperaktivität - ADS</a:t>
            </a:r>
          </a:p>
        </p:txBody>
      </p:sp>
      <p:sp>
        <p:nvSpPr>
          <p:cNvPr id="2" name="Titel 1"/>
          <p:cNvSpPr>
            <a:spLocks noGrp="1"/>
          </p:cNvSpPr>
          <p:nvPr>
            <p:ph type="title"/>
          </p:nvPr>
        </p:nvSpPr>
        <p:spPr/>
        <p:txBody>
          <a:bodyPr>
            <a:normAutofit/>
          </a:bodyPr>
          <a:lstStyle/>
          <a:p>
            <a:r>
              <a:rPr lang="de-CH" dirty="0" err="1"/>
              <a:t>Spectrum</a:t>
            </a:r>
            <a:r>
              <a:rPr lang="de-CH" dirty="0"/>
              <a:t> </a:t>
            </a:r>
            <a:r>
              <a:rPr lang="de-CH" dirty="0" err="1"/>
              <a:t>Disorders</a:t>
            </a:r>
            <a:endParaRPr lang="de-CH" dirty="0"/>
          </a:p>
        </p:txBody>
      </p:sp>
    </p:spTree>
    <p:extLst>
      <p:ext uri="{BB962C8B-B14F-4D97-AF65-F5344CB8AC3E}">
        <p14:creationId xmlns:p14="http://schemas.microsoft.com/office/powerpoint/2010/main" val="1762616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P spid="90116" grpId="0" autoUpdateAnimBg="0"/>
      <p:bldP spid="90117" grpId="0" autoUpdateAnimBg="0"/>
      <p:bldP spid="90118" grpId="0" autoUpdateAnimBg="0"/>
      <p:bldP spid="90119" grpId="0" autoUpdateAnimBg="0"/>
      <p:bldP spid="90121" grpId="0" autoUpdateAnimBg="0"/>
      <p:bldP spid="9012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e-CH" altLang="de-DE" dirty="0"/>
              <a:t>Kennzeichen «</a:t>
            </a:r>
            <a:r>
              <a:rPr lang="de-CH" altLang="de-DE" dirty="0" err="1"/>
              <a:t>spectrum</a:t>
            </a:r>
            <a:r>
              <a:rPr lang="de-CH" altLang="de-DE" dirty="0"/>
              <a:t> </a:t>
            </a:r>
            <a:r>
              <a:rPr lang="de-CH" altLang="de-DE" dirty="0" err="1"/>
              <a:t>disorders</a:t>
            </a:r>
            <a:r>
              <a:rPr lang="de-CH" altLang="de-DE" dirty="0"/>
              <a:t>»</a:t>
            </a:r>
            <a:endParaRPr lang="de-DE" altLang="de-DE" dirty="0"/>
          </a:p>
        </p:txBody>
      </p:sp>
      <p:sp>
        <p:nvSpPr>
          <p:cNvPr id="92163" name="Rectangle 3"/>
          <p:cNvSpPr>
            <a:spLocks noGrp="1" noChangeArrowheads="1"/>
          </p:cNvSpPr>
          <p:nvPr>
            <p:ph type="body" idx="1"/>
          </p:nvPr>
        </p:nvSpPr>
        <p:spPr/>
        <p:txBody>
          <a:bodyPr/>
          <a:lstStyle/>
          <a:p>
            <a:pPr>
              <a:lnSpc>
                <a:spcPct val="80000"/>
              </a:lnSpc>
            </a:pPr>
            <a:r>
              <a:rPr lang="de-DE" altLang="de-DE"/>
              <a:t>Die Kriterien für eine klassische Störung sind nicht voll erfüllt.</a:t>
            </a:r>
            <a:br>
              <a:rPr lang="de-DE" altLang="de-DE"/>
            </a:br>
            <a:endParaRPr lang="de-DE" altLang="de-DE"/>
          </a:p>
          <a:p>
            <a:pPr>
              <a:lnSpc>
                <a:spcPct val="80000"/>
              </a:lnSpc>
            </a:pPr>
            <a:r>
              <a:rPr lang="de-DE" altLang="de-DE"/>
              <a:t>Zeitlich begrenzte oder isolierte Symptome, verbunden mit  depressiven Verstimmung.</a:t>
            </a:r>
            <a:br>
              <a:rPr lang="de-DE" altLang="de-DE"/>
            </a:br>
            <a:endParaRPr lang="de-DE" altLang="de-DE"/>
          </a:p>
          <a:p>
            <a:pPr>
              <a:lnSpc>
                <a:spcPct val="80000"/>
              </a:lnSpc>
            </a:pPr>
            <a:r>
              <a:rPr lang="de-DE" altLang="de-DE"/>
              <a:t>führen zu  deutlichen Einschränkung in Beziehungen, im Beruf oder anderen wichtigen Lebensbereichen.</a:t>
            </a:r>
            <a:br>
              <a:rPr lang="de-DE" altLang="de-DE"/>
            </a:br>
            <a:endParaRPr lang="de-DE" altLang="de-DE"/>
          </a:p>
          <a:p>
            <a:pPr>
              <a:lnSpc>
                <a:spcPct val="80000"/>
              </a:lnSpc>
            </a:pPr>
            <a:r>
              <a:rPr lang="de-DE" altLang="de-DE"/>
              <a:t>Es entstehen </a:t>
            </a:r>
            <a:r>
              <a:rPr lang="de-DE" altLang="de-DE" i="1"/>
              <a:t>„emotional aufgeladene Beziehungen“</a:t>
            </a:r>
            <a:r>
              <a:rPr lang="de-DE" altLang="de-DE"/>
              <a:t> mit der Gefahr der Abhängigkeit.</a:t>
            </a:r>
          </a:p>
        </p:txBody>
      </p:sp>
    </p:spTree>
    <p:extLst>
      <p:ext uri="{BB962C8B-B14F-4D97-AF65-F5344CB8AC3E}">
        <p14:creationId xmlns:p14="http://schemas.microsoft.com/office/powerpoint/2010/main" val="3497760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297680" y="1196974"/>
            <a:ext cx="6455663" cy="56610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pic>
        <p:nvPicPr>
          <p:cNvPr id="53251" name="Picture 3" descr="Sensible-Syndr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875" y="1270000"/>
            <a:ext cx="861954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Grp="1" noChangeArrowheads="1"/>
          </p:cNvSpPr>
          <p:nvPr>
            <p:ph type="title"/>
          </p:nvPr>
        </p:nvSpPr>
        <p:spPr/>
        <p:txBody>
          <a:bodyPr/>
          <a:lstStyle/>
          <a:p>
            <a:r>
              <a:rPr lang="de-CH" altLang="de-DE" dirty="0"/>
              <a:t>Mögliche Folgekrankheiten</a:t>
            </a:r>
          </a:p>
        </p:txBody>
      </p:sp>
    </p:spTree>
    <p:extLst>
      <p:ext uri="{BB962C8B-B14F-4D97-AF65-F5344CB8AC3E}">
        <p14:creationId xmlns:p14="http://schemas.microsoft.com/office/powerpoint/2010/main" val="448191397"/>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Störbarkeit: Kognitive Aspekte der Sensibilität</a:t>
            </a:r>
          </a:p>
        </p:txBody>
      </p:sp>
      <p:sp>
        <p:nvSpPr>
          <p:cNvPr id="3" name="Inhaltsplatzhalter 2"/>
          <p:cNvSpPr>
            <a:spLocks noGrp="1"/>
          </p:cNvSpPr>
          <p:nvPr>
            <p:ph idx="1"/>
          </p:nvPr>
        </p:nvSpPr>
        <p:spPr/>
        <p:txBody>
          <a:bodyPr/>
          <a:lstStyle/>
          <a:p>
            <a:r>
              <a:rPr lang="de-CH" dirty="0"/>
              <a:t>Zerstreutheit, Konzentrationsstörung, Vergesslichkeit bei Depression und allgemeiner Sensibilität:</a:t>
            </a:r>
          </a:p>
          <a:p>
            <a:r>
              <a:rPr lang="de-CH" dirty="0"/>
              <a:t>nicht vergessen, sondern aufgewirbelt, zerstreut wie Blätter im Wind; die Anstrengung, die Gedanken zu sammeln und zu ordnen, ist so gross, dass der sensible Mensch nicht die Kraft dazu hat.</a:t>
            </a:r>
          </a:p>
          <a:p>
            <a:endParaRPr lang="de-CH" dirty="0"/>
          </a:p>
        </p:txBody>
      </p:sp>
    </p:spTree>
    <p:extLst>
      <p:ext uri="{BB962C8B-B14F-4D97-AF65-F5344CB8AC3E}">
        <p14:creationId xmlns:p14="http://schemas.microsoft.com/office/powerpoint/2010/main" val="2270487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Persönlichkeitskonzepte und Sensibilität</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5052" y="1270000"/>
            <a:ext cx="7239886" cy="4849704"/>
          </a:xfrm>
          <a:prstGeom prst="rect">
            <a:avLst/>
          </a:prstGeom>
        </p:spPr>
      </p:pic>
    </p:spTree>
    <p:extLst>
      <p:ext uri="{BB962C8B-B14F-4D97-AF65-F5344CB8AC3E}">
        <p14:creationId xmlns:p14="http://schemas.microsoft.com/office/powerpoint/2010/main" val="201586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p:txBody>
          <a:bodyPr/>
          <a:lstStyle/>
          <a:p>
            <a:r>
              <a:rPr lang="de-CH" altLang="de-DE"/>
              <a:t>Sensibilität und Glaube</a:t>
            </a:r>
          </a:p>
        </p:txBody>
      </p:sp>
      <p:sp>
        <p:nvSpPr>
          <p:cNvPr id="59395" name="Rectangle 4"/>
          <p:cNvSpPr>
            <a:spLocks noGrp="1" noChangeArrowheads="1"/>
          </p:cNvSpPr>
          <p:nvPr>
            <p:ph type="body" idx="1"/>
          </p:nvPr>
        </p:nvSpPr>
        <p:spPr>
          <a:xfrm>
            <a:off x="5153891" y="1688594"/>
            <a:ext cx="4968009" cy="3950208"/>
          </a:xfrm>
        </p:spPr>
        <p:txBody>
          <a:bodyPr>
            <a:normAutofit fontScale="85000" lnSpcReduction="20000"/>
          </a:bodyPr>
          <a:lstStyle/>
          <a:p>
            <a:pPr marL="457200" indent="-457200">
              <a:lnSpc>
                <a:spcPct val="120000"/>
              </a:lnSpc>
              <a:spcBef>
                <a:spcPct val="50000"/>
              </a:spcBef>
            </a:pPr>
            <a:r>
              <a:rPr lang="de-CH" altLang="de-DE" sz="3456" dirty="0"/>
              <a:t>Feinfühligkeit für die geistige Welt</a:t>
            </a:r>
          </a:p>
          <a:p>
            <a:pPr marL="457200" indent="-457200">
              <a:lnSpc>
                <a:spcPct val="120000"/>
              </a:lnSpc>
              <a:spcBef>
                <a:spcPct val="50000"/>
              </a:spcBef>
            </a:pPr>
            <a:r>
              <a:rPr lang="de-CH" altLang="de-DE" sz="3456" dirty="0"/>
              <a:t>Überempfindliches Gewissen</a:t>
            </a:r>
          </a:p>
          <a:p>
            <a:pPr marL="457200" indent="-457200">
              <a:lnSpc>
                <a:spcPct val="120000"/>
              </a:lnSpc>
              <a:spcBef>
                <a:spcPct val="50000"/>
              </a:spcBef>
            </a:pPr>
            <a:r>
              <a:rPr lang="de-CH" altLang="de-DE" sz="3456" dirty="0"/>
              <a:t>Ängstlichkeit vor Gott und Menschen</a:t>
            </a:r>
          </a:p>
          <a:p>
            <a:pPr marL="457200" indent="-457200">
              <a:lnSpc>
                <a:spcPct val="120000"/>
              </a:lnSpc>
              <a:spcBef>
                <a:spcPct val="50000"/>
              </a:spcBef>
            </a:pPr>
            <a:r>
              <a:rPr lang="de-CH" altLang="de-DE" sz="3456" dirty="0"/>
              <a:t>Leben mit Spannungsfeldern</a:t>
            </a:r>
          </a:p>
        </p:txBody>
      </p:sp>
      <p:pic>
        <p:nvPicPr>
          <p:cNvPr id="3" name="Grafik 2"/>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flipH="1">
            <a:off x="-230774" y="1682016"/>
            <a:ext cx="5052750" cy="3133386"/>
          </a:xfrm>
          <a:prstGeom prst="rect">
            <a:avLst/>
          </a:prstGeom>
        </p:spPr>
      </p:pic>
    </p:spTree>
    <p:extLst>
      <p:ext uri="{BB962C8B-B14F-4D97-AF65-F5344CB8AC3E}">
        <p14:creationId xmlns:p14="http://schemas.microsoft.com/office/powerpoint/2010/main" val="637593215"/>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3"/>
          <p:cNvSpPr>
            <a:spLocks noGrp="1"/>
          </p:cNvSpPr>
          <p:nvPr>
            <p:ph type="title"/>
          </p:nvPr>
        </p:nvSpPr>
        <p:spPr/>
        <p:txBody>
          <a:bodyPr/>
          <a:lstStyle/>
          <a:p>
            <a:r>
              <a:rPr lang="de-CH" altLang="de-DE"/>
              <a:t>Gottesbild und Persönlichkeit</a:t>
            </a:r>
          </a:p>
        </p:txBody>
      </p:sp>
      <p:sp>
        <p:nvSpPr>
          <p:cNvPr id="37891" name="Ellipse 4"/>
          <p:cNvSpPr>
            <a:spLocks noChangeArrowheads="1"/>
          </p:cNvSpPr>
          <p:nvPr/>
        </p:nvSpPr>
        <p:spPr bwMode="auto">
          <a:xfrm>
            <a:off x="3418187" y="1517874"/>
            <a:ext cx="3673475" cy="1081087"/>
          </a:xfrm>
          <a:prstGeom prst="ellipse">
            <a:avLst/>
          </a:prstGeom>
          <a:solidFill>
            <a:srgbClr val="B5E1F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spcBef>
                <a:spcPct val="0"/>
              </a:spcBef>
              <a:buClrTx/>
              <a:buFontTx/>
              <a:buNone/>
            </a:pPr>
            <a:r>
              <a:rPr lang="de-CH" altLang="de-DE" sz="2400">
                <a:latin typeface="Calibri" panose="020F0502020204030204" pitchFamily="34" charset="0"/>
              </a:rPr>
              <a:t>Gottes Gegenwart</a:t>
            </a:r>
          </a:p>
        </p:txBody>
      </p:sp>
      <p:grpSp>
        <p:nvGrpSpPr>
          <p:cNvPr id="37892" name="Gruppieren 16"/>
          <p:cNvGrpSpPr>
            <a:grpSpLocks/>
          </p:cNvGrpSpPr>
          <p:nvPr/>
        </p:nvGrpSpPr>
        <p:grpSpPr bwMode="auto">
          <a:xfrm>
            <a:off x="3124498" y="2743423"/>
            <a:ext cx="4260850" cy="647700"/>
            <a:chOff x="2915816" y="3501008"/>
            <a:chExt cx="4260692" cy="648072"/>
          </a:xfrm>
        </p:grpSpPr>
        <p:cxnSp>
          <p:nvCxnSpPr>
            <p:cNvPr id="37900" name="Gerade Verbindung mit Pfeil 6"/>
            <p:cNvCxnSpPr>
              <a:cxnSpLocks noChangeShapeType="1"/>
            </p:cNvCxnSpPr>
            <p:nvPr/>
          </p:nvCxnSpPr>
          <p:spPr bwMode="auto">
            <a:xfrm flipH="1">
              <a:off x="2915816" y="3501008"/>
              <a:ext cx="1440160" cy="648072"/>
            </a:xfrm>
            <a:prstGeom prst="straightConnector1">
              <a:avLst/>
            </a:prstGeom>
            <a:noFill/>
            <a:ln w="762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1" name="Gerade Verbindung mit Pfeil 7"/>
            <p:cNvCxnSpPr>
              <a:cxnSpLocks noChangeShapeType="1"/>
            </p:cNvCxnSpPr>
            <p:nvPr/>
          </p:nvCxnSpPr>
          <p:spPr bwMode="auto">
            <a:xfrm>
              <a:off x="5744732" y="3501008"/>
              <a:ext cx="1431776" cy="648072"/>
            </a:xfrm>
            <a:prstGeom prst="straightConnector1">
              <a:avLst/>
            </a:prstGeom>
            <a:noFill/>
            <a:ln w="762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898" name="Abgerundetes Rechteck 9"/>
          <p:cNvSpPr>
            <a:spLocks noChangeArrowheads="1"/>
          </p:cNvSpPr>
          <p:nvPr/>
        </p:nvSpPr>
        <p:spPr bwMode="auto">
          <a:xfrm>
            <a:off x="2051348" y="3535585"/>
            <a:ext cx="2376274" cy="1079500"/>
          </a:xfrm>
          <a:prstGeom prst="roundRect">
            <a:avLst>
              <a:gd name="adj" fmla="val 16667"/>
            </a:avLst>
          </a:prstGeom>
          <a:solidFill>
            <a:schemeClr val="accent2">
              <a:lumMod val="5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spcBef>
                <a:spcPct val="0"/>
              </a:spcBef>
            </a:pPr>
            <a:r>
              <a:rPr lang="de-CH" altLang="de-DE" sz="1800">
                <a:solidFill>
                  <a:schemeClr val="bg1"/>
                </a:solidFill>
                <a:latin typeface="Calibri" panose="020F0502020204030204" pitchFamily="34" charset="0"/>
              </a:rPr>
              <a:t>bedrückend</a:t>
            </a:r>
          </a:p>
          <a:p>
            <a:pPr algn="ctr">
              <a:lnSpc>
                <a:spcPts val="1800"/>
              </a:lnSpc>
              <a:spcBef>
                <a:spcPct val="0"/>
              </a:spcBef>
            </a:pPr>
            <a:r>
              <a:rPr lang="de-CH" altLang="de-DE" sz="1800">
                <a:solidFill>
                  <a:schemeClr val="bg1"/>
                </a:solidFill>
                <a:latin typeface="Calibri" panose="020F0502020204030204" pitchFamily="34" charset="0"/>
              </a:rPr>
              <a:t>bedrohlich</a:t>
            </a:r>
          </a:p>
          <a:p>
            <a:pPr algn="ctr">
              <a:lnSpc>
                <a:spcPts val="1800"/>
              </a:lnSpc>
              <a:spcBef>
                <a:spcPct val="0"/>
              </a:spcBef>
            </a:pPr>
            <a:r>
              <a:rPr lang="de-CH" altLang="de-DE" sz="1800">
                <a:solidFill>
                  <a:schemeClr val="bg1"/>
                </a:solidFill>
                <a:latin typeface="Calibri" panose="020F0502020204030204" pitchFamily="34" charset="0"/>
              </a:rPr>
              <a:t>abwertend</a:t>
            </a:r>
          </a:p>
          <a:p>
            <a:pPr algn="ctr">
              <a:lnSpc>
                <a:spcPts val="1800"/>
              </a:lnSpc>
              <a:spcBef>
                <a:spcPct val="0"/>
              </a:spcBef>
            </a:pPr>
            <a:r>
              <a:rPr lang="de-CH" altLang="de-DE" sz="1800">
                <a:solidFill>
                  <a:schemeClr val="bg1"/>
                </a:solidFill>
                <a:latin typeface="Calibri" panose="020F0502020204030204" pitchFamily="34" charset="0"/>
              </a:rPr>
              <a:t>verurteilend</a:t>
            </a:r>
          </a:p>
        </p:txBody>
      </p:sp>
      <p:sp>
        <p:nvSpPr>
          <p:cNvPr id="37899" name="Abgerundetes Rechteck 10"/>
          <p:cNvSpPr>
            <a:spLocks noChangeArrowheads="1"/>
          </p:cNvSpPr>
          <p:nvPr/>
        </p:nvSpPr>
        <p:spPr bwMode="auto">
          <a:xfrm>
            <a:off x="6083812" y="3535585"/>
            <a:ext cx="2376274" cy="1079500"/>
          </a:xfrm>
          <a:prstGeom prst="roundRect">
            <a:avLst>
              <a:gd name="adj" fmla="val 16667"/>
            </a:avLst>
          </a:prstGeom>
          <a:solidFill>
            <a:schemeClr val="tx2">
              <a:lumMod val="75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spcBef>
                <a:spcPct val="0"/>
              </a:spcBef>
            </a:pPr>
            <a:r>
              <a:rPr lang="de-CH" altLang="de-DE" sz="1800">
                <a:solidFill>
                  <a:schemeClr val="bg1"/>
                </a:solidFill>
                <a:latin typeface="Calibri" panose="020F0502020204030204" pitchFamily="34" charset="0"/>
              </a:rPr>
              <a:t>tröstend</a:t>
            </a:r>
          </a:p>
          <a:p>
            <a:pPr algn="ctr">
              <a:lnSpc>
                <a:spcPts val="1800"/>
              </a:lnSpc>
              <a:spcBef>
                <a:spcPct val="0"/>
              </a:spcBef>
            </a:pPr>
            <a:r>
              <a:rPr lang="de-CH" altLang="de-DE" sz="1800">
                <a:solidFill>
                  <a:schemeClr val="bg1"/>
                </a:solidFill>
                <a:latin typeface="Calibri" panose="020F0502020204030204" pitchFamily="34" charset="0"/>
              </a:rPr>
              <a:t>tragend</a:t>
            </a:r>
          </a:p>
          <a:p>
            <a:pPr algn="ctr">
              <a:lnSpc>
                <a:spcPts val="1800"/>
              </a:lnSpc>
              <a:spcBef>
                <a:spcPct val="0"/>
              </a:spcBef>
            </a:pPr>
            <a:r>
              <a:rPr lang="de-CH" altLang="de-DE" sz="1800">
                <a:solidFill>
                  <a:schemeClr val="bg1"/>
                </a:solidFill>
                <a:latin typeface="Calibri" panose="020F0502020204030204" pitchFamily="34" charset="0"/>
              </a:rPr>
              <a:t>gegenwärtig</a:t>
            </a:r>
          </a:p>
        </p:txBody>
      </p:sp>
      <p:sp>
        <p:nvSpPr>
          <p:cNvPr id="37894" name="Rechteck 11"/>
          <p:cNvSpPr>
            <a:spLocks noChangeArrowheads="1"/>
          </p:cNvSpPr>
          <p:nvPr/>
        </p:nvSpPr>
        <p:spPr bwMode="auto">
          <a:xfrm>
            <a:off x="2051348" y="4948460"/>
            <a:ext cx="6408738" cy="287338"/>
          </a:xfrm>
          <a:prstGeom prst="rect">
            <a:avLst/>
          </a:prstGeom>
          <a:solidFill>
            <a:schemeClr val="tx2">
              <a:lumMod val="60000"/>
              <a:lumOff val="40000"/>
            </a:schemeClr>
          </a:solidFill>
          <a:ln w="9525" algn="ctr">
            <a:no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spcBef>
                <a:spcPct val="0"/>
              </a:spcBef>
              <a:buClrTx/>
              <a:buFont typeface="Wingdings" panose="05000000000000000000" pitchFamily="2" charset="2"/>
              <a:buNone/>
            </a:pPr>
            <a:endParaRPr lang="de-CH" altLang="de-DE" sz="2400">
              <a:solidFill>
                <a:schemeClr val="bg1"/>
              </a:solidFill>
              <a:latin typeface="Calibri" panose="020F0502020204030204" pitchFamily="34" charset="0"/>
            </a:endParaRPr>
          </a:p>
        </p:txBody>
      </p:sp>
      <p:sp>
        <p:nvSpPr>
          <p:cNvPr id="37895" name="Textfeld 12"/>
          <p:cNvSpPr txBox="1">
            <a:spLocks noChangeArrowheads="1"/>
          </p:cNvSpPr>
          <p:nvPr/>
        </p:nvSpPr>
        <p:spPr bwMode="auto">
          <a:xfrm>
            <a:off x="2051348" y="4923060"/>
            <a:ext cx="291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buFont typeface="Wingdings" panose="05000000000000000000" pitchFamily="2" charset="2"/>
              <a:buNone/>
            </a:pPr>
            <a:r>
              <a:rPr lang="de-CH" altLang="de-DE" sz="1600" dirty="0">
                <a:solidFill>
                  <a:schemeClr val="bg1"/>
                </a:solidFill>
                <a:latin typeface="Calibri" panose="020F0502020204030204" pitchFamily="34" charset="0"/>
              </a:rPr>
              <a:t>Ängstlich, sensibel, neurotisch</a:t>
            </a:r>
          </a:p>
        </p:txBody>
      </p:sp>
      <p:sp>
        <p:nvSpPr>
          <p:cNvPr id="37896" name="Textfeld 13"/>
          <p:cNvSpPr txBox="1">
            <a:spLocks noChangeArrowheads="1"/>
          </p:cNvSpPr>
          <p:nvPr/>
        </p:nvSpPr>
        <p:spPr bwMode="auto">
          <a:xfrm>
            <a:off x="6193137" y="4923060"/>
            <a:ext cx="219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r">
              <a:buFont typeface="Wingdings" panose="05000000000000000000" pitchFamily="2" charset="2"/>
              <a:buNone/>
            </a:pPr>
            <a:r>
              <a:rPr lang="de-CH" altLang="de-DE" sz="1600" dirty="0">
                <a:solidFill>
                  <a:schemeClr val="bg1"/>
                </a:solidFill>
                <a:latin typeface="Calibri" panose="020F0502020204030204" pitchFamily="34" charset="0"/>
              </a:rPr>
              <a:t>Stabil, vertrauensvoll</a:t>
            </a:r>
          </a:p>
        </p:txBody>
      </p:sp>
      <p:sp>
        <p:nvSpPr>
          <p:cNvPr id="37897" name="Textfeld 14"/>
          <p:cNvSpPr txBox="1">
            <a:spLocks noChangeArrowheads="1"/>
          </p:cNvSpPr>
          <p:nvPr/>
        </p:nvSpPr>
        <p:spPr bwMode="auto">
          <a:xfrm>
            <a:off x="3994448" y="5261198"/>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buFont typeface="Wingdings" panose="05000000000000000000" pitchFamily="2" charset="2"/>
              <a:buNone/>
            </a:pPr>
            <a:r>
              <a:rPr lang="de-CH" altLang="de-DE" sz="2000">
                <a:latin typeface="Calibri" panose="020F0502020204030204" pitchFamily="34" charset="0"/>
              </a:rPr>
              <a:t>Persönlichkeitsstil</a:t>
            </a:r>
          </a:p>
        </p:txBody>
      </p:sp>
      <p:sp>
        <p:nvSpPr>
          <p:cNvPr id="14" name="Abgerundetes Rechteck 9"/>
          <p:cNvSpPr>
            <a:spLocks noChangeArrowheads="1"/>
          </p:cNvSpPr>
          <p:nvPr/>
        </p:nvSpPr>
        <p:spPr bwMode="auto">
          <a:xfrm>
            <a:off x="1532101" y="2237314"/>
            <a:ext cx="2462347" cy="609521"/>
          </a:xfrm>
          <a:prstGeom prst="roundRect">
            <a:avLst>
              <a:gd name="adj" fmla="val 16667"/>
            </a:avLst>
          </a:prstGeom>
          <a:solidFill>
            <a:schemeClr val="accent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spcBef>
                <a:spcPct val="0"/>
              </a:spcBef>
            </a:pPr>
            <a:r>
              <a:rPr lang="de-CH" altLang="de-DE" sz="1800" dirty="0">
                <a:solidFill>
                  <a:schemeClr val="bg1"/>
                </a:solidFill>
                <a:latin typeface="Calibri" panose="020F0502020204030204" pitchFamily="34" charset="0"/>
              </a:rPr>
              <a:t>Überforderung im religiösen Umfeld</a:t>
            </a:r>
          </a:p>
        </p:txBody>
      </p:sp>
      <p:sp>
        <p:nvSpPr>
          <p:cNvPr id="15" name="Abgerundetes Rechteck 9"/>
          <p:cNvSpPr>
            <a:spLocks noChangeArrowheads="1"/>
          </p:cNvSpPr>
          <p:nvPr/>
        </p:nvSpPr>
        <p:spPr bwMode="auto">
          <a:xfrm>
            <a:off x="6515401" y="2254487"/>
            <a:ext cx="2462344" cy="609521"/>
          </a:xfrm>
          <a:prstGeom prst="roundRect">
            <a:avLst>
              <a:gd name="adj" fmla="val 16667"/>
            </a:avLst>
          </a:prstGeom>
          <a:solidFill>
            <a:schemeClr val="accent5">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spcBef>
                <a:spcPct val="0"/>
              </a:spcBef>
            </a:pPr>
            <a:r>
              <a:rPr lang="de-CH" altLang="de-DE" sz="1800" dirty="0">
                <a:solidFill>
                  <a:schemeClr val="bg1"/>
                </a:solidFill>
                <a:latin typeface="Calibri" panose="020F0502020204030204" pitchFamily="34" charset="0"/>
              </a:rPr>
              <a:t>Wohltuendes </a:t>
            </a:r>
            <a:r>
              <a:rPr lang="de-CH" altLang="de-DE" sz="1800" dirty="0" err="1">
                <a:solidFill>
                  <a:schemeClr val="bg1"/>
                </a:solidFill>
                <a:latin typeface="Calibri" panose="020F0502020204030204" pitchFamily="34" charset="0"/>
              </a:rPr>
              <a:t>verständ-nisvolles</a:t>
            </a:r>
            <a:r>
              <a:rPr lang="de-CH" altLang="de-DE" sz="1800" dirty="0">
                <a:solidFill>
                  <a:schemeClr val="bg1"/>
                </a:solidFill>
                <a:latin typeface="Calibri" panose="020F0502020204030204" pitchFamily="34" charset="0"/>
              </a:rPr>
              <a:t> Umfeld</a:t>
            </a:r>
          </a:p>
        </p:txBody>
      </p:sp>
    </p:spTree>
    <p:extLst>
      <p:ext uri="{BB962C8B-B14F-4D97-AF65-F5344CB8AC3E}">
        <p14:creationId xmlns:p14="http://schemas.microsoft.com/office/powerpoint/2010/main" val="5675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Kritik am Konzept</a:t>
            </a:r>
          </a:p>
        </p:txBody>
      </p:sp>
      <p:sp>
        <p:nvSpPr>
          <p:cNvPr id="5" name="Inhaltsplatzhalter 4"/>
          <p:cNvSpPr>
            <a:spLocks noGrp="1"/>
          </p:cNvSpPr>
          <p:nvPr>
            <p:ph sz="half" idx="2"/>
          </p:nvPr>
        </p:nvSpPr>
        <p:spPr>
          <a:xfrm>
            <a:off x="5284946" y="2986601"/>
            <a:ext cx="4436745" cy="3190362"/>
          </a:xfrm>
        </p:spPr>
        <p:txBody>
          <a:bodyPr>
            <a:normAutofit fontScale="77500" lnSpcReduction="20000"/>
          </a:bodyPr>
          <a:lstStyle/>
          <a:p>
            <a:r>
              <a:rPr lang="de-CH" dirty="0"/>
              <a:t>KRITIK: Datenlage zu dünn, vielfältige Eigenschaften, in denen sich viele wiedererkennen.</a:t>
            </a:r>
          </a:p>
          <a:p>
            <a:r>
              <a:rPr lang="de-CH" dirty="0"/>
              <a:t>Hohe Überlappung mit Depression, </a:t>
            </a:r>
            <a:r>
              <a:rPr lang="de-CH" dirty="0" err="1"/>
              <a:t>Dysthymie</a:t>
            </a:r>
            <a:r>
              <a:rPr lang="de-CH" dirty="0"/>
              <a:t> und ängstlich-vermeidender Persönlichkeit.</a:t>
            </a:r>
          </a:p>
          <a:p>
            <a:r>
              <a:rPr lang="de-CH" dirty="0"/>
              <a:t>ZYNISCH: «Das Konstrukt erinnert stark an den </a:t>
            </a:r>
            <a:r>
              <a:rPr lang="de-CH" dirty="0" err="1"/>
              <a:t>Begri</a:t>
            </a:r>
            <a:r>
              <a:rPr lang="de-CH" dirty="0"/>
              <a:t> des „Burnout“, der es ebenso ermöglicht, Schonraum zu erhalten, ohne als krank gelten zu müssen.»</a:t>
            </a:r>
          </a:p>
        </p:txBody>
      </p:sp>
      <p:pic>
        <p:nvPicPr>
          <p:cNvPr id="6" name="Grafik 5"/>
          <p:cNvPicPr>
            <a:picLocks noChangeAspect="1"/>
          </p:cNvPicPr>
          <p:nvPr/>
        </p:nvPicPr>
        <p:blipFill>
          <a:blip r:embed="rId3"/>
          <a:stretch>
            <a:fillRect/>
          </a:stretch>
        </p:blipFill>
        <p:spPr>
          <a:xfrm rot="20556692">
            <a:off x="118412" y="1142394"/>
            <a:ext cx="7952441" cy="2008522"/>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4376592" y="6262691"/>
            <a:ext cx="3969834" cy="307777"/>
          </a:xfrm>
          <a:prstGeom prst="rect">
            <a:avLst/>
          </a:prstGeom>
          <a:noFill/>
        </p:spPr>
        <p:txBody>
          <a:bodyPr wrap="square" rtlCol="0">
            <a:spAutoFit/>
          </a:bodyPr>
          <a:lstStyle/>
          <a:p>
            <a:r>
              <a:rPr lang="de-CH" sz="1400" dirty="0"/>
              <a:t>Meissner A. (2015). </a:t>
            </a:r>
            <a:r>
              <a:rPr lang="de-CH" sz="1400" dirty="0" err="1"/>
              <a:t>NeuroTransmitter</a:t>
            </a:r>
            <a:r>
              <a:rPr lang="de-CH" sz="1400" dirty="0"/>
              <a:t> 26(9):16-17.</a:t>
            </a:r>
          </a:p>
        </p:txBody>
      </p:sp>
    </p:spTree>
    <p:extLst>
      <p:ext uri="{BB962C8B-B14F-4D97-AF65-F5344CB8AC3E}">
        <p14:creationId xmlns:p14="http://schemas.microsoft.com/office/powerpoint/2010/main" val="502106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albbogen 5"/>
          <p:cNvSpPr/>
          <p:nvPr/>
        </p:nvSpPr>
        <p:spPr>
          <a:xfrm rot="17399867">
            <a:off x="4756440" y="1604883"/>
            <a:ext cx="1453916" cy="1479052"/>
          </a:xfrm>
          <a:prstGeom prst="blockArc">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4823" name="Rectangle 5"/>
          <p:cNvSpPr>
            <a:spLocks noChangeArrowheads="1"/>
          </p:cNvSpPr>
          <p:nvPr/>
        </p:nvSpPr>
        <p:spPr bwMode="auto">
          <a:xfrm>
            <a:off x="1694722" y="1669934"/>
            <a:ext cx="2438400" cy="505968"/>
          </a:xfrm>
          <a:prstGeom prst="rect">
            <a:avLst/>
          </a:prstGeom>
          <a:solidFill>
            <a:schemeClr val="accent1">
              <a:lumMod val="5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chor="ctr">
            <a:spAutoFit/>
          </a:bodyPr>
          <a:lstStyle/>
          <a:p>
            <a:pPr algn="ctr">
              <a:spcBef>
                <a:spcPct val="50000"/>
              </a:spcBef>
              <a:defRPr/>
            </a:pPr>
            <a:r>
              <a:rPr lang="de-DE" sz="2688" dirty="0">
                <a:solidFill>
                  <a:schemeClr val="bg1"/>
                </a:solidFill>
                <a:latin typeface="Calibri" panose="020F0502020204030204" pitchFamily="34" charset="0"/>
              </a:rPr>
              <a:t>Aufgaben</a:t>
            </a:r>
          </a:p>
        </p:txBody>
      </p:sp>
      <p:sp>
        <p:nvSpPr>
          <p:cNvPr id="34824" name="Rectangle 6"/>
          <p:cNvSpPr>
            <a:spLocks noChangeArrowheads="1"/>
          </p:cNvSpPr>
          <p:nvPr/>
        </p:nvSpPr>
        <p:spPr bwMode="auto">
          <a:xfrm>
            <a:off x="1694722" y="3209175"/>
            <a:ext cx="2438400" cy="505968"/>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anchor="ctr">
            <a:spAutoFit/>
          </a:bodyPr>
          <a:lstStyle/>
          <a:p>
            <a:pPr algn="ctr">
              <a:spcBef>
                <a:spcPct val="50000"/>
              </a:spcBef>
              <a:defRPr/>
            </a:pPr>
            <a:r>
              <a:rPr lang="de-DE" sz="2688" dirty="0">
                <a:solidFill>
                  <a:schemeClr val="bg1"/>
                </a:solidFill>
                <a:latin typeface="Calibri" panose="020F0502020204030204" pitchFamily="34" charset="0"/>
              </a:rPr>
              <a:t>Ressourcen</a:t>
            </a:r>
          </a:p>
        </p:txBody>
      </p:sp>
      <p:sp>
        <p:nvSpPr>
          <p:cNvPr id="71691" name="AutoShape 11"/>
          <p:cNvSpPr>
            <a:spLocks noChangeArrowheads="1"/>
          </p:cNvSpPr>
          <p:nvPr/>
        </p:nvSpPr>
        <p:spPr bwMode="auto">
          <a:xfrm rot="5400000">
            <a:off x="2624362" y="2130182"/>
            <a:ext cx="731520" cy="1123188"/>
          </a:xfrm>
          <a:prstGeom prst="leftRightArrow">
            <a:avLst>
              <a:gd name="adj1" fmla="val 50000"/>
              <a:gd name="adj2" fmla="val 32000"/>
            </a:avLst>
          </a:prstGeom>
          <a:solidFill>
            <a:schemeClr val="bg2">
              <a:lumMod val="90000"/>
            </a:schemeClr>
          </a:solidFill>
          <a:ln w="19050">
            <a:solidFill>
              <a:schemeClr val="tx1"/>
            </a:solidFill>
            <a:miter lim="800000"/>
            <a:headEnd/>
            <a:tailEnd/>
          </a:ln>
          <a:effectLst/>
          <a:extLst/>
        </p:spPr>
        <p:txBody>
          <a:bodyPr anchor="ct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
                <a:srgbClr val="FFCC00"/>
              </a:buClr>
              <a:buSzTx/>
              <a:buFontTx/>
              <a:buNone/>
            </a:pPr>
            <a:endParaRPr lang="de-CH" altLang="de-DE" sz="3072">
              <a:solidFill>
                <a:srgbClr val="FFCC00"/>
              </a:solidFill>
            </a:endParaRPr>
          </a:p>
        </p:txBody>
      </p:sp>
      <p:sp>
        <p:nvSpPr>
          <p:cNvPr id="71686" name="Rectangle 13"/>
          <p:cNvSpPr>
            <a:spLocks noGrp="1" noChangeArrowheads="1"/>
          </p:cNvSpPr>
          <p:nvPr>
            <p:ph type="title"/>
          </p:nvPr>
        </p:nvSpPr>
        <p:spPr/>
        <p:txBody>
          <a:bodyPr/>
          <a:lstStyle/>
          <a:p>
            <a:r>
              <a:rPr lang="de-DE" altLang="de-DE" dirty="0"/>
              <a:t>Ziel: Mit Grenzen leben</a:t>
            </a:r>
          </a:p>
        </p:txBody>
      </p:sp>
      <p:sp>
        <p:nvSpPr>
          <p:cNvPr id="2" name="Pfeil nach links und rechts 1"/>
          <p:cNvSpPr/>
          <p:nvPr/>
        </p:nvSpPr>
        <p:spPr>
          <a:xfrm rot="1212222">
            <a:off x="4261368" y="2028029"/>
            <a:ext cx="1731777" cy="311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Calibri" panose="020F0502020204030204" pitchFamily="34" charset="0"/>
            </a:endParaRPr>
          </a:p>
        </p:txBody>
      </p:sp>
      <p:sp>
        <p:nvSpPr>
          <p:cNvPr id="15" name="Pfeil nach links und rechts 14"/>
          <p:cNvSpPr/>
          <p:nvPr/>
        </p:nvSpPr>
        <p:spPr>
          <a:xfrm rot="20754843">
            <a:off x="4241769" y="3119546"/>
            <a:ext cx="1731777" cy="311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Calibri" panose="020F0502020204030204" pitchFamily="34" charset="0"/>
            </a:endParaRPr>
          </a:p>
        </p:txBody>
      </p:sp>
      <p:sp>
        <p:nvSpPr>
          <p:cNvPr id="3" name="Wolke 2"/>
          <p:cNvSpPr/>
          <p:nvPr/>
        </p:nvSpPr>
        <p:spPr>
          <a:xfrm>
            <a:off x="6102114" y="2061806"/>
            <a:ext cx="2679208" cy="1575224"/>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50000"/>
              </a:spcBef>
              <a:defRPr/>
            </a:pPr>
            <a:endParaRPr lang="de-DE" sz="2800" dirty="0">
              <a:solidFill>
                <a:srgbClr val="FFFF66"/>
              </a:solidFill>
              <a:latin typeface="Calibri" panose="020F0502020204030204" pitchFamily="34" charset="0"/>
            </a:endParaRPr>
          </a:p>
        </p:txBody>
      </p:sp>
      <p:sp>
        <p:nvSpPr>
          <p:cNvPr id="4" name="Textfeld 3"/>
          <p:cNvSpPr txBox="1"/>
          <p:nvPr/>
        </p:nvSpPr>
        <p:spPr>
          <a:xfrm>
            <a:off x="5641518" y="2337834"/>
            <a:ext cx="3600400" cy="830997"/>
          </a:xfrm>
          <a:prstGeom prst="rect">
            <a:avLst/>
          </a:prstGeom>
          <a:noFill/>
        </p:spPr>
        <p:txBody>
          <a:bodyPr wrap="square" rtlCol="0">
            <a:spAutoFit/>
          </a:bodyPr>
          <a:lstStyle/>
          <a:p>
            <a:pPr algn="ctr"/>
            <a:r>
              <a:rPr lang="de-CH" sz="2400" dirty="0">
                <a:solidFill>
                  <a:schemeClr val="bg1"/>
                </a:solidFill>
              </a:rPr>
              <a:t>Sensible</a:t>
            </a:r>
          </a:p>
          <a:p>
            <a:pPr algn="ctr"/>
            <a:r>
              <a:rPr lang="de-CH" sz="2400" dirty="0">
                <a:solidFill>
                  <a:schemeClr val="bg1"/>
                </a:solidFill>
              </a:rPr>
              <a:t>Persönlichkeit</a:t>
            </a:r>
          </a:p>
        </p:txBody>
      </p:sp>
      <p:sp>
        <p:nvSpPr>
          <p:cNvPr id="5" name="Textfeld 4"/>
          <p:cNvSpPr txBox="1"/>
          <p:nvPr/>
        </p:nvSpPr>
        <p:spPr>
          <a:xfrm>
            <a:off x="1694722" y="4241338"/>
            <a:ext cx="7677878" cy="1569660"/>
          </a:xfrm>
          <a:prstGeom prst="rect">
            <a:avLst/>
          </a:prstGeom>
          <a:solidFill>
            <a:schemeClr val="accent2">
              <a:lumMod val="40000"/>
              <a:lumOff val="60000"/>
            </a:schemeClr>
          </a:solidFill>
        </p:spPr>
        <p:txBody>
          <a:bodyPr wrap="square" rtlCol="0">
            <a:spAutoFit/>
          </a:bodyPr>
          <a:lstStyle/>
          <a:p>
            <a:pPr algn="ctr"/>
            <a:r>
              <a:rPr lang="de-CH" sz="2400" b="1" spc="300" dirty="0"/>
              <a:t>AUSWIRKUNGEN AUF DAS SPIRITUELLE LEBEN:</a:t>
            </a:r>
          </a:p>
          <a:p>
            <a:pPr algn="ctr"/>
            <a:r>
              <a:rPr lang="de-CH" sz="2400" dirty="0"/>
              <a:t>«Wenn ich in Gott ruhe, und für mich sorge, </a:t>
            </a:r>
            <a:br>
              <a:rPr lang="de-CH" sz="2400" dirty="0"/>
            </a:br>
            <a:r>
              <a:rPr lang="de-CH" sz="2400" dirty="0"/>
              <a:t>dann kann ich seine gute fürsorgliche Seite </a:t>
            </a:r>
            <a:br>
              <a:rPr lang="de-CH" sz="2400" dirty="0"/>
            </a:br>
            <a:r>
              <a:rPr lang="de-CH" sz="2400" dirty="0"/>
              <a:t>viel besser spüren!»</a:t>
            </a:r>
          </a:p>
        </p:txBody>
      </p:sp>
      <p:sp>
        <p:nvSpPr>
          <p:cNvPr id="7" name="Textfeld 6"/>
          <p:cNvSpPr txBox="1"/>
          <p:nvPr/>
        </p:nvSpPr>
        <p:spPr>
          <a:xfrm>
            <a:off x="5657436" y="1485732"/>
            <a:ext cx="2782670" cy="646331"/>
          </a:xfrm>
          <a:prstGeom prst="rect">
            <a:avLst/>
          </a:prstGeom>
          <a:noFill/>
        </p:spPr>
        <p:txBody>
          <a:bodyPr wrap="square" rtlCol="0">
            <a:spAutoFit/>
          </a:bodyPr>
          <a:lstStyle/>
          <a:p>
            <a:r>
              <a:rPr lang="de-CH" dirty="0">
                <a:solidFill>
                  <a:srgbClr val="00B050"/>
                </a:solidFill>
              </a:rPr>
              <a:t>Reizabschirmung</a:t>
            </a:r>
          </a:p>
          <a:p>
            <a:r>
              <a:rPr lang="de-CH" dirty="0">
                <a:solidFill>
                  <a:srgbClr val="00B050"/>
                </a:solidFill>
              </a:rPr>
              <a:t>Selbstschutz</a:t>
            </a:r>
          </a:p>
        </p:txBody>
      </p:sp>
    </p:spTree>
    <p:extLst>
      <p:ext uri="{BB962C8B-B14F-4D97-AF65-F5344CB8AC3E}">
        <p14:creationId xmlns:p14="http://schemas.microsoft.com/office/powerpoint/2010/main" val="4132324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«Die sensible Seite» annehmen</a:t>
            </a:r>
          </a:p>
        </p:txBody>
      </p:sp>
      <p:sp>
        <p:nvSpPr>
          <p:cNvPr id="3" name="Inhaltsplatzhalter 2"/>
          <p:cNvSpPr>
            <a:spLocks noGrp="1"/>
          </p:cNvSpPr>
          <p:nvPr>
            <p:ph idx="1"/>
          </p:nvPr>
        </p:nvSpPr>
        <p:spPr>
          <a:xfrm>
            <a:off x="5077691" y="1648843"/>
            <a:ext cx="5044209" cy="4528120"/>
          </a:xfrm>
        </p:spPr>
        <p:txBody>
          <a:bodyPr>
            <a:normAutofit fontScale="85000" lnSpcReduction="20000"/>
          </a:bodyPr>
          <a:lstStyle/>
          <a:p>
            <a:pPr marL="0" indent="0">
              <a:buNone/>
            </a:pPr>
            <a:r>
              <a:rPr lang="de-CH" dirty="0"/>
              <a:t>«Dank Ihrem Buch kam ich nach fast 10 Jahren Schlaftabletten (Abhängigkeit) davon los. Erst dadurch wurde mir bewusst, was anders ist bei mir.</a:t>
            </a:r>
          </a:p>
          <a:p>
            <a:pPr marL="0" indent="0">
              <a:buNone/>
            </a:pPr>
            <a:r>
              <a:rPr lang="de-CH" dirty="0"/>
              <a:t>Sensible Reize selber ‘heilen’ meine sensitive Seele, merke ich. Glitzer im Schnee, Naturphänomene oder Klänge, mit denen ich fast ‘eins’ werde vor Ekstase / Glück, wenn sie in mich dringen.</a:t>
            </a:r>
          </a:p>
          <a:p>
            <a:pPr marL="0" indent="0">
              <a:buNone/>
            </a:pPr>
            <a:r>
              <a:rPr lang="de-CH" dirty="0"/>
              <a:t>Ich akzeptiere nun einfach dass meine Empfangsantennen sehr scharf eingestellt sind.»</a:t>
            </a:r>
            <a:br>
              <a:rPr lang="de-CH" dirty="0"/>
            </a:br>
            <a:endParaRPr lang="de-CH" dirty="0"/>
          </a:p>
          <a:p>
            <a:pPr marL="457200" lvl="1" indent="0">
              <a:buNone/>
            </a:pPr>
            <a:r>
              <a:rPr lang="de-CH" dirty="0"/>
              <a:t>Feedback zu meinem Buch «Der sensible Mensch»</a:t>
            </a:r>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486" y="1648844"/>
            <a:ext cx="4988796" cy="3144830"/>
          </a:xfrm>
          <a:prstGeom prst="rect">
            <a:avLst/>
          </a:prstGeom>
        </p:spPr>
      </p:pic>
    </p:spTree>
    <p:extLst>
      <p:ext uri="{BB962C8B-B14F-4D97-AF65-F5344CB8AC3E}">
        <p14:creationId xmlns:p14="http://schemas.microsoft.com/office/powerpoint/2010/main" val="552315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852" y="-495300"/>
            <a:ext cx="10758451" cy="7353300"/>
          </a:xfrm>
          <a:prstGeom prst="rect">
            <a:avLst/>
          </a:prstGeom>
        </p:spPr>
      </p:pic>
      <p:pic>
        <p:nvPicPr>
          <p:cNvPr id="5" name="Grafik 4"/>
          <p:cNvPicPr>
            <a:picLocks noChangeAspect="1"/>
          </p:cNvPicPr>
          <p:nvPr/>
        </p:nvPicPr>
        <p:blipFill>
          <a:blip r:embed="rId3"/>
          <a:stretch>
            <a:fillRect/>
          </a:stretch>
        </p:blipFill>
        <p:spPr>
          <a:xfrm rot="20000018">
            <a:off x="-804863" y="815975"/>
            <a:ext cx="5598966" cy="2600325"/>
          </a:xfrm>
          <a:prstGeom prst="rect">
            <a:avLst/>
          </a:prstGeom>
        </p:spPr>
      </p:pic>
      <p:pic>
        <p:nvPicPr>
          <p:cNvPr id="6" name="Grafik 5"/>
          <p:cNvPicPr>
            <a:picLocks noChangeAspect="1"/>
          </p:cNvPicPr>
          <p:nvPr/>
        </p:nvPicPr>
        <p:blipFill>
          <a:blip r:embed="rId4"/>
          <a:stretch>
            <a:fillRect/>
          </a:stretch>
        </p:blipFill>
        <p:spPr>
          <a:xfrm rot="20784027">
            <a:off x="754062" y="2298991"/>
            <a:ext cx="5354638" cy="2507960"/>
          </a:xfrm>
          <a:prstGeom prst="rect">
            <a:avLst/>
          </a:prstGeom>
        </p:spPr>
      </p:pic>
      <p:sp>
        <p:nvSpPr>
          <p:cNvPr id="2" name="Textfeld 1"/>
          <p:cNvSpPr txBox="1"/>
          <p:nvPr/>
        </p:nvSpPr>
        <p:spPr>
          <a:xfrm>
            <a:off x="4204855" y="4371109"/>
            <a:ext cx="5327072" cy="1446550"/>
          </a:xfrm>
          <a:prstGeom prst="rect">
            <a:avLst/>
          </a:prstGeom>
          <a:solidFill>
            <a:schemeClr val="bg1">
              <a:lumMod val="75000"/>
              <a:alpha val="47843"/>
            </a:schemeClr>
          </a:solidFill>
        </p:spPr>
        <p:txBody>
          <a:bodyPr wrap="square" rtlCol="0">
            <a:spAutoFit/>
          </a:bodyPr>
          <a:lstStyle/>
          <a:p>
            <a:pPr algn="r"/>
            <a:r>
              <a:rPr lang="de-CH" sz="4400" dirty="0">
                <a:solidFill>
                  <a:schemeClr val="bg1"/>
                </a:solidFill>
              </a:rPr>
              <a:t>Sich schützen und sich Gutes tun!</a:t>
            </a:r>
          </a:p>
        </p:txBody>
      </p:sp>
    </p:spTree>
    <p:extLst>
      <p:ext uri="{BB962C8B-B14F-4D97-AF65-F5344CB8AC3E}">
        <p14:creationId xmlns:p14="http://schemas.microsoft.com/office/powerpoint/2010/main" val="2772416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solidFill>
                  <a:schemeClr val="accent1">
                    <a:lumMod val="40000"/>
                    <a:lumOff val="60000"/>
                  </a:schemeClr>
                </a:solidFill>
              </a:rPr>
              <a:t>Sorry für die Reizüberflutung!</a:t>
            </a:r>
            <a:br>
              <a:rPr lang="de-CH" dirty="0"/>
            </a:br>
            <a:r>
              <a:rPr lang="de-CH" dirty="0"/>
              <a:t>Danke für Ihre Aufmerksamkeit!</a:t>
            </a:r>
          </a:p>
        </p:txBody>
      </p:sp>
      <p:sp>
        <p:nvSpPr>
          <p:cNvPr id="3" name="Textplatzhalter 2"/>
          <p:cNvSpPr>
            <a:spLocks noGrp="1"/>
          </p:cNvSpPr>
          <p:nvPr>
            <p:ph type="body" idx="1"/>
          </p:nvPr>
        </p:nvSpPr>
        <p:spPr>
          <a:xfrm>
            <a:off x="712272" y="5295900"/>
            <a:ext cx="9003983" cy="793752"/>
          </a:xfrm>
        </p:spPr>
        <p:txBody>
          <a:bodyPr>
            <a:normAutofit fontScale="77500" lnSpcReduction="20000"/>
          </a:bodyPr>
          <a:lstStyle/>
          <a:p>
            <a:r>
              <a:rPr lang="de-CH" sz="4400" dirty="0">
                <a:latin typeface="Arial Black" panose="020B0A04020102020204" pitchFamily="34" charset="0"/>
              </a:rPr>
              <a:t>Download von </a:t>
            </a:r>
            <a:r>
              <a:rPr lang="de-CH" sz="4400" dirty="0">
                <a:latin typeface="Arial Black" panose="020B0A04020102020204" pitchFamily="34" charset="0"/>
                <a:hlinkClick r:id="rId2"/>
              </a:rPr>
              <a:t>www.seminare-ps.net</a:t>
            </a:r>
            <a:r>
              <a:rPr lang="de-CH" sz="4400" dirty="0">
                <a:latin typeface="Arial Black" panose="020B0A04020102020204" pitchFamily="34" charset="0"/>
              </a:rPr>
              <a:t> </a:t>
            </a:r>
          </a:p>
        </p:txBody>
      </p:sp>
    </p:spTree>
    <p:extLst>
      <p:ext uri="{BB962C8B-B14F-4D97-AF65-F5344CB8AC3E}">
        <p14:creationId xmlns:p14="http://schemas.microsoft.com/office/powerpoint/2010/main" val="131058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hlinkClick r:id="rId2"/>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1407387">
            <a:off x="7334747" y="1835282"/>
            <a:ext cx="2249066" cy="3208910"/>
          </a:xfrm>
          <a:prstGeom prst="rect">
            <a:avLst/>
          </a:prstGeom>
          <a:ln>
            <a:noFill/>
          </a:ln>
          <a:effectLst>
            <a:outerShdw blurRad="292100" dist="139700" dir="2700000" algn="tl" rotWithShape="0">
              <a:srgbClr val="333333">
                <a:alpha val="65000"/>
              </a:srgbClr>
            </a:outerShdw>
          </a:effectLst>
        </p:spPr>
      </p:pic>
      <p:sp>
        <p:nvSpPr>
          <p:cNvPr id="4" name="Titel 3"/>
          <p:cNvSpPr>
            <a:spLocks noGrp="1"/>
          </p:cNvSpPr>
          <p:nvPr>
            <p:ph type="title"/>
          </p:nvPr>
        </p:nvSpPr>
        <p:spPr/>
        <p:txBody>
          <a:bodyPr/>
          <a:lstStyle/>
          <a:p>
            <a:r>
              <a:rPr lang="de-CH" dirty="0"/>
              <a:t>Weiterführende Literatur</a:t>
            </a:r>
          </a:p>
        </p:txBody>
      </p:sp>
      <p:pic>
        <p:nvPicPr>
          <p:cNvPr id="8" name="Grafik 7">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21303">
            <a:off x="672421" y="1830403"/>
            <a:ext cx="2107891" cy="3218666"/>
          </a:xfrm>
          <a:prstGeom prst="rect">
            <a:avLst/>
          </a:prstGeom>
          <a:ln>
            <a:noFill/>
          </a:ln>
          <a:effectLst>
            <a:outerShdw blurRad="292100" dist="139700" dir="2700000" algn="tl" rotWithShape="0">
              <a:srgbClr val="333333">
                <a:alpha val="65000"/>
              </a:srgbClr>
            </a:outerShdw>
          </a:effectLst>
        </p:spPr>
      </p:pic>
      <p:pic>
        <p:nvPicPr>
          <p:cNvPr id="9" name="Grafik 8">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693973">
            <a:off x="2774334" y="2020166"/>
            <a:ext cx="1945103" cy="2756161"/>
          </a:xfrm>
          <a:prstGeom prst="rect">
            <a:avLst/>
          </a:prstGeom>
          <a:ln>
            <a:noFill/>
          </a:ln>
          <a:effectLst>
            <a:outerShdw blurRad="292100" dist="139700" dir="2700000" algn="tl" rotWithShape="0">
              <a:srgbClr val="333333">
                <a:alpha val="65000"/>
              </a:srgbClr>
            </a:outerShdw>
          </a:effectLst>
        </p:spPr>
      </p:pic>
      <p:sp>
        <p:nvSpPr>
          <p:cNvPr id="11" name="Textfeld 10"/>
          <p:cNvSpPr txBox="1"/>
          <p:nvPr/>
        </p:nvSpPr>
        <p:spPr>
          <a:xfrm>
            <a:off x="4540255" y="4839868"/>
            <a:ext cx="1309498" cy="369332"/>
          </a:xfrm>
          <a:prstGeom prst="rect">
            <a:avLst/>
          </a:prstGeom>
          <a:noFill/>
        </p:spPr>
        <p:txBody>
          <a:bodyPr wrap="square" rtlCol="0">
            <a:spAutoFit/>
          </a:bodyPr>
          <a:lstStyle/>
          <a:p>
            <a:r>
              <a:rPr lang="de-CH" dirty="0"/>
              <a:t>Download</a:t>
            </a:r>
          </a:p>
        </p:txBody>
      </p:sp>
      <p:pic>
        <p:nvPicPr>
          <p:cNvPr id="12" name="Grafik 11">
            <a:hlinkClick r:id="rId6"/>
          </p:cNvPr>
          <p:cNvPicPr>
            <a:picLocks noChangeAspect="1"/>
          </p:cNvPicPr>
          <p:nvPr/>
        </p:nvPicPr>
        <p:blipFill>
          <a:blip r:embed="rId8"/>
          <a:stretch>
            <a:fillRect/>
          </a:stretch>
        </p:blipFill>
        <p:spPr>
          <a:xfrm rot="21329906">
            <a:off x="5234330" y="1491358"/>
            <a:ext cx="2170112" cy="3095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716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717709" y="631827"/>
            <a:ext cx="9404191" cy="752473"/>
          </a:xfrm>
        </p:spPr>
        <p:txBody>
          <a:bodyPr/>
          <a:lstStyle/>
          <a:p>
            <a:r>
              <a:rPr lang="de-CH" dirty="0">
                <a:latin typeface="+mn-lt"/>
              </a:rPr>
              <a:t>Literatur                       </a:t>
            </a:r>
            <a:r>
              <a:rPr lang="de-CH" sz="2400" dirty="0">
                <a:latin typeface="+mn-lt"/>
              </a:rPr>
              <a:t>(Übersicht: </a:t>
            </a:r>
            <a:r>
              <a:rPr lang="de-CH" sz="2400" dirty="0">
                <a:latin typeface="+mn-lt"/>
                <a:hlinkClick r:id="rId2"/>
              </a:rPr>
              <a:t>www.hochsensibel.org</a:t>
            </a:r>
            <a:r>
              <a:rPr lang="de-CH" sz="2400" dirty="0">
                <a:latin typeface="+mn-lt"/>
              </a:rPr>
              <a:t> )</a:t>
            </a:r>
            <a:r>
              <a:rPr lang="de-CH" dirty="0">
                <a:latin typeface="+mn-lt"/>
              </a:rPr>
              <a:t>	</a:t>
            </a:r>
          </a:p>
        </p:txBody>
      </p:sp>
      <p:sp>
        <p:nvSpPr>
          <p:cNvPr id="4" name="Inhaltsplatzhalter 3"/>
          <p:cNvSpPr>
            <a:spLocks noGrp="1"/>
          </p:cNvSpPr>
          <p:nvPr>
            <p:ph idx="1"/>
          </p:nvPr>
        </p:nvSpPr>
        <p:spPr/>
        <p:txBody>
          <a:bodyPr>
            <a:normAutofit fontScale="92500" lnSpcReduction="20000"/>
          </a:bodyPr>
          <a:lstStyle/>
          <a:p>
            <a:r>
              <a:rPr lang="en-US" dirty="0"/>
              <a:t>Acevedo, B. P. et al.: The highly sensitive brain: An </a:t>
            </a:r>
            <a:r>
              <a:rPr lang="en-US" dirty="0" err="1"/>
              <a:t>fMri</a:t>
            </a:r>
            <a:r>
              <a:rPr lang="en-US" dirty="0"/>
              <a:t> study of sensory processing sensitivity and response to others’ emotions. </a:t>
            </a:r>
            <a:r>
              <a:rPr lang="de-CH" dirty="0"/>
              <a:t>Brain </a:t>
            </a:r>
            <a:r>
              <a:rPr lang="de-CH" dirty="0" err="1"/>
              <a:t>and</a:t>
            </a:r>
            <a:r>
              <a:rPr lang="de-CH" dirty="0"/>
              <a:t> </a:t>
            </a:r>
            <a:r>
              <a:rPr lang="de-CH" dirty="0" err="1"/>
              <a:t>Behavior</a:t>
            </a:r>
            <a:r>
              <a:rPr lang="de-CH" dirty="0"/>
              <a:t> 4, S. 580–594, 2014 </a:t>
            </a:r>
          </a:p>
          <a:p>
            <a:r>
              <a:rPr lang="de-CH" dirty="0" err="1"/>
              <a:t>Blach</a:t>
            </a:r>
            <a:r>
              <a:rPr lang="de-CH" dirty="0"/>
              <a:t>, C.: Ein empirischer Zugang zum komplexen </a:t>
            </a:r>
            <a:r>
              <a:rPr lang="de-CH" dirty="0" err="1"/>
              <a:t>Phänomen</a:t>
            </a:r>
            <a:r>
              <a:rPr lang="de-CH" dirty="0"/>
              <a:t> der </a:t>
            </a:r>
            <a:r>
              <a:rPr lang="de-CH" dirty="0" err="1"/>
              <a:t>Hochsensibilität</a:t>
            </a:r>
            <a:r>
              <a:rPr lang="de-CH" dirty="0"/>
              <a:t>. </a:t>
            </a:r>
            <a:r>
              <a:rPr lang="de-CH" dirty="0" err="1"/>
              <a:t>Disserta</a:t>
            </a:r>
            <a:r>
              <a:rPr lang="de-CH" dirty="0"/>
              <a:t> Verlag, Hamburg 2016 </a:t>
            </a:r>
          </a:p>
          <a:p>
            <a:r>
              <a:rPr lang="en-US" dirty="0"/>
              <a:t>Aron, e. n. et al.: Sensory Processing sensitivity: A review in the Light of the evolution of biological responsivity. Personality and Social Psychology Review 16, S. 262–282, 2012 </a:t>
            </a:r>
            <a:endParaRPr lang="de-CH" dirty="0"/>
          </a:p>
          <a:p>
            <a:r>
              <a:rPr lang="en-US" dirty="0" err="1"/>
              <a:t>Sobocko</a:t>
            </a:r>
            <a:r>
              <a:rPr lang="en-US" dirty="0"/>
              <a:t>, K., </a:t>
            </a:r>
            <a:r>
              <a:rPr lang="en-US" dirty="0" err="1"/>
              <a:t>Zelenski</a:t>
            </a:r>
            <a:r>
              <a:rPr lang="en-US" dirty="0"/>
              <a:t>, J. M.: trait sensory-Processing sensitivity and subjective Well-Being: Distinctive Associations for Di </a:t>
            </a:r>
            <a:r>
              <a:rPr lang="en-US" dirty="0" err="1"/>
              <a:t>erent</a:t>
            </a:r>
            <a:r>
              <a:rPr lang="en-US" dirty="0"/>
              <a:t> Aspects of sensitivity. </a:t>
            </a:r>
            <a:r>
              <a:rPr lang="de-CH" dirty="0" err="1"/>
              <a:t>Personality</a:t>
            </a:r>
            <a:r>
              <a:rPr lang="de-CH" dirty="0"/>
              <a:t> </a:t>
            </a:r>
            <a:r>
              <a:rPr lang="de-CH" dirty="0" err="1"/>
              <a:t>and</a:t>
            </a:r>
            <a:r>
              <a:rPr lang="de-CH" dirty="0"/>
              <a:t> Individual </a:t>
            </a:r>
            <a:r>
              <a:rPr lang="de-CH" dirty="0" err="1"/>
              <a:t>Differences</a:t>
            </a:r>
            <a:r>
              <a:rPr lang="de-CH" dirty="0"/>
              <a:t> 83, S. 44–49, 2015 </a:t>
            </a:r>
          </a:p>
          <a:p>
            <a:r>
              <a:rPr lang="de-CH" dirty="0"/>
              <a:t>Weitere Quellen im Internet: </a:t>
            </a:r>
            <a:r>
              <a:rPr lang="de-CH" u="sng" dirty="0">
                <a:hlinkClick r:id="rId3"/>
              </a:rPr>
              <a:t>www.spektrum.de/artikel/1410327</a:t>
            </a:r>
            <a:r>
              <a:rPr lang="de-CH" dirty="0"/>
              <a:t> </a:t>
            </a:r>
          </a:p>
          <a:p>
            <a:endParaRPr lang="de-CH" dirty="0"/>
          </a:p>
        </p:txBody>
      </p:sp>
    </p:spTree>
    <p:extLst>
      <p:ext uri="{BB962C8B-B14F-4D97-AF65-F5344CB8AC3E}">
        <p14:creationId xmlns:p14="http://schemas.microsoft.com/office/powerpoint/2010/main" val="265230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Klempner und das nasse Smartphone</a:t>
            </a:r>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235552" y="1633537"/>
            <a:ext cx="4636483" cy="2952751"/>
          </a:xfrm>
          <a:prstGeom prst="rect">
            <a:avLst/>
          </a:prstGeom>
        </p:spPr>
      </p:pic>
      <p:sp>
        <p:nvSpPr>
          <p:cNvPr id="6" name="Textfeld 5"/>
          <p:cNvSpPr txBox="1"/>
          <p:nvPr/>
        </p:nvSpPr>
        <p:spPr>
          <a:xfrm>
            <a:off x="5443538" y="1395793"/>
            <a:ext cx="4443412" cy="1631216"/>
          </a:xfrm>
          <a:prstGeom prst="rect">
            <a:avLst/>
          </a:prstGeom>
          <a:noFill/>
        </p:spPr>
        <p:txBody>
          <a:bodyPr wrap="square" rtlCol="0">
            <a:spAutoFit/>
          </a:bodyPr>
          <a:lstStyle/>
          <a:p>
            <a:r>
              <a:rPr lang="de-CH" sz="2000" dirty="0"/>
              <a:t>Psychiater, die das Phänomen der Hochsensibilität leugnen, sind einem Klempner zu vergleichen, der versucht, mit seiner Wasserrohrzange ein Smartphone zu reparieren</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1551" y="3067507"/>
            <a:ext cx="2955787" cy="2590344"/>
          </a:xfrm>
          <a:prstGeom prst="rect">
            <a:avLst/>
          </a:prstGeom>
        </p:spPr>
      </p:pic>
    </p:spTree>
    <p:extLst>
      <p:ext uri="{BB962C8B-B14F-4D97-AF65-F5344CB8AC3E}">
        <p14:creationId xmlns:p14="http://schemas.microsoft.com/office/powerpoint/2010/main" val="86414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Was ist eigentlich Hochsensibilität?</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27656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Hochsensibilität – ein Persönlichkeitsmerkmal</a:t>
            </a:r>
          </a:p>
        </p:txBody>
      </p:sp>
      <p:sp>
        <p:nvSpPr>
          <p:cNvPr id="5" name="Inhaltsplatzhalter 4"/>
          <p:cNvSpPr>
            <a:spLocks noGrp="1"/>
          </p:cNvSpPr>
          <p:nvPr>
            <p:ph idx="1"/>
          </p:nvPr>
        </p:nvSpPr>
        <p:spPr/>
        <p:txBody>
          <a:bodyPr>
            <a:normAutofit fontScale="92500" lnSpcReduction="10000"/>
          </a:bodyPr>
          <a:lstStyle/>
          <a:p>
            <a:r>
              <a:rPr lang="de-CH" dirty="0"/>
              <a:t>Hochsensibilität ist ein Persönlichkeitsmerkmal: bei den Betroffenen arbeitet der Filter des Nervensystem anders als bei Normalsensiblen, sodass sie eine erhöhte Empfänglichkeit für äußere wie innere Reize besitzen. </a:t>
            </a:r>
          </a:p>
          <a:p>
            <a:r>
              <a:rPr lang="de-CH" dirty="0"/>
              <a:t>HSP nehmen etwa Geräusche und Berührungen stärker wahr.  Erinnerungen, Vorstellungen und Gedanken bleiben länger und intensiver in ihrem Bewusstsein.</a:t>
            </a:r>
          </a:p>
          <a:p>
            <a:r>
              <a:rPr lang="de-CH" dirty="0"/>
              <a:t>Sie haben ein tiefes Erleben und können gut mit anderen Menschen mitfühlen, andererseits sind sie schneller überreizt und brauchen lange, um alles zu verarbeiten.</a:t>
            </a:r>
          </a:p>
          <a:p>
            <a:endParaRPr lang="de-CH" dirty="0"/>
          </a:p>
          <a:p>
            <a:pPr marL="914400" lvl="2" indent="0">
              <a:buNone/>
            </a:pPr>
            <a:r>
              <a:rPr lang="de-CH" sz="1300" dirty="0"/>
              <a:t>Modifiziert nach: </a:t>
            </a:r>
            <a:r>
              <a:rPr lang="de-CH" sz="1300" dirty="0">
                <a:hlinkClick r:id="rId3"/>
              </a:rPr>
              <a:t>http://lexikon.stangl.eu/2896/hochsensibilitaet/</a:t>
            </a:r>
            <a:r>
              <a:rPr lang="de-CH" sz="1300" dirty="0"/>
              <a:t>    © Online Lexikon für Psychologie und Pädagogik</a:t>
            </a:r>
          </a:p>
        </p:txBody>
      </p:sp>
    </p:spTree>
    <p:extLst>
      <p:ext uri="{BB962C8B-B14F-4D97-AF65-F5344CB8AC3E}">
        <p14:creationId xmlns:p14="http://schemas.microsoft.com/office/powerpoint/2010/main" val="12904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218475" y="4504732"/>
            <a:ext cx="11248425" cy="252471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err="1"/>
              <a:t>Sensory</a:t>
            </a:r>
            <a:r>
              <a:rPr lang="de-CH" dirty="0"/>
              <a:t> Processing </a:t>
            </a:r>
            <a:r>
              <a:rPr lang="de-CH" dirty="0" err="1"/>
              <a:t>Sensitivity</a:t>
            </a:r>
            <a:r>
              <a:rPr lang="de-CH" dirty="0"/>
              <a:t> (Aron)</a:t>
            </a:r>
          </a:p>
        </p:txBody>
      </p:sp>
      <p:cxnSp>
        <p:nvCxnSpPr>
          <p:cNvPr id="4" name="Gerader Verbinder 3"/>
          <p:cNvCxnSpPr/>
          <p:nvPr/>
        </p:nvCxnSpPr>
        <p:spPr>
          <a:xfrm>
            <a:off x="717709" y="5272782"/>
            <a:ext cx="6214848" cy="0"/>
          </a:xfrm>
          <a:prstGeom prst="line">
            <a:avLst/>
          </a:prstGeom>
          <a:ln>
            <a:solidFill>
              <a:srgbClr val="BD9975"/>
            </a:solidFill>
          </a:ln>
        </p:spPr>
        <p:style>
          <a:lnRef idx="1">
            <a:schemeClr val="accent1"/>
          </a:lnRef>
          <a:fillRef idx="0">
            <a:schemeClr val="accent1"/>
          </a:fillRef>
          <a:effectRef idx="0">
            <a:schemeClr val="accent1"/>
          </a:effectRef>
          <a:fontRef idx="minor">
            <a:schemeClr val="tx1"/>
          </a:fontRef>
        </p:style>
      </p:cxnSp>
      <p:sp>
        <p:nvSpPr>
          <p:cNvPr id="12" name="Freihandform: Form 11"/>
          <p:cNvSpPr/>
          <p:nvPr/>
        </p:nvSpPr>
        <p:spPr>
          <a:xfrm>
            <a:off x="950645" y="4907663"/>
            <a:ext cx="2221787" cy="617079"/>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reihandform: Form 12"/>
          <p:cNvSpPr/>
          <p:nvPr/>
        </p:nvSpPr>
        <p:spPr>
          <a:xfrm>
            <a:off x="4205382" y="5126437"/>
            <a:ext cx="2221787" cy="234405"/>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Freihandform: Form 15"/>
          <p:cNvSpPr/>
          <p:nvPr/>
        </p:nvSpPr>
        <p:spPr>
          <a:xfrm>
            <a:off x="4205381" y="4751128"/>
            <a:ext cx="3513567" cy="860832"/>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Freihandform: Form 16"/>
          <p:cNvSpPr/>
          <p:nvPr/>
        </p:nvSpPr>
        <p:spPr>
          <a:xfrm>
            <a:off x="4356263" y="4756518"/>
            <a:ext cx="2576294" cy="860832"/>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5" name="Gerader Verbinder 4"/>
          <p:cNvCxnSpPr/>
          <p:nvPr/>
        </p:nvCxnSpPr>
        <p:spPr>
          <a:xfrm>
            <a:off x="717709" y="3660989"/>
            <a:ext cx="6214848" cy="0"/>
          </a:xfrm>
          <a:prstGeom prst="line">
            <a:avLst/>
          </a:prstGeom>
          <a:ln>
            <a:solidFill>
              <a:srgbClr val="BD9975"/>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717709" y="2127922"/>
            <a:ext cx="6214848" cy="0"/>
          </a:xfrm>
          <a:prstGeom prst="line">
            <a:avLst/>
          </a:prstGeom>
          <a:ln>
            <a:solidFill>
              <a:srgbClr val="BD9975"/>
            </a:solidFill>
          </a:ln>
        </p:spPr>
        <p:style>
          <a:lnRef idx="1">
            <a:schemeClr val="accent1"/>
          </a:lnRef>
          <a:fillRef idx="0">
            <a:schemeClr val="accent1"/>
          </a:fillRef>
          <a:effectRef idx="0">
            <a:schemeClr val="accent1"/>
          </a:effectRef>
          <a:fontRef idx="minor">
            <a:schemeClr val="tx1"/>
          </a:fontRef>
        </p:style>
      </p:cxnSp>
      <p:sp>
        <p:nvSpPr>
          <p:cNvPr id="7" name="Freihandform: Form 6"/>
          <p:cNvSpPr/>
          <p:nvPr/>
        </p:nvSpPr>
        <p:spPr>
          <a:xfrm>
            <a:off x="950645" y="1765544"/>
            <a:ext cx="2221787" cy="617079"/>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Freihandform: Form 7"/>
          <p:cNvSpPr/>
          <p:nvPr/>
        </p:nvSpPr>
        <p:spPr>
          <a:xfrm>
            <a:off x="4205382" y="2000484"/>
            <a:ext cx="2221787" cy="234405"/>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314530" y="1624459"/>
            <a:ext cx="971053" cy="922309"/>
          </a:xfrm>
          <a:prstGeom prst="rect">
            <a:avLst/>
          </a:prstGeom>
        </p:spPr>
      </p:pic>
      <p:sp>
        <p:nvSpPr>
          <p:cNvPr id="10" name="Freihandform: Form 9"/>
          <p:cNvSpPr/>
          <p:nvPr/>
        </p:nvSpPr>
        <p:spPr>
          <a:xfrm>
            <a:off x="1015308" y="3288151"/>
            <a:ext cx="2221787" cy="617079"/>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Freihandform: Form 10"/>
          <p:cNvSpPr/>
          <p:nvPr/>
        </p:nvSpPr>
        <p:spPr>
          <a:xfrm>
            <a:off x="4205382" y="3241778"/>
            <a:ext cx="2221787" cy="691532"/>
          </a:xfrm>
          <a:custGeom>
            <a:avLst/>
            <a:gdLst>
              <a:gd name="connsiteX0" fmla="*/ 0 w 3065170"/>
              <a:gd name="connsiteY0" fmla="*/ 714417 h 851321"/>
              <a:gd name="connsiteX1" fmla="*/ 223024 w 3065170"/>
              <a:gd name="connsiteY1" fmla="*/ 145705 h 851321"/>
              <a:gd name="connsiteX2" fmla="*/ 334536 w 3065170"/>
              <a:gd name="connsiteY2" fmla="*/ 692115 h 851321"/>
              <a:gd name="connsiteX3" fmla="*/ 490653 w 3065170"/>
              <a:gd name="connsiteY3" fmla="*/ 190310 h 851321"/>
              <a:gd name="connsiteX4" fmla="*/ 546409 w 3065170"/>
              <a:gd name="connsiteY4" fmla="*/ 725568 h 851321"/>
              <a:gd name="connsiteX5" fmla="*/ 624468 w 3065170"/>
              <a:gd name="connsiteY5" fmla="*/ 257217 h 851321"/>
              <a:gd name="connsiteX6" fmla="*/ 713678 w 3065170"/>
              <a:gd name="connsiteY6" fmla="*/ 837081 h 851321"/>
              <a:gd name="connsiteX7" fmla="*/ 802888 w 3065170"/>
              <a:gd name="connsiteY7" fmla="*/ 739 h 851321"/>
              <a:gd name="connsiteX8" fmla="*/ 869795 w 3065170"/>
              <a:gd name="connsiteY8" fmla="*/ 680963 h 851321"/>
              <a:gd name="connsiteX9" fmla="*/ 970156 w 3065170"/>
              <a:gd name="connsiteY9" fmla="*/ 223763 h 851321"/>
              <a:gd name="connsiteX10" fmla="*/ 1048214 w 3065170"/>
              <a:gd name="connsiteY10" fmla="*/ 591754 h 851321"/>
              <a:gd name="connsiteX11" fmla="*/ 1159727 w 3065170"/>
              <a:gd name="connsiteY11" fmla="*/ 324124 h 851321"/>
              <a:gd name="connsiteX12" fmla="*/ 1237785 w 3065170"/>
              <a:gd name="connsiteY12" fmla="*/ 524846 h 851321"/>
              <a:gd name="connsiteX13" fmla="*/ 1315844 w 3065170"/>
              <a:gd name="connsiteY13" fmla="*/ 413334 h 851321"/>
              <a:gd name="connsiteX14" fmla="*/ 1416205 w 3065170"/>
              <a:gd name="connsiteY14" fmla="*/ 535998 h 851321"/>
              <a:gd name="connsiteX15" fmla="*/ 1516566 w 3065170"/>
              <a:gd name="connsiteY15" fmla="*/ 424485 h 851321"/>
              <a:gd name="connsiteX16" fmla="*/ 1672683 w 3065170"/>
              <a:gd name="connsiteY16" fmla="*/ 535998 h 851321"/>
              <a:gd name="connsiteX17" fmla="*/ 1773044 w 3065170"/>
              <a:gd name="connsiteY17" fmla="*/ 190310 h 851321"/>
              <a:gd name="connsiteX18" fmla="*/ 1884556 w 3065170"/>
              <a:gd name="connsiteY18" fmla="*/ 848232 h 851321"/>
              <a:gd name="connsiteX19" fmla="*/ 1996068 w 3065170"/>
              <a:gd name="connsiteY19" fmla="*/ 101100 h 851321"/>
              <a:gd name="connsiteX20" fmla="*/ 2062975 w 3065170"/>
              <a:gd name="connsiteY20" fmla="*/ 636359 h 851321"/>
              <a:gd name="connsiteX21" fmla="*/ 2129883 w 3065170"/>
              <a:gd name="connsiteY21" fmla="*/ 290671 h 851321"/>
              <a:gd name="connsiteX22" fmla="*/ 2207941 w 3065170"/>
              <a:gd name="connsiteY22" fmla="*/ 524846 h 851321"/>
              <a:gd name="connsiteX23" fmla="*/ 2263697 w 3065170"/>
              <a:gd name="connsiteY23" fmla="*/ 89949 h 851321"/>
              <a:gd name="connsiteX24" fmla="*/ 2341756 w 3065170"/>
              <a:gd name="connsiteY24" fmla="*/ 848232 h 851321"/>
              <a:gd name="connsiteX25" fmla="*/ 2419814 w 3065170"/>
              <a:gd name="connsiteY25" fmla="*/ 368729 h 851321"/>
              <a:gd name="connsiteX26" fmla="*/ 2475570 w 3065170"/>
              <a:gd name="connsiteY26" fmla="*/ 647510 h 851321"/>
              <a:gd name="connsiteX27" fmla="*/ 2531327 w 3065170"/>
              <a:gd name="connsiteY27" fmla="*/ 212612 h 851321"/>
              <a:gd name="connsiteX28" fmla="*/ 2575931 w 3065170"/>
              <a:gd name="connsiteY28" fmla="*/ 524846 h 851321"/>
              <a:gd name="connsiteX29" fmla="*/ 2653990 w 3065170"/>
              <a:gd name="connsiteY29" fmla="*/ 391032 h 851321"/>
              <a:gd name="connsiteX30" fmla="*/ 2732048 w 3065170"/>
              <a:gd name="connsiteY30" fmla="*/ 502544 h 851321"/>
              <a:gd name="connsiteX31" fmla="*/ 3044283 w 3065170"/>
              <a:gd name="connsiteY31" fmla="*/ 513695 h 851321"/>
              <a:gd name="connsiteX32" fmla="*/ 3010829 w 3065170"/>
              <a:gd name="connsiteY32" fmla="*/ 502544 h 85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5170" h="851321">
                <a:moveTo>
                  <a:pt x="0" y="714417"/>
                </a:moveTo>
                <a:cubicBezTo>
                  <a:pt x="83634" y="431919"/>
                  <a:pt x="167268" y="149422"/>
                  <a:pt x="223024" y="145705"/>
                </a:cubicBezTo>
                <a:cubicBezTo>
                  <a:pt x="278780" y="141988"/>
                  <a:pt x="289931" y="684681"/>
                  <a:pt x="334536" y="692115"/>
                </a:cubicBezTo>
                <a:cubicBezTo>
                  <a:pt x="379141" y="699549"/>
                  <a:pt x="455341" y="184735"/>
                  <a:pt x="490653" y="190310"/>
                </a:cubicBezTo>
                <a:cubicBezTo>
                  <a:pt x="525965" y="195885"/>
                  <a:pt x="524107" y="714417"/>
                  <a:pt x="546409" y="725568"/>
                </a:cubicBezTo>
                <a:cubicBezTo>
                  <a:pt x="568712" y="736719"/>
                  <a:pt x="596590" y="238632"/>
                  <a:pt x="624468" y="257217"/>
                </a:cubicBezTo>
                <a:cubicBezTo>
                  <a:pt x="652346" y="275802"/>
                  <a:pt x="683941" y="879827"/>
                  <a:pt x="713678" y="837081"/>
                </a:cubicBezTo>
                <a:cubicBezTo>
                  <a:pt x="743415" y="794335"/>
                  <a:pt x="776869" y="26759"/>
                  <a:pt x="802888" y="739"/>
                </a:cubicBezTo>
                <a:cubicBezTo>
                  <a:pt x="828907" y="-25281"/>
                  <a:pt x="841917" y="643792"/>
                  <a:pt x="869795" y="680963"/>
                </a:cubicBezTo>
                <a:cubicBezTo>
                  <a:pt x="897673" y="718134"/>
                  <a:pt x="940420" y="238631"/>
                  <a:pt x="970156" y="223763"/>
                </a:cubicBezTo>
                <a:cubicBezTo>
                  <a:pt x="999893" y="208895"/>
                  <a:pt x="1016619" y="575027"/>
                  <a:pt x="1048214" y="591754"/>
                </a:cubicBezTo>
                <a:cubicBezTo>
                  <a:pt x="1079809" y="608481"/>
                  <a:pt x="1128132" y="335275"/>
                  <a:pt x="1159727" y="324124"/>
                </a:cubicBezTo>
                <a:cubicBezTo>
                  <a:pt x="1191322" y="312973"/>
                  <a:pt x="1211766" y="509978"/>
                  <a:pt x="1237785" y="524846"/>
                </a:cubicBezTo>
                <a:cubicBezTo>
                  <a:pt x="1263804" y="539714"/>
                  <a:pt x="1286107" y="411475"/>
                  <a:pt x="1315844" y="413334"/>
                </a:cubicBezTo>
                <a:cubicBezTo>
                  <a:pt x="1345581" y="415193"/>
                  <a:pt x="1382751" y="534140"/>
                  <a:pt x="1416205" y="535998"/>
                </a:cubicBezTo>
                <a:cubicBezTo>
                  <a:pt x="1449659" y="537856"/>
                  <a:pt x="1473820" y="424485"/>
                  <a:pt x="1516566" y="424485"/>
                </a:cubicBezTo>
                <a:cubicBezTo>
                  <a:pt x="1559312" y="424485"/>
                  <a:pt x="1629937" y="575027"/>
                  <a:pt x="1672683" y="535998"/>
                </a:cubicBezTo>
                <a:cubicBezTo>
                  <a:pt x="1715429" y="496969"/>
                  <a:pt x="1737732" y="138271"/>
                  <a:pt x="1773044" y="190310"/>
                </a:cubicBezTo>
                <a:cubicBezTo>
                  <a:pt x="1808356" y="242349"/>
                  <a:pt x="1847385" y="863100"/>
                  <a:pt x="1884556" y="848232"/>
                </a:cubicBezTo>
                <a:cubicBezTo>
                  <a:pt x="1921727" y="833364"/>
                  <a:pt x="1966332" y="136412"/>
                  <a:pt x="1996068" y="101100"/>
                </a:cubicBezTo>
                <a:cubicBezTo>
                  <a:pt x="2025804" y="65788"/>
                  <a:pt x="2040673" y="604764"/>
                  <a:pt x="2062975" y="636359"/>
                </a:cubicBezTo>
                <a:cubicBezTo>
                  <a:pt x="2085277" y="667954"/>
                  <a:pt x="2105722" y="309256"/>
                  <a:pt x="2129883" y="290671"/>
                </a:cubicBezTo>
                <a:cubicBezTo>
                  <a:pt x="2154044" y="272086"/>
                  <a:pt x="2185639" y="558300"/>
                  <a:pt x="2207941" y="524846"/>
                </a:cubicBezTo>
                <a:cubicBezTo>
                  <a:pt x="2230243" y="491392"/>
                  <a:pt x="2241395" y="36051"/>
                  <a:pt x="2263697" y="89949"/>
                </a:cubicBezTo>
                <a:cubicBezTo>
                  <a:pt x="2285999" y="143847"/>
                  <a:pt x="2315737" y="801769"/>
                  <a:pt x="2341756" y="848232"/>
                </a:cubicBezTo>
                <a:cubicBezTo>
                  <a:pt x="2367775" y="894695"/>
                  <a:pt x="2397512" y="402183"/>
                  <a:pt x="2419814" y="368729"/>
                </a:cubicBezTo>
                <a:cubicBezTo>
                  <a:pt x="2442116" y="335275"/>
                  <a:pt x="2456985" y="673529"/>
                  <a:pt x="2475570" y="647510"/>
                </a:cubicBezTo>
                <a:cubicBezTo>
                  <a:pt x="2494155" y="621491"/>
                  <a:pt x="2514600" y="233056"/>
                  <a:pt x="2531327" y="212612"/>
                </a:cubicBezTo>
                <a:cubicBezTo>
                  <a:pt x="2548054" y="192168"/>
                  <a:pt x="2555487" y="495109"/>
                  <a:pt x="2575931" y="524846"/>
                </a:cubicBezTo>
                <a:cubicBezTo>
                  <a:pt x="2596375" y="554583"/>
                  <a:pt x="2627971" y="394749"/>
                  <a:pt x="2653990" y="391032"/>
                </a:cubicBezTo>
                <a:cubicBezTo>
                  <a:pt x="2680009" y="387315"/>
                  <a:pt x="2666999" y="482100"/>
                  <a:pt x="2732048" y="502544"/>
                </a:cubicBezTo>
                <a:cubicBezTo>
                  <a:pt x="2797097" y="522988"/>
                  <a:pt x="2997820" y="513695"/>
                  <a:pt x="3044283" y="513695"/>
                </a:cubicBezTo>
                <a:cubicBezTo>
                  <a:pt x="3090746" y="513695"/>
                  <a:pt x="3050787" y="508119"/>
                  <a:pt x="3010829" y="50254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Freihandform: Form 13"/>
          <p:cNvSpPr/>
          <p:nvPr/>
        </p:nvSpPr>
        <p:spPr>
          <a:xfrm>
            <a:off x="4216159" y="3167528"/>
            <a:ext cx="2799996" cy="692052"/>
          </a:xfrm>
          <a:custGeom>
            <a:avLst/>
            <a:gdLst>
              <a:gd name="connsiteX0" fmla="*/ 0 w 3862865"/>
              <a:gd name="connsiteY0" fmla="*/ 892100 h 1170903"/>
              <a:gd name="connsiteX1" fmla="*/ 200722 w 3862865"/>
              <a:gd name="connsiteY1" fmla="*/ 892100 h 1170903"/>
              <a:gd name="connsiteX2" fmla="*/ 724830 w 3862865"/>
              <a:gd name="connsiteY2" fmla="*/ 3 h 1170903"/>
              <a:gd name="connsiteX3" fmla="*/ 1193181 w 3862865"/>
              <a:gd name="connsiteY3" fmla="*/ 903251 h 1170903"/>
              <a:gd name="connsiteX4" fmla="*/ 1427357 w 3862865"/>
              <a:gd name="connsiteY4" fmla="*/ 1170881 h 1170903"/>
              <a:gd name="connsiteX5" fmla="*/ 1639230 w 3862865"/>
              <a:gd name="connsiteY5" fmla="*/ 914403 h 1170903"/>
              <a:gd name="connsiteX6" fmla="*/ 2096430 w 3862865"/>
              <a:gd name="connsiteY6" fmla="*/ 289934 h 1170903"/>
              <a:gd name="connsiteX7" fmla="*/ 2642839 w 3862865"/>
              <a:gd name="connsiteY7" fmla="*/ 903251 h 1170903"/>
              <a:gd name="connsiteX8" fmla="*/ 3311913 w 3862865"/>
              <a:gd name="connsiteY8" fmla="*/ 1037066 h 1170903"/>
              <a:gd name="connsiteX9" fmla="*/ 3824869 w 3862865"/>
              <a:gd name="connsiteY9" fmla="*/ 880949 h 1170903"/>
              <a:gd name="connsiteX10" fmla="*/ 3824869 w 3862865"/>
              <a:gd name="connsiteY10" fmla="*/ 892100 h 1170903"/>
              <a:gd name="connsiteX11" fmla="*/ 3824869 w 3862865"/>
              <a:gd name="connsiteY11" fmla="*/ 892100 h 1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62865" h="1170903">
                <a:moveTo>
                  <a:pt x="0" y="892100"/>
                </a:moveTo>
                <a:cubicBezTo>
                  <a:pt x="39958" y="966441"/>
                  <a:pt x="79917" y="1040783"/>
                  <a:pt x="200722" y="892100"/>
                </a:cubicBezTo>
                <a:cubicBezTo>
                  <a:pt x="321527" y="743417"/>
                  <a:pt x="559420" y="-1855"/>
                  <a:pt x="724830" y="3"/>
                </a:cubicBezTo>
                <a:cubicBezTo>
                  <a:pt x="890240" y="1861"/>
                  <a:pt x="1076093" y="708105"/>
                  <a:pt x="1193181" y="903251"/>
                </a:cubicBezTo>
                <a:cubicBezTo>
                  <a:pt x="1310269" y="1098397"/>
                  <a:pt x="1353016" y="1169022"/>
                  <a:pt x="1427357" y="1170881"/>
                </a:cubicBezTo>
                <a:cubicBezTo>
                  <a:pt x="1501698" y="1172740"/>
                  <a:pt x="1527718" y="1061228"/>
                  <a:pt x="1639230" y="914403"/>
                </a:cubicBezTo>
                <a:cubicBezTo>
                  <a:pt x="1750742" y="767578"/>
                  <a:pt x="1929162" y="291793"/>
                  <a:pt x="2096430" y="289934"/>
                </a:cubicBezTo>
                <a:cubicBezTo>
                  <a:pt x="2263698" y="288075"/>
                  <a:pt x="2440259" y="778729"/>
                  <a:pt x="2642839" y="903251"/>
                </a:cubicBezTo>
                <a:cubicBezTo>
                  <a:pt x="2845419" y="1027773"/>
                  <a:pt x="3114908" y="1040783"/>
                  <a:pt x="3311913" y="1037066"/>
                </a:cubicBezTo>
                <a:cubicBezTo>
                  <a:pt x="3508918" y="1033349"/>
                  <a:pt x="3824869" y="880949"/>
                  <a:pt x="3824869" y="880949"/>
                </a:cubicBezTo>
                <a:cubicBezTo>
                  <a:pt x="3910362" y="856788"/>
                  <a:pt x="3824869" y="892100"/>
                  <a:pt x="3824869" y="892100"/>
                </a:cubicBezTo>
                <a:lnTo>
                  <a:pt x="3824869" y="8921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Freihandform: Form 14"/>
          <p:cNvSpPr/>
          <p:nvPr/>
        </p:nvSpPr>
        <p:spPr>
          <a:xfrm>
            <a:off x="4205382" y="1938539"/>
            <a:ext cx="2799996" cy="274881"/>
          </a:xfrm>
          <a:custGeom>
            <a:avLst/>
            <a:gdLst>
              <a:gd name="connsiteX0" fmla="*/ 0 w 3862865"/>
              <a:gd name="connsiteY0" fmla="*/ 892100 h 1170903"/>
              <a:gd name="connsiteX1" fmla="*/ 200722 w 3862865"/>
              <a:gd name="connsiteY1" fmla="*/ 892100 h 1170903"/>
              <a:gd name="connsiteX2" fmla="*/ 724830 w 3862865"/>
              <a:gd name="connsiteY2" fmla="*/ 3 h 1170903"/>
              <a:gd name="connsiteX3" fmla="*/ 1193181 w 3862865"/>
              <a:gd name="connsiteY3" fmla="*/ 903251 h 1170903"/>
              <a:gd name="connsiteX4" fmla="*/ 1427357 w 3862865"/>
              <a:gd name="connsiteY4" fmla="*/ 1170881 h 1170903"/>
              <a:gd name="connsiteX5" fmla="*/ 1639230 w 3862865"/>
              <a:gd name="connsiteY5" fmla="*/ 914403 h 1170903"/>
              <a:gd name="connsiteX6" fmla="*/ 2096430 w 3862865"/>
              <a:gd name="connsiteY6" fmla="*/ 289934 h 1170903"/>
              <a:gd name="connsiteX7" fmla="*/ 2642839 w 3862865"/>
              <a:gd name="connsiteY7" fmla="*/ 903251 h 1170903"/>
              <a:gd name="connsiteX8" fmla="*/ 3311913 w 3862865"/>
              <a:gd name="connsiteY8" fmla="*/ 1037066 h 1170903"/>
              <a:gd name="connsiteX9" fmla="*/ 3824869 w 3862865"/>
              <a:gd name="connsiteY9" fmla="*/ 880949 h 1170903"/>
              <a:gd name="connsiteX10" fmla="*/ 3824869 w 3862865"/>
              <a:gd name="connsiteY10" fmla="*/ 892100 h 1170903"/>
              <a:gd name="connsiteX11" fmla="*/ 3824869 w 3862865"/>
              <a:gd name="connsiteY11" fmla="*/ 892100 h 1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62865" h="1170903">
                <a:moveTo>
                  <a:pt x="0" y="892100"/>
                </a:moveTo>
                <a:cubicBezTo>
                  <a:pt x="39958" y="966441"/>
                  <a:pt x="79917" y="1040783"/>
                  <a:pt x="200722" y="892100"/>
                </a:cubicBezTo>
                <a:cubicBezTo>
                  <a:pt x="321527" y="743417"/>
                  <a:pt x="559420" y="-1855"/>
                  <a:pt x="724830" y="3"/>
                </a:cubicBezTo>
                <a:cubicBezTo>
                  <a:pt x="890240" y="1861"/>
                  <a:pt x="1076093" y="708105"/>
                  <a:pt x="1193181" y="903251"/>
                </a:cubicBezTo>
                <a:cubicBezTo>
                  <a:pt x="1310269" y="1098397"/>
                  <a:pt x="1353016" y="1169022"/>
                  <a:pt x="1427357" y="1170881"/>
                </a:cubicBezTo>
                <a:cubicBezTo>
                  <a:pt x="1501698" y="1172740"/>
                  <a:pt x="1527718" y="1061228"/>
                  <a:pt x="1639230" y="914403"/>
                </a:cubicBezTo>
                <a:cubicBezTo>
                  <a:pt x="1750742" y="767578"/>
                  <a:pt x="1929162" y="291793"/>
                  <a:pt x="2096430" y="289934"/>
                </a:cubicBezTo>
                <a:cubicBezTo>
                  <a:pt x="2263698" y="288075"/>
                  <a:pt x="2440259" y="778729"/>
                  <a:pt x="2642839" y="903251"/>
                </a:cubicBezTo>
                <a:cubicBezTo>
                  <a:pt x="2845419" y="1027773"/>
                  <a:pt x="3114908" y="1040783"/>
                  <a:pt x="3311913" y="1037066"/>
                </a:cubicBezTo>
                <a:cubicBezTo>
                  <a:pt x="3508918" y="1033349"/>
                  <a:pt x="3824869" y="880949"/>
                  <a:pt x="3824869" y="880949"/>
                </a:cubicBezTo>
                <a:cubicBezTo>
                  <a:pt x="3910362" y="856788"/>
                  <a:pt x="3824869" y="892100"/>
                  <a:pt x="3824869" y="892100"/>
                </a:cubicBezTo>
                <a:lnTo>
                  <a:pt x="3824869" y="8921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314530" y="3085250"/>
            <a:ext cx="971053" cy="922309"/>
          </a:xfrm>
          <a:prstGeom prst="rect">
            <a:avLst/>
          </a:prstGeom>
        </p:spPr>
      </p:pic>
      <p:pic>
        <p:nvPicPr>
          <p:cNvPr id="19" name="Grafik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245106" y="4763459"/>
            <a:ext cx="971053" cy="922309"/>
          </a:xfrm>
          <a:prstGeom prst="rect">
            <a:avLst/>
          </a:prstGeom>
        </p:spPr>
      </p:pic>
      <p:sp>
        <p:nvSpPr>
          <p:cNvPr id="20" name="Textfeld 19"/>
          <p:cNvSpPr txBox="1"/>
          <p:nvPr/>
        </p:nvSpPr>
        <p:spPr>
          <a:xfrm>
            <a:off x="4302388" y="2247544"/>
            <a:ext cx="3846310" cy="369332"/>
          </a:xfrm>
          <a:prstGeom prst="rect">
            <a:avLst/>
          </a:prstGeom>
          <a:noFill/>
        </p:spPr>
        <p:txBody>
          <a:bodyPr wrap="square" rtlCol="0">
            <a:spAutoFit/>
          </a:bodyPr>
          <a:lstStyle/>
          <a:p>
            <a:r>
              <a:rPr lang="de-CH" dirty="0"/>
              <a:t>Innere Ruhe trotz äusserer Signale</a:t>
            </a:r>
          </a:p>
        </p:txBody>
      </p:sp>
      <p:sp>
        <p:nvSpPr>
          <p:cNvPr id="21" name="Textfeld 20"/>
          <p:cNvSpPr txBox="1"/>
          <p:nvPr/>
        </p:nvSpPr>
        <p:spPr>
          <a:xfrm>
            <a:off x="7908290" y="1606404"/>
            <a:ext cx="2207260" cy="584775"/>
          </a:xfrm>
          <a:prstGeom prst="rect">
            <a:avLst/>
          </a:prstGeom>
          <a:noFill/>
        </p:spPr>
        <p:txBody>
          <a:bodyPr wrap="square" rtlCol="0">
            <a:spAutoFit/>
          </a:bodyPr>
          <a:lstStyle/>
          <a:p>
            <a:r>
              <a:rPr lang="de-CH" sz="3200" b="1" dirty="0"/>
              <a:t>RESILIENZ</a:t>
            </a:r>
          </a:p>
        </p:txBody>
      </p:sp>
      <p:sp>
        <p:nvSpPr>
          <p:cNvPr id="22" name="Textfeld 21"/>
          <p:cNvSpPr txBox="1"/>
          <p:nvPr/>
        </p:nvSpPr>
        <p:spPr>
          <a:xfrm>
            <a:off x="4356263" y="3880420"/>
            <a:ext cx="3846310" cy="646331"/>
          </a:xfrm>
          <a:prstGeom prst="rect">
            <a:avLst/>
          </a:prstGeom>
          <a:noFill/>
        </p:spPr>
        <p:txBody>
          <a:bodyPr wrap="square" rtlCol="0">
            <a:spAutoFit/>
          </a:bodyPr>
          <a:lstStyle/>
          <a:p>
            <a:r>
              <a:rPr lang="de-CH" dirty="0"/>
              <a:t>Mitschwingen im eigenen Rhythmus</a:t>
            </a:r>
            <a:br>
              <a:rPr lang="de-CH" dirty="0"/>
            </a:br>
            <a:r>
              <a:rPr lang="de-CH" dirty="0"/>
              <a:t>Positives Erleben der Signale</a:t>
            </a:r>
          </a:p>
        </p:txBody>
      </p:sp>
      <p:sp>
        <p:nvSpPr>
          <p:cNvPr id="23" name="Textfeld 22"/>
          <p:cNvSpPr txBox="1"/>
          <p:nvPr/>
        </p:nvSpPr>
        <p:spPr>
          <a:xfrm>
            <a:off x="7917784" y="3219264"/>
            <a:ext cx="2301279" cy="584775"/>
          </a:xfrm>
          <a:prstGeom prst="rect">
            <a:avLst/>
          </a:prstGeom>
          <a:noFill/>
        </p:spPr>
        <p:txBody>
          <a:bodyPr wrap="square" rtlCol="0">
            <a:spAutoFit/>
          </a:bodyPr>
          <a:lstStyle/>
          <a:p>
            <a:r>
              <a:rPr lang="de-CH" sz="3200" b="1" dirty="0"/>
              <a:t>RESONANZ</a:t>
            </a:r>
          </a:p>
        </p:txBody>
      </p:sp>
      <p:sp>
        <p:nvSpPr>
          <p:cNvPr id="24" name="Textfeld 23"/>
          <p:cNvSpPr txBox="1"/>
          <p:nvPr/>
        </p:nvSpPr>
        <p:spPr>
          <a:xfrm>
            <a:off x="4328042" y="5617350"/>
            <a:ext cx="3846310" cy="646331"/>
          </a:xfrm>
          <a:prstGeom prst="rect">
            <a:avLst/>
          </a:prstGeom>
          <a:noFill/>
        </p:spPr>
        <p:txBody>
          <a:bodyPr wrap="square" rtlCol="0">
            <a:spAutoFit/>
          </a:bodyPr>
          <a:lstStyle/>
          <a:p>
            <a:r>
              <a:rPr lang="de-CH" dirty="0"/>
              <a:t>Störende Signalverstärkung</a:t>
            </a:r>
            <a:br>
              <a:rPr lang="de-CH" dirty="0"/>
            </a:br>
            <a:r>
              <a:rPr lang="de-CH" dirty="0"/>
              <a:t>Reizüberflutung / Rückzug</a:t>
            </a:r>
          </a:p>
        </p:txBody>
      </p:sp>
      <p:sp>
        <p:nvSpPr>
          <p:cNvPr id="25" name="Textfeld 24"/>
          <p:cNvSpPr txBox="1"/>
          <p:nvPr/>
        </p:nvSpPr>
        <p:spPr>
          <a:xfrm>
            <a:off x="7908290" y="4679512"/>
            <a:ext cx="2301279" cy="1323439"/>
          </a:xfrm>
          <a:prstGeom prst="rect">
            <a:avLst/>
          </a:prstGeom>
          <a:noFill/>
        </p:spPr>
        <p:txBody>
          <a:bodyPr wrap="square" rtlCol="0">
            <a:spAutoFit/>
          </a:bodyPr>
          <a:lstStyle/>
          <a:p>
            <a:pPr>
              <a:lnSpc>
                <a:spcPts val="3200"/>
              </a:lnSpc>
            </a:pPr>
            <a:r>
              <a:rPr lang="de-CH" sz="3200" b="1" dirty="0"/>
              <a:t>SENSIBLE</a:t>
            </a:r>
          </a:p>
          <a:p>
            <a:pPr>
              <a:lnSpc>
                <a:spcPts val="3200"/>
              </a:lnSpc>
            </a:pPr>
            <a:r>
              <a:rPr lang="de-CH" sz="3200" b="1" dirty="0"/>
              <a:t>REIZÜBER-FLUTUNG</a:t>
            </a:r>
          </a:p>
        </p:txBody>
      </p:sp>
    </p:spTree>
    <p:extLst>
      <p:ext uri="{BB962C8B-B14F-4D97-AF65-F5344CB8AC3E}">
        <p14:creationId xmlns:p14="http://schemas.microsoft.com/office/powerpoint/2010/main" val="25614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P spid="13" grpId="0" animBg="1"/>
      <p:bldP spid="16" grpId="0" animBg="1"/>
      <p:bldP spid="17" grpId="0" animBg="1"/>
      <p:bldP spid="8" grpId="0" animBg="1"/>
      <p:bldP spid="10" grpId="0" animBg="1"/>
      <p:bldP spid="11" grpId="0" animBg="1"/>
      <p:bldP spid="14" grpId="0" animBg="1"/>
      <p:bldP spid="15" grpId="0" animBg="1"/>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Welche Forschungsbefunde gibt es zur HSP?</a:t>
            </a:r>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714425063"/>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2792</Words>
  <Application>Microsoft Office PowerPoint</Application>
  <PresentationFormat>Benutzerdefiniert</PresentationFormat>
  <Paragraphs>283</Paragraphs>
  <Slides>45</Slides>
  <Notes>19</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Arial</vt:lpstr>
      <vt:lpstr>Arial Black</vt:lpstr>
      <vt:lpstr>Arial Unicode MS</vt:lpstr>
      <vt:lpstr>Calibri</vt:lpstr>
      <vt:lpstr>Tahoma</vt:lpstr>
      <vt:lpstr>Wingdings</vt:lpstr>
      <vt:lpstr>Office</vt:lpstr>
      <vt:lpstr>Hochsensibilität und seelische Erkrankung aus fachärztlicher Perspektive</vt:lpstr>
      <vt:lpstr>PowerPoint-Präsentation</vt:lpstr>
      <vt:lpstr>Hochsensibilität als Trend</vt:lpstr>
      <vt:lpstr>Kritik am Konzept</vt:lpstr>
      <vt:lpstr>Der Klempner und das nasse Smartphone</vt:lpstr>
      <vt:lpstr>Was ist eigentlich Hochsensibilität?</vt:lpstr>
      <vt:lpstr>Hochsensibilität – ein Persönlichkeitsmerkmal</vt:lpstr>
      <vt:lpstr>Sensory Processing Sensitivity (Aron)</vt:lpstr>
      <vt:lpstr>Welche Forschungsbefunde gibt es zur HSP?</vt:lpstr>
      <vt:lpstr>Ein kurzer Überblick</vt:lpstr>
      <vt:lpstr>Kindling und Sensibilisierung</vt:lpstr>
      <vt:lpstr>Sensibilisierung bei Fibromyalgie</vt:lpstr>
      <vt:lpstr>Sensibilisierung für Schmerz</vt:lpstr>
      <vt:lpstr>Stufen der Sensibilisierung</vt:lpstr>
      <vt:lpstr>Neurobiologische Hinweise (Acevedo et al. 2014)</vt:lpstr>
      <vt:lpstr>Sensible Verarbeitung der Bilder</vt:lpstr>
      <vt:lpstr>Neurobiologische Hinweise (Acevedo et al. 2014)</vt:lpstr>
      <vt:lpstr>Neurobiologische Hinweise (Acevedo et al. 2014)</vt:lpstr>
      <vt:lpstr>Genetische Befunde</vt:lpstr>
      <vt:lpstr>Schutzfaktor Sensibilität (Pluess &amp; Boniwell 2015)</vt:lpstr>
      <vt:lpstr>Neuroimmunologie</vt:lpstr>
      <vt:lpstr>Gibt es Hochsensibilität? (Borries &amp; Ostendorff 2014)</vt:lpstr>
      <vt:lpstr>HSP hat mehrere Faktoren</vt:lpstr>
      <vt:lpstr>Ästethische Sensitivität (Rothbart &amp; Evans 2008)</vt:lpstr>
      <vt:lpstr>Beispiel Ästhetische Sensibilität und Musik</vt:lpstr>
      <vt:lpstr>3 Faktoren des HSP-Konstrukts (Sandra Konrad)</vt:lpstr>
      <vt:lpstr>Sechs-Faktoren-Modell (Blach &amp; Egger 2014)</vt:lpstr>
      <vt:lpstr>Innere Stille kann auch glücklich machen</vt:lpstr>
      <vt:lpstr>Ist HSP eine Krankheit?</vt:lpstr>
      <vt:lpstr>HSP ist ein Temperamentsmerkmal, aber nicht eine Krankheit ABER: Menschen mit HSP können unter Stress eher eine seelische Erkrankung entwickeln</vt:lpstr>
      <vt:lpstr>Wann wird Sensibilität zur Krankheit?</vt:lpstr>
      <vt:lpstr>Entstehungsmodell</vt:lpstr>
      <vt:lpstr>Spectrum Disorders</vt:lpstr>
      <vt:lpstr>Kennzeichen «spectrum disorders»</vt:lpstr>
      <vt:lpstr>Mögliche Folgekrankheiten</vt:lpstr>
      <vt:lpstr>Störbarkeit: Kognitive Aspekte der Sensibilität</vt:lpstr>
      <vt:lpstr>Persönlichkeitskonzepte und Sensibilität</vt:lpstr>
      <vt:lpstr>Sensibilität und Glaube</vt:lpstr>
      <vt:lpstr>Gottesbild und Persönlichkeit</vt:lpstr>
      <vt:lpstr>Ziel: Mit Grenzen leben</vt:lpstr>
      <vt:lpstr>«Die sensible Seite» annehmen</vt:lpstr>
      <vt:lpstr>PowerPoint-Präsentation</vt:lpstr>
      <vt:lpstr>Sorry für die Reizüberflutung! Danke für Ihre Aufmerksamkeit!</vt:lpstr>
      <vt:lpstr>Weiterführende Literatur</vt:lpstr>
      <vt:lpstr>Literatur                       (Übersicht: www.hochsensibel.org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Hochsensibilität und seelische Krankheit aus fachärztlicher Sicht</dc:title>
  <dc:creator>Samuel Pfeifer</dc:creator>
  <cp:lastModifiedBy>Samuel Pfeifer</cp:lastModifiedBy>
  <cp:revision>88</cp:revision>
  <dcterms:created xsi:type="dcterms:W3CDTF">2016-09-11T13:02:15Z</dcterms:created>
  <dcterms:modified xsi:type="dcterms:W3CDTF">2017-03-07T15:30:06Z</dcterms:modified>
</cp:coreProperties>
</file>