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0.jpg" ContentType="image/p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324" r:id="rId3"/>
    <p:sldId id="326" r:id="rId4"/>
    <p:sldId id="327" r:id="rId5"/>
    <p:sldId id="343" r:id="rId6"/>
    <p:sldId id="328" r:id="rId7"/>
    <p:sldId id="323" r:id="rId8"/>
    <p:sldId id="351" r:id="rId9"/>
    <p:sldId id="333" r:id="rId10"/>
    <p:sldId id="310" r:id="rId11"/>
    <p:sldId id="311" r:id="rId12"/>
    <p:sldId id="335" r:id="rId13"/>
    <p:sldId id="330" r:id="rId14"/>
    <p:sldId id="334" r:id="rId15"/>
    <p:sldId id="336" r:id="rId16"/>
    <p:sldId id="331" r:id="rId17"/>
    <p:sldId id="337" r:id="rId18"/>
    <p:sldId id="338" r:id="rId19"/>
    <p:sldId id="339" r:id="rId20"/>
    <p:sldId id="340" r:id="rId21"/>
    <p:sldId id="341" r:id="rId22"/>
    <p:sldId id="342" r:id="rId23"/>
    <p:sldId id="344" r:id="rId24"/>
    <p:sldId id="345" r:id="rId25"/>
    <p:sldId id="332" r:id="rId26"/>
    <p:sldId id="325" r:id="rId27"/>
    <p:sldId id="322" r:id="rId28"/>
    <p:sldId id="347" r:id="rId29"/>
    <p:sldId id="348" r:id="rId30"/>
    <p:sldId id="329" r:id="rId31"/>
    <p:sldId id="276" r:id="rId32"/>
    <p:sldId id="349" r:id="rId33"/>
    <p:sldId id="346" r:id="rId34"/>
    <p:sldId id="295" r:id="rId35"/>
    <p:sldId id="35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4730" autoAdjust="0"/>
  </p:normalViewPr>
  <p:slideViewPr>
    <p:cSldViewPr>
      <p:cViewPr varScale="1">
        <p:scale>
          <a:sx n="72" d="100"/>
          <a:sy n="72" d="100"/>
        </p:scale>
        <p:origin x="1836" y="96"/>
      </p:cViewPr>
      <p:guideLst>
        <p:guide orient="horz" pos="2160"/>
        <p:guide pos="2880"/>
      </p:guideLst>
    </p:cSldViewPr>
  </p:slideViewPr>
  <p:outlineViewPr>
    <p:cViewPr>
      <p:scale>
        <a:sx n="33" d="100"/>
        <a:sy n="33" d="100"/>
      </p:scale>
      <p:origin x="0" y="19110"/>
    </p:cViewPr>
  </p:outlineViewPr>
  <p:notesTextViewPr>
    <p:cViewPr>
      <p:scale>
        <a:sx n="1" d="1"/>
        <a:sy n="1" d="1"/>
      </p:scale>
      <p:origin x="0" y="0"/>
    </p:cViewPr>
  </p:notesTextViewPr>
  <p:sorterViewPr>
    <p:cViewPr>
      <p:scale>
        <a:sx n="78" d="100"/>
        <a:sy n="78" d="100"/>
      </p:scale>
      <p:origin x="0" y="0"/>
    </p:cViewPr>
  </p:sorterViewPr>
  <p:notesViewPr>
    <p:cSldViewPr>
      <p:cViewPr varScale="1">
        <p:scale>
          <a:sx n="53" d="100"/>
          <a:sy n="53" d="100"/>
        </p:scale>
        <p:origin x="-290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068960" y="179512"/>
            <a:ext cx="3547864" cy="457200"/>
          </a:xfrm>
          <a:prstGeom prst="rect">
            <a:avLst/>
          </a:prstGeom>
        </p:spPr>
        <p:txBody>
          <a:bodyPr vert="horz" lIns="91440" tIns="45720" rIns="91440" bIns="45720" rtlCol="0"/>
          <a:lstStyle>
            <a:lvl1pPr algn="r">
              <a:defRPr sz="1200"/>
            </a:lvl1pPr>
          </a:lstStyle>
          <a:p>
            <a:r>
              <a:rPr lang="de-CH" dirty="0"/>
              <a:t>Dr. med. Samuel Pfeifer: Plädoyer für die Schwachheit in einer Welt der Starken – Sursee 2013</a:t>
            </a:r>
          </a:p>
        </p:txBody>
      </p:sp>
      <p:sp>
        <p:nvSpPr>
          <p:cNvPr id="4" name="Fußzeilenplatzhalter 3"/>
          <p:cNvSpPr>
            <a:spLocks noGrp="1"/>
          </p:cNvSpPr>
          <p:nvPr>
            <p:ph type="ftr" sz="quarter" idx="2"/>
          </p:nvPr>
        </p:nvSpPr>
        <p:spPr>
          <a:xfrm>
            <a:off x="548680" y="8532440"/>
            <a:ext cx="2971800" cy="457200"/>
          </a:xfrm>
          <a:prstGeom prst="rect">
            <a:avLst/>
          </a:prstGeom>
        </p:spPr>
        <p:txBody>
          <a:bodyPr vert="horz" lIns="91440" tIns="45720" rIns="91440" bIns="45720" rtlCol="0" anchor="b"/>
          <a:lstStyle>
            <a:lvl1pPr algn="l">
              <a:defRPr sz="1200"/>
            </a:lvl1pPr>
          </a:lstStyle>
          <a:p>
            <a:r>
              <a:rPr lang="de-CH" dirty="0"/>
              <a:t>www.seminare-ps.net</a:t>
            </a:r>
          </a:p>
          <a:p>
            <a:r>
              <a:rPr lang="de-CH" dirty="0"/>
              <a:t>www.samuelpfeifer.com</a:t>
            </a:r>
          </a:p>
        </p:txBody>
      </p:sp>
      <p:sp>
        <p:nvSpPr>
          <p:cNvPr id="5" name="Foliennummernplatzhalter 4"/>
          <p:cNvSpPr>
            <a:spLocks noGrp="1"/>
          </p:cNvSpPr>
          <p:nvPr>
            <p:ph type="sldNum" sz="quarter" idx="3"/>
          </p:nvPr>
        </p:nvSpPr>
        <p:spPr>
          <a:xfrm>
            <a:off x="3356992" y="8686800"/>
            <a:ext cx="2971800" cy="457200"/>
          </a:xfrm>
          <a:prstGeom prst="rect">
            <a:avLst/>
          </a:prstGeom>
        </p:spPr>
        <p:txBody>
          <a:bodyPr vert="horz" lIns="91440" tIns="45720" rIns="91440" bIns="45720" rtlCol="0" anchor="b"/>
          <a:lstStyle>
            <a:lvl1pPr algn="r">
              <a:defRPr sz="1200"/>
            </a:lvl1pPr>
          </a:lstStyle>
          <a:p>
            <a:fld id="{FE4720BD-7955-4B34-9FB9-31D860029BDB}" type="slidenum">
              <a:rPr lang="de-CH" smtClean="0"/>
              <a:t>‹Nr.›</a:t>
            </a:fld>
            <a:endParaRPr lang="de-CH" dirty="0"/>
          </a:p>
        </p:txBody>
      </p:sp>
    </p:spTree>
    <p:extLst>
      <p:ext uri="{BB962C8B-B14F-4D97-AF65-F5344CB8AC3E}">
        <p14:creationId xmlns:p14="http://schemas.microsoft.com/office/powerpoint/2010/main" val="2671179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6FD1FD-B62D-4692-B8E6-7640BBA53223}" type="datetimeFigureOut">
              <a:rPr lang="de-CH" smtClean="0"/>
              <a:t>20.11.2017</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3C9692-F9B6-4752-82D8-A692B8862853}" type="slidenum">
              <a:rPr lang="de-CH" smtClean="0"/>
              <a:t>‹Nr.›</a:t>
            </a:fld>
            <a:endParaRPr lang="de-CH"/>
          </a:p>
        </p:txBody>
      </p:sp>
    </p:spTree>
    <p:extLst>
      <p:ext uri="{BB962C8B-B14F-4D97-AF65-F5344CB8AC3E}">
        <p14:creationId xmlns:p14="http://schemas.microsoft.com/office/powerpoint/2010/main" val="1055769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weak, the broken, the powerless, they are not in the limelight</a:t>
            </a:r>
          </a:p>
          <a:p>
            <a:r>
              <a:rPr lang="en-US" dirty="0"/>
              <a:t>- often isolated, despised</a:t>
            </a:r>
          </a:p>
          <a:p>
            <a:r>
              <a:rPr lang="en-US" dirty="0"/>
              <a:t>- some are bodily disabled, sick, weak</a:t>
            </a:r>
          </a:p>
          <a:p>
            <a:r>
              <a:rPr lang="en-US" dirty="0"/>
              <a:t>- others socially underprivileged</a:t>
            </a:r>
          </a:p>
          <a:p>
            <a:r>
              <a:rPr lang="en-US" dirty="0"/>
              <a:t>- others "weak in faith", suffering from doubt and darkness</a:t>
            </a:r>
          </a:p>
        </p:txBody>
      </p:sp>
      <p:sp>
        <p:nvSpPr>
          <p:cNvPr id="4" name="Foliennummernplatzhalter 3"/>
          <p:cNvSpPr>
            <a:spLocks noGrp="1"/>
          </p:cNvSpPr>
          <p:nvPr>
            <p:ph type="sldNum" sz="quarter" idx="10"/>
          </p:nvPr>
        </p:nvSpPr>
        <p:spPr/>
        <p:txBody>
          <a:bodyPr/>
          <a:lstStyle/>
          <a:p>
            <a:fld id="{233C9692-F9B6-4752-82D8-A692B8862853}" type="slidenum">
              <a:rPr lang="de-CH" smtClean="0"/>
              <a:t>4</a:t>
            </a:fld>
            <a:endParaRPr lang="de-CH"/>
          </a:p>
        </p:txBody>
      </p:sp>
    </p:spTree>
    <p:extLst>
      <p:ext uri="{BB962C8B-B14F-4D97-AF65-F5344CB8AC3E}">
        <p14:creationId xmlns:p14="http://schemas.microsoft.com/office/powerpoint/2010/main" val="3989769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(Jürgen </a:t>
            </a:r>
            <a:r>
              <a:rPr lang="en-US" dirty="0" err="1"/>
              <a:t>Moltmann</a:t>
            </a:r>
            <a:r>
              <a:rPr lang="en-US" dirty="0"/>
              <a:t> - The power of the powerless).</a:t>
            </a:r>
            <a:br>
              <a:rPr lang="de-CH" dirty="0"/>
            </a:br>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33</a:t>
            </a:fld>
            <a:endParaRPr lang="de-CH"/>
          </a:p>
        </p:txBody>
      </p:sp>
    </p:spTree>
    <p:extLst>
      <p:ext uri="{BB962C8B-B14F-4D97-AF65-F5344CB8AC3E}">
        <p14:creationId xmlns:p14="http://schemas.microsoft.com/office/powerpoint/2010/main" val="136192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5</a:t>
            </a:fld>
            <a:endParaRPr lang="de-CH"/>
          </a:p>
        </p:txBody>
      </p:sp>
    </p:spTree>
    <p:extLst>
      <p:ext uri="{BB962C8B-B14F-4D97-AF65-F5344CB8AC3E}">
        <p14:creationId xmlns:p14="http://schemas.microsoft.com/office/powerpoint/2010/main" val="4285468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a:p>
            <a:r>
              <a:rPr lang="en-US" dirty="0"/>
              <a:t>When Jesus came to this world, he met the same situation. Yet he did not visit the powerful but the weak. </a:t>
            </a:r>
          </a:p>
          <a:p>
            <a:r>
              <a:rPr lang="en-US" dirty="0"/>
              <a:t>Nonetheless, his disciples, at times, lived in the same power delusion as the world around them. When Jesus talked about his kingdom, they thought about power, health, and wealth. Even in our times,  people speak of power evangelism in a way that represents a lopsided view of a health and wealth gospel, leaving out those who do not have the strength to display the ideals of power </a:t>
            </a:r>
            <a:r>
              <a:rPr lang="en-US" dirty="0" err="1"/>
              <a:t>christianity</a:t>
            </a:r>
            <a:r>
              <a:rPr lang="en-US" dirty="0"/>
              <a:t>. Weakness to them is a sign of the absence of God´s power. If only you would believe, you would be healed! The power gospel can be an encouragement to many who are looking for strength in their struggles. However, it can also be a discouragement for those who do not achieve what they are looking for. So, they often draw back in silent resignation, thinking that God is not working in their lives because they are not experiencing his power.</a:t>
            </a:r>
          </a:p>
          <a:p>
            <a:r>
              <a:rPr lang="en-US" dirty="0"/>
              <a:t>The Christian community is in the danger of a power delusion in the name of the gospel.</a:t>
            </a:r>
          </a:p>
          <a:p>
            <a:endParaRPr lang="de-CH" dirty="0"/>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6</a:t>
            </a:fld>
            <a:endParaRPr lang="de-CH"/>
          </a:p>
        </p:txBody>
      </p:sp>
    </p:spTree>
    <p:extLst>
      <p:ext uri="{BB962C8B-B14F-4D97-AF65-F5344CB8AC3E}">
        <p14:creationId xmlns:p14="http://schemas.microsoft.com/office/powerpoint/2010/main" val="3678749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effectLst/>
                <a:latin typeface="+mn-lt"/>
                <a:ea typeface="+mn-ea"/>
                <a:cs typeface="+mn-cs"/>
              </a:rPr>
              <a:t>Im Namen Gottes des Allmächtigen! Das Schweizervolk und die Kantone, in der Verantwortung gegenüber der Schöpfung, </a:t>
            </a:r>
          </a:p>
          <a:p>
            <a:r>
              <a:rPr lang="de-CH" sz="1200" kern="1200" dirty="0">
                <a:solidFill>
                  <a:schemeClr val="tx1"/>
                </a:solidFill>
                <a:effectLst/>
                <a:latin typeface="+mn-lt"/>
                <a:ea typeface="+mn-ea"/>
                <a:cs typeface="+mn-cs"/>
              </a:rPr>
              <a:t>im Bestreben, den Bund zu erneuern, um Freiheit und Demokratie, Unabhängigkeit und Frieden in Solidarität und Offenheit gegenüber der Welt zu stärken, </a:t>
            </a:r>
          </a:p>
          <a:p>
            <a:r>
              <a:rPr lang="de-CH" sz="1200" kern="1200" dirty="0">
                <a:solidFill>
                  <a:schemeClr val="tx1"/>
                </a:solidFill>
                <a:effectLst/>
                <a:latin typeface="+mn-lt"/>
                <a:ea typeface="+mn-ea"/>
                <a:cs typeface="+mn-cs"/>
              </a:rPr>
              <a:t>im Willen, in gegenseitiger Rücksichtnahme und Achtung ihre Vielfalt in der Einheit zu leben,</a:t>
            </a:r>
          </a:p>
          <a:p>
            <a:r>
              <a:rPr lang="de-CH" sz="1200" kern="1200" dirty="0">
                <a:solidFill>
                  <a:schemeClr val="tx1"/>
                </a:solidFill>
                <a:effectLst/>
                <a:latin typeface="+mn-lt"/>
                <a:ea typeface="+mn-ea"/>
                <a:cs typeface="+mn-cs"/>
              </a:rPr>
              <a:t>im Bewusstsein der gemeinsamen Errungenschaften und der Verantwortung gegenüber den künftigen Generationen,</a:t>
            </a:r>
          </a:p>
          <a:p>
            <a:r>
              <a:rPr lang="de-CH" sz="1200" kern="1200" dirty="0">
                <a:solidFill>
                  <a:schemeClr val="tx1"/>
                </a:solidFill>
                <a:effectLst/>
                <a:latin typeface="+mn-lt"/>
                <a:ea typeface="+mn-ea"/>
                <a:cs typeface="+mn-cs"/>
              </a:rPr>
              <a:t>gewiss, dass frei nur ist, wer seine Freiheit gebraucht, und dass die Stärke des Volkes sich misst am Wohl der Schwachen, geben sich folgende Verfassung:</a:t>
            </a:r>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7</a:t>
            </a:fld>
            <a:endParaRPr lang="de-CH"/>
          </a:p>
        </p:txBody>
      </p:sp>
    </p:spTree>
    <p:extLst>
      <p:ext uri="{BB962C8B-B14F-4D97-AF65-F5344CB8AC3E}">
        <p14:creationId xmlns:p14="http://schemas.microsoft.com/office/powerpoint/2010/main" val="627831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10</a:t>
            </a:fld>
            <a:endParaRPr lang="de-CH"/>
          </a:p>
        </p:txBody>
      </p:sp>
    </p:spTree>
    <p:extLst>
      <p:ext uri="{BB962C8B-B14F-4D97-AF65-F5344CB8AC3E}">
        <p14:creationId xmlns:p14="http://schemas.microsoft.com/office/powerpoint/2010/main" val="447353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t>Treloar</a:t>
            </a:r>
            <a:r>
              <a:rPr lang="en-US" dirty="0"/>
              <a:t> L.L. (2002). Disability, spiritual beliefs and the church: the experiences of adults with disabilities and family members. Journal of Advanced Nursing 40:594-603. </a:t>
            </a:r>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16</a:t>
            </a:fld>
            <a:endParaRPr lang="de-CH"/>
          </a:p>
        </p:txBody>
      </p:sp>
    </p:spTree>
    <p:extLst>
      <p:ext uri="{BB962C8B-B14F-4D97-AF65-F5344CB8AC3E}">
        <p14:creationId xmlns:p14="http://schemas.microsoft.com/office/powerpoint/2010/main" val="3693872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t>Treloar</a:t>
            </a:r>
            <a:r>
              <a:rPr lang="en-US" dirty="0"/>
              <a:t> L.L. (2002). Disability, spiritual beliefs and the church: the experiences of adults with disabilities and family members. Journal of Advanced Nursing 40:594-603. </a:t>
            </a:r>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17</a:t>
            </a:fld>
            <a:endParaRPr lang="de-CH"/>
          </a:p>
        </p:txBody>
      </p:sp>
    </p:spTree>
    <p:extLst>
      <p:ext uri="{BB962C8B-B14F-4D97-AF65-F5344CB8AC3E}">
        <p14:creationId xmlns:p14="http://schemas.microsoft.com/office/powerpoint/2010/main" val="3693872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effectLst/>
                <a:latin typeface="+mn-lt"/>
                <a:ea typeface="+mn-ea"/>
                <a:cs typeface="+mn-cs"/>
              </a:rPr>
              <a:t>Theologisches Verständnis für die Schwachen reicht nicht - es braucht praktische Unterstützungsangebote in der Gemeinde</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Tröstlich</a:t>
            </a:r>
          </a:p>
          <a:p>
            <a:r>
              <a:rPr lang="de-CH" sz="1200" kern="1200" dirty="0">
                <a:solidFill>
                  <a:schemeClr val="tx1"/>
                </a:solidFill>
                <a:effectLst/>
                <a:latin typeface="+mn-lt"/>
                <a:ea typeface="+mn-ea"/>
                <a:cs typeface="+mn-cs"/>
              </a:rPr>
              <a:t>Obwohl die Betroffenen immer wieder mit unausgegorenen </a:t>
            </a:r>
            <a:r>
              <a:rPr lang="de-CH" sz="1200" kern="1200" dirty="0" err="1">
                <a:solidFill>
                  <a:schemeClr val="tx1"/>
                </a:solidFill>
                <a:effectLst/>
                <a:latin typeface="+mn-lt"/>
                <a:ea typeface="+mn-ea"/>
                <a:cs typeface="+mn-cs"/>
              </a:rPr>
              <a:t>theol</a:t>
            </a:r>
            <a:r>
              <a:rPr lang="de-CH" sz="1200" kern="1200" dirty="0">
                <a:solidFill>
                  <a:schemeClr val="tx1"/>
                </a:solidFill>
                <a:effectLst/>
                <a:latin typeface="+mn-lt"/>
                <a:ea typeface="+mn-ea"/>
                <a:cs typeface="+mn-cs"/>
              </a:rPr>
              <a:t> Ideen konfrontiert sind (Sünde, Strafe, Glaube, Heilung), so ist doch der Glaube im Alltag die grösste Stütze</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Der Schmerz einer Behinderung ist nicht einfach die Behinderung selbst, sondern der seelische Schmerz des </a:t>
            </a:r>
            <a:r>
              <a:rPr lang="de-CH" sz="1200" kern="1200" dirty="0" err="1">
                <a:solidFill>
                  <a:schemeClr val="tx1"/>
                </a:solidFill>
                <a:effectLst/>
                <a:latin typeface="+mn-lt"/>
                <a:ea typeface="+mn-ea"/>
                <a:cs typeface="+mn-cs"/>
              </a:rPr>
              <a:t>Alleingelassenseins</a:t>
            </a:r>
            <a:r>
              <a:rPr lang="de-CH" sz="1200" kern="1200" dirty="0">
                <a:solidFill>
                  <a:schemeClr val="tx1"/>
                </a:solidFill>
                <a:effectLst/>
                <a:latin typeface="+mn-lt"/>
                <a:ea typeface="+mn-ea"/>
                <a:cs typeface="+mn-cs"/>
              </a:rPr>
              <a:t> mit dem Leiden.</a:t>
            </a:r>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23</a:t>
            </a:fld>
            <a:endParaRPr lang="de-CH"/>
          </a:p>
        </p:txBody>
      </p:sp>
    </p:spTree>
    <p:extLst>
      <p:ext uri="{BB962C8B-B14F-4D97-AF65-F5344CB8AC3E}">
        <p14:creationId xmlns:p14="http://schemas.microsoft.com/office/powerpoint/2010/main" val="388376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Ein junger Mann. er litt unter einer </a:t>
            </a:r>
            <a:r>
              <a:rPr lang="de-CH" dirty="0" err="1"/>
              <a:t>cerebralen</a:t>
            </a:r>
            <a:r>
              <a:rPr lang="de-CH" dirty="0"/>
              <a:t> Parese und sass im Rollstuhl, seltsam verkrümmt, das Gesicht oft einer schmerzlichen Grimasse verzogen, die Sprache </a:t>
            </a:r>
            <a:r>
              <a:rPr lang="de-CH" dirty="0" err="1"/>
              <a:t>klossig</a:t>
            </a:r>
            <a:r>
              <a:rPr lang="de-CH" dirty="0"/>
              <a:t>, oft mehr ein Seufzen oder ein </a:t>
            </a:r>
            <a:r>
              <a:rPr lang="de-CH" dirty="0" err="1"/>
              <a:t>kehliges</a:t>
            </a:r>
            <a:r>
              <a:rPr lang="de-CH" dirty="0"/>
              <a:t> Schreien, denn ein geordnetes verständliches Reden. aber er war da im Gottesdienst, jeden Sonntag. Er gehörte dazu. Jeden Sonntag mussten ihn einige starke Männer die Treppe hochtragen in den Gemeindesaal. Ich weiss nicht, ob unsere Gemeinde eine Theologie der Schwachheit hatte, aber sie hatte eine Liebe diesem jungen Mann, zu seiner Mutter und zu seinen beiden lebenstüchtigen Schwestern. Franzi war der Inbegriff von Schwachheit, der ganz selbstverständlich dazu gehörte. sein Gebet war nur ein Stammeln, doch er war eine von Gott geliebte Person. Franzi war der Inbegriff integrierter Schwachheit in der Gemeinschaft, ein leuchtendes Beispiel, dass nicht äussere Kraft oder äusserliche Schönheit vor Gott galten, nicht einmal verständliches Reden, sondern das Herz, das ihn liebt.</a:t>
            </a:r>
          </a:p>
          <a:p>
            <a:endParaRPr lang="de-CH" dirty="0"/>
          </a:p>
          <a:p>
            <a:endParaRPr lang="de-CH" dirty="0"/>
          </a:p>
          <a:p>
            <a:endParaRPr lang="de-CH" dirty="0"/>
          </a:p>
          <a:p>
            <a:r>
              <a:rPr lang="de-CH" dirty="0"/>
              <a:t>MEHR FRANZIS IN UNSEREN GEMEINDEN !</a:t>
            </a:r>
          </a:p>
        </p:txBody>
      </p:sp>
      <p:sp>
        <p:nvSpPr>
          <p:cNvPr id="4" name="Foliennummernplatzhalter 3"/>
          <p:cNvSpPr>
            <a:spLocks noGrp="1"/>
          </p:cNvSpPr>
          <p:nvPr>
            <p:ph type="sldNum" sz="quarter" idx="10"/>
          </p:nvPr>
        </p:nvSpPr>
        <p:spPr/>
        <p:txBody>
          <a:bodyPr/>
          <a:lstStyle/>
          <a:p>
            <a:fld id="{233C9692-F9B6-4752-82D8-A692B8862853}" type="slidenum">
              <a:rPr lang="de-CH" smtClean="0"/>
              <a:t>29</a:t>
            </a:fld>
            <a:endParaRPr lang="de-CH"/>
          </a:p>
        </p:txBody>
      </p:sp>
    </p:spTree>
    <p:extLst>
      <p:ext uri="{BB962C8B-B14F-4D97-AF65-F5344CB8AC3E}">
        <p14:creationId xmlns:p14="http://schemas.microsoft.com/office/powerpoint/2010/main" val="1980489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09601"/>
            <a:ext cx="7772400" cy="3467471"/>
          </a:xfrm>
        </p:spPr>
        <p:txBody>
          <a:bodyPr anchor="b">
            <a:noAutofit/>
          </a:bodyPr>
          <a:lstStyle>
            <a:lvl1pPr>
              <a:lnSpc>
                <a:spcPct val="100000"/>
              </a:lnSpc>
              <a:defRPr sz="4800" baseline="0"/>
            </a:lvl1pPr>
          </a:lstStyle>
          <a:p>
            <a:r>
              <a:rPr lang="de-DE" dirty="0"/>
              <a:t>Text</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52128"/>
          </a:xfrm>
        </p:spPr>
        <p:txBody>
          <a:bodyPr/>
          <a:lstStyle/>
          <a:p>
            <a:r>
              <a:rPr lang="de-DE" dirty="0"/>
              <a:t>Titelmasterformat durch Klicken bearbeiten</a:t>
            </a:r>
            <a:endParaRPr lang="en-US" dirty="0"/>
          </a:p>
        </p:txBody>
      </p:sp>
      <p:sp>
        <p:nvSpPr>
          <p:cNvPr id="3" name="Content Placeholder 2"/>
          <p:cNvSpPr>
            <a:spLocks noGrp="1"/>
          </p:cNvSpPr>
          <p:nvPr>
            <p:ph idx="1"/>
          </p:nvPr>
        </p:nvSpPr>
        <p:spPr>
          <a:xfrm>
            <a:off x="457200" y="1700808"/>
            <a:ext cx="8229600" cy="4425355"/>
          </a:xfrm>
        </p:spPr>
        <p:txBody>
          <a:bodyPr/>
          <a:lstStyle>
            <a:lvl1pPr>
              <a:defRPr b="0"/>
            </a:lvl1pPr>
            <a:lvl5pPr>
              <a:defRPr/>
            </a:lvl5pPr>
            <a:lvl6pPr>
              <a:defRPr/>
            </a:lvl6pPr>
            <a:lvl7pPr>
              <a:defRPr/>
            </a:lvl7pPr>
            <a:lvl8pPr>
              <a:defRPr/>
            </a:lvl8pPr>
            <a:lvl9pPr>
              <a:buFont typeface="Arial" pitchFamily="34" charset="0"/>
              <a:buChar char="•"/>
              <a:defRPr/>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oliennummernplatzhalter 3"/>
          <p:cNvSpPr txBox="1">
            <a:spLocks/>
          </p:cNvSpPr>
          <p:nvPr userDrawn="1"/>
        </p:nvSpPr>
        <p:spPr>
          <a:xfrm>
            <a:off x="3491880" y="630932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70C0CA-37E3-453F-9FE0-729D0D5BABF1}" type="slidenum">
              <a:rPr lang="de-CH" smtClean="0"/>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latin typeface="+mn-lt"/>
                <a:ea typeface="+mj-ea"/>
                <a:cs typeface="+mj-cs"/>
              </a:defRPr>
            </a:lvl1pPr>
          </a:lstStyle>
          <a:p>
            <a:r>
              <a:rPr lang="de-DE" dirty="0"/>
              <a:t>Titelmasterformat durch Klicken bearbeiten</a:t>
            </a:r>
            <a:endParaRPr lang="en-US" dirty="0"/>
          </a:p>
        </p:txBody>
      </p:sp>
      <p:sp>
        <p:nvSpPr>
          <p:cNvPr id="3" name="Text Placeholder 2"/>
          <p:cNvSpPr>
            <a:spLocks noGrp="1"/>
          </p:cNvSpPr>
          <p:nvPr>
            <p:ph type="body" idx="1"/>
          </p:nvPr>
        </p:nvSpPr>
        <p:spPr>
          <a:xfrm>
            <a:off x="722313" y="4653136"/>
            <a:ext cx="7772400" cy="547514"/>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7" name="Oval 6"/>
          <p:cNvSpPr/>
          <p:nvPr/>
        </p:nvSpPr>
        <p:spPr>
          <a:xfrm>
            <a:off x="4495800" y="435234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435234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435234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b="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Content Placeholder 8"/>
          <p:cNvSpPr>
            <a:spLocks noGrp="1"/>
          </p:cNvSpPr>
          <p:nvPr>
            <p:ph sz="quarter" idx="13"/>
          </p:nvPr>
        </p:nvSpPr>
        <p:spPr>
          <a:xfrm>
            <a:off x="365760" y="1600200"/>
            <a:ext cx="4041648" cy="4526280"/>
          </a:xfrm>
        </p:spPr>
        <p:txBody>
          <a:bodyPr/>
          <a:lstStyle>
            <a:lvl1pPr>
              <a:defRPr sz="2400"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oliennummernplatzhalter 3"/>
          <p:cNvSpPr txBox="1">
            <a:spLocks/>
          </p:cNvSpPr>
          <p:nvPr userDrawn="1"/>
        </p:nvSpPr>
        <p:spPr>
          <a:xfrm>
            <a:off x="3491880" y="630932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70C0CA-37E3-453F-9FE0-729D0D5BABF1}" type="slidenum">
              <a:rPr lang="de-CH" smtClean="0"/>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11" name="Content Placeholder 10"/>
          <p:cNvSpPr>
            <a:spLocks noGrp="1"/>
          </p:cNvSpPr>
          <p:nvPr>
            <p:ph sz="quarter" idx="13"/>
          </p:nvPr>
        </p:nvSpPr>
        <p:spPr>
          <a:xfrm>
            <a:off x="457200" y="2212848"/>
            <a:ext cx="4041648" cy="3913632"/>
          </a:xfrm>
        </p:spPr>
        <p:txBody>
          <a:bodyPr/>
          <a:lstStyle>
            <a:lvl1pPr>
              <a:defRPr sz="2400"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3" name="Content Placeholder 12"/>
          <p:cNvSpPr>
            <a:spLocks noGrp="1"/>
          </p:cNvSpPr>
          <p:nvPr>
            <p:ph sz="quarter" idx="14"/>
          </p:nvPr>
        </p:nvSpPr>
        <p:spPr>
          <a:xfrm>
            <a:off x="4672584" y="2212848"/>
            <a:ext cx="4041648" cy="3913187"/>
          </a:xfrm>
        </p:spPr>
        <p:txBody>
          <a:bodyPr/>
          <a:lstStyle>
            <a:lvl1pPr>
              <a:defRPr sz="2400"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a:t>Titelmasterformat durch Klicken bearbeiten</a:t>
            </a:r>
            <a:endParaRPr lang="de-CH"/>
          </a:p>
        </p:txBody>
      </p:sp>
      <p:sp>
        <p:nvSpPr>
          <p:cNvPr id="4" name="Slide Number Placeholder 5"/>
          <p:cNvSpPr>
            <a:spLocks noGrp="1"/>
          </p:cNvSpPr>
          <p:nvPr>
            <p:ph type="sldNum" sz="quarter" idx="4"/>
          </p:nvPr>
        </p:nvSpPr>
        <p:spPr>
          <a:xfrm>
            <a:off x="8645159" y="39539"/>
            <a:ext cx="561975" cy="365125"/>
          </a:xfrm>
          <a:prstGeom prst="rect">
            <a:avLst/>
          </a:prstGeom>
        </p:spPr>
        <p:txBody>
          <a:bodyPr vert="horz" lIns="27432" tIns="45720" rIns="45720" bIns="45720" rtlCol="0" anchor="ctr"/>
          <a:lstStyle>
            <a:lvl1pPr algn="l">
              <a:defRPr sz="1200" b="1">
                <a:solidFill>
                  <a:schemeClr val="bg1"/>
                </a:solidFill>
                <a:latin typeface="Calibri" pitchFamily="34" charset="0"/>
              </a:defRPr>
            </a:lvl1pPr>
          </a:lstStyle>
          <a:p>
            <a:fld id="{BA9B540C-44DA-4F69-89C9-7C84606640D3}"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de-DE"/>
              <a:t>Titelmasterformat durch Klicken bearbeiten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2656"/>
            <a:ext cx="8229600" cy="1152128"/>
          </a:xfrm>
          <a:prstGeom prst="rect">
            <a:avLst/>
          </a:prstGeom>
        </p:spPr>
        <p:txBody>
          <a:bodyPr vert="horz" lIns="91440" tIns="45720" rIns="91440" bIns="45720" rtlCol="0" anchor="ctr" anchorCtr="0">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457200" y="1700808"/>
            <a:ext cx="8229600" cy="4425355"/>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pic>
        <p:nvPicPr>
          <p:cNvPr id="10" name="Grafik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812360" y="6198678"/>
            <a:ext cx="819363" cy="394883"/>
          </a:xfrm>
          <a:prstGeom prst="rect">
            <a:avLst/>
          </a:prstGeom>
        </p:spPr>
      </p:pic>
      <p:sp>
        <p:nvSpPr>
          <p:cNvPr id="11" name="Rechteck 10"/>
          <p:cNvSpPr/>
          <p:nvPr userDrawn="1"/>
        </p:nvSpPr>
        <p:spPr>
          <a:xfrm>
            <a:off x="-180528" y="-99392"/>
            <a:ext cx="9721080" cy="5040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Foliennummernplatzhalter 3"/>
          <p:cNvSpPr txBox="1">
            <a:spLocks/>
          </p:cNvSpPr>
          <p:nvPr userDrawn="1"/>
        </p:nvSpPr>
        <p:spPr>
          <a:xfrm>
            <a:off x="3491880" y="630932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70C0CA-37E3-453F-9FE0-729D0D5BABF1}" type="slidenum">
              <a:rPr lang="de-CH" smtClean="0"/>
              <a:pPr/>
              <a:t>‹Nr.›</a:t>
            </a:fld>
            <a:endParaRPr lang="de-CH"/>
          </a:p>
        </p:txBody>
      </p:sp>
      <p:pic>
        <p:nvPicPr>
          <p:cNvPr id="4" name="Grafik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231293"/>
            <a:ext cx="2195736" cy="3290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Lst>
  <p:hf hdr="0"/>
  <p:txStyles>
    <p:titleStyle>
      <a:lvl1pPr algn="ctr" defTabSz="914400" rtl="0" eaLnBrk="1" latinLnBrk="0" hangingPunct="1">
        <a:lnSpc>
          <a:spcPct val="100000"/>
        </a:lnSpc>
        <a:spcBef>
          <a:spcPct val="0"/>
        </a:spcBef>
        <a:buNone/>
        <a:defRPr sz="3200" b="0" kern="1200">
          <a:solidFill>
            <a:schemeClr val="tx2"/>
          </a:solidFill>
          <a:effectLst/>
          <a:latin typeface="Cambria" pitchFamily="18" charset="0"/>
          <a:ea typeface="+mj-ea"/>
          <a:cs typeface="+mj-cs"/>
        </a:defRPr>
      </a:lvl1pPr>
    </p:titleStyle>
    <p:bodyStyle>
      <a:lvl1pPr marL="342900" indent="-342900" algn="l" defTabSz="914400" rtl="0" eaLnBrk="1" latinLnBrk="0" hangingPunct="1">
        <a:spcBef>
          <a:spcPct val="20000"/>
        </a:spcBef>
        <a:buClr>
          <a:srgbClr val="FFC000"/>
        </a:buClr>
        <a:buFont typeface="Calibri" pitchFamily="34" charset="0"/>
        <a:buChar char="»"/>
        <a:defRPr sz="2400" b="0" kern="120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Calibri" pitchFamily="34" charset="0"/>
        <a:buChar char="»"/>
        <a:defRPr sz="2000" i="1" kern="1200">
          <a:solidFill>
            <a:schemeClr val="accent4">
              <a:lumMod val="75000"/>
            </a:schemeClr>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Calibri" pitchFamily="34" charset="0"/>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Calibri" pitchFamily="34" charset="0"/>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www.seminare-ps.net/" TargetMode="External"/><Relationship Id="rId2" Type="http://schemas.openxmlformats.org/officeDocument/2006/relationships/hyperlink" Target="http://www.samuelpfeifer.com/"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Plädoyer für die Schwachheit in einer Welt der Starken</a:t>
            </a:r>
            <a:endParaRPr lang="de-CH" dirty="0"/>
          </a:p>
        </p:txBody>
      </p:sp>
      <p:sp>
        <p:nvSpPr>
          <p:cNvPr id="3" name="Untertitel 2"/>
          <p:cNvSpPr>
            <a:spLocks noGrp="1"/>
          </p:cNvSpPr>
          <p:nvPr>
            <p:ph type="subTitle" idx="1"/>
          </p:nvPr>
        </p:nvSpPr>
        <p:spPr/>
        <p:txBody>
          <a:bodyPr>
            <a:normAutofit lnSpcReduction="10000"/>
          </a:bodyPr>
          <a:lstStyle/>
          <a:p>
            <a:r>
              <a:rPr lang="de-CH" dirty="0"/>
              <a:t>Dr. med. Samuel Pfeifer</a:t>
            </a:r>
          </a:p>
          <a:p>
            <a:r>
              <a:rPr lang="de-CH" dirty="0"/>
              <a:t>Klinik Sonnenhalde – Psychiatrie und Psychotherapie, Riehen / Schweiz</a:t>
            </a:r>
          </a:p>
        </p:txBody>
      </p:sp>
    </p:spTree>
    <p:extLst>
      <p:ext uri="{BB962C8B-B14F-4D97-AF65-F5344CB8AC3E}">
        <p14:creationId xmlns:p14="http://schemas.microsoft.com/office/powerpoint/2010/main" val="396907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Zwei Bürgerrechte</a:t>
            </a:r>
          </a:p>
        </p:txBody>
      </p:sp>
      <p:sp>
        <p:nvSpPr>
          <p:cNvPr id="3" name="Inhaltsplatzhalter 2"/>
          <p:cNvSpPr>
            <a:spLocks noGrp="1"/>
          </p:cNvSpPr>
          <p:nvPr>
            <p:ph idx="1"/>
          </p:nvPr>
        </p:nvSpPr>
        <p:spPr/>
        <p:txBody>
          <a:bodyPr/>
          <a:lstStyle/>
          <a:p>
            <a:r>
              <a:rPr lang="de-CH" dirty="0"/>
              <a:t>Jeder von uns hat zwei Pässe</a:t>
            </a:r>
          </a:p>
          <a:p>
            <a:r>
              <a:rPr lang="de-CH" dirty="0"/>
              <a:t>Einen für das Reich der Gesundheit und der Lebensfreude</a:t>
            </a:r>
          </a:p>
          <a:p>
            <a:r>
              <a:rPr lang="de-CH" dirty="0"/>
              <a:t>Einen zweiten für das dunkle Reich des Leidens, der Krankheit und der Schwachheit</a:t>
            </a:r>
          </a:p>
          <a:p>
            <a:r>
              <a:rPr lang="de-CH" dirty="0"/>
              <a:t>Obwohl wir am liebsten nur im ersteren Land leben würden, werden wir alle über kurz oder lang auch die Reise in das andere Land antreten müssen, sei es nur für einen kurzen Aufenthalt oder aber ins Exil auf lange Zeit hinaus</a:t>
            </a:r>
          </a:p>
          <a:p>
            <a:endParaRPr lang="de-CH" dirty="0"/>
          </a:p>
          <a:p>
            <a:pPr lvl="1"/>
            <a:r>
              <a:rPr lang="de-CH" dirty="0"/>
              <a:t>(die Publizistin Susan Sontag – Metaphern des Leidens)</a:t>
            </a:r>
          </a:p>
        </p:txBody>
      </p:sp>
    </p:spTree>
    <p:extLst>
      <p:ext uri="{BB962C8B-B14F-4D97-AF65-F5344CB8AC3E}">
        <p14:creationId xmlns:p14="http://schemas.microsoft.com/office/powerpoint/2010/main" val="3118951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Zwei Leben – Samuel Koch</a:t>
            </a:r>
          </a:p>
        </p:txBody>
      </p:sp>
      <p:sp>
        <p:nvSpPr>
          <p:cNvPr id="5" name="Foliennummernplatzhalter 4"/>
          <p:cNvSpPr>
            <a:spLocks noGrp="1"/>
          </p:cNvSpPr>
          <p:nvPr>
            <p:ph type="sldNum" sz="quarter" idx="4294967295"/>
          </p:nvPr>
        </p:nvSpPr>
        <p:spPr>
          <a:xfrm>
            <a:off x="8645159" y="39539"/>
            <a:ext cx="561975" cy="365125"/>
          </a:xfrm>
          <a:prstGeom prst="rect">
            <a:avLst/>
          </a:prstGeom>
        </p:spPr>
        <p:txBody>
          <a:bodyPr/>
          <a:lstStyle/>
          <a:p>
            <a:fld id="{BA9B540C-44DA-4F69-89C9-7C84606640D3}" type="slidenum">
              <a:rPr lang="en-US" smtClean="0"/>
              <a:pPr/>
              <a:t>11</a:t>
            </a:fld>
            <a:endParaRPr lang="en-US" dirty="0"/>
          </a:p>
        </p:txBody>
      </p:sp>
      <p:pic>
        <p:nvPicPr>
          <p:cNvPr id="4" name="Inhaltsplatzhalt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65125" y="2419690"/>
            <a:ext cx="4041775" cy="2886982"/>
          </a:xfrm>
        </p:spPr>
      </p:pic>
      <p:pic>
        <p:nvPicPr>
          <p:cNvPr id="8" name="Inhaltsplatzhalt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298094"/>
            <a:ext cx="4038600" cy="3130174"/>
          </a:xfrm>
        </p:spPr>
      </p:pic>
    </p:spTree>
    <p:extLst>
      <p:ext uri="{BB962C8B-B14F-4D97-AF65-F5344CB8AC3E}">
        <p14:creationId xmlns:p14="http://schemas.microsoft.com/office/powerpoint/2010/main" val="2495552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Die Landung in einer andern Welt</a:t>
            </a:r>
          </a:p>
        </p:txBody>
      </p:sp>
      <p:sp>
        <p:nvSpPr>
          <p:cNvPr id="6" name="Inhaltsplatzhalter 5"/>
          <p:cNvSpPr>
            <a:spLocks noGrp="1"/>
          </p:cNvSpPr>
          <p:nvPr>
            <p:ph idx="1"/>
          </p:nvPr>
        </p:nvSpPr>
        <p:spPr/>
        <p:txBody>
          <a:bodyPr/>
          <a:lstStyle/>
          <a:p>
            <a:r>
              <a:rPr lang="de-CH" dirty="0"/>
              <a:t>Schwere Behinderung oder lebensbedrohliche Erkrankung sind wie die Landung auf einem anderen Planeten</a:t>
            </a:r>
          </a:p>
          <a:p>
            <a:r>
              <a:rPr lang="de-CH" dirty="0"/>
              <a:t>Diagnose = Urteilseröffnung («Unheil-Kunde», Prof. G. Nagel)</a:t>
            </a:r>
          </a:p>
          <a:p>
            <a:r>
              <a:rPr lang="de-CH" dirty="0"/>
              <a:t>Fünf Phasen der Verarbeitung: </a:t>
            </a:r>
          </a:p>
          <a:p>
            <a:pPr lvl="1"/>
            <a:r>
              <a:rPr lang="de-CH" dirty="0"/>
              <a:t>Nicht-Wahr-Haben-Wollen, </a:t>
            </a:r>
          </a:p>
          <a:p>
            <a:pPr lvl="1"/>
            <a:r>
              <a:rPr lang="de-CH" dirty="0"/>
              <a:t>Auflehnung, Wut, Vorwürfe an Gott und Menschen</a:t>
            </a:r>
          </a:p>
          <a:p>
            <a:pPr lvl="1"/>
            <a:r>
              <a:rPr lang="de-CH" dirty="0"/>
              <a:t>Verhandeln mit Gott und Medizin, verzweifelte Suche nach Hilfe</a:t>
            </a:r>
          </a:p>
          <a:p>
            <a:pPr lvl="1"/>
            <a:r>
              <a:rPr lang="de-CH" dirty="0"/>
              <a:t>Depressive Selbstaufgabe</a:t>
            </a:r>
            <a:r>
              <a:rPr lang="de-CH"/>
              <a:t>, Resignation </a:t>
            </a:r>
            <a:endParaRPr lang="de-CH" dirty="0"/>
          </a:p>
          <a:p>
            <a:pPr lvl="1"/>
            <a:r>
              <a:rPr lang="de-CH" dirty="0"/>
              <a:t>Annahme und Neugestaltung des Lebens.</a:t>
            </a:r>
          </a:p>
        </p:txBody>
      </p:sp>
    </p:spTree>
    <p:extLst>
      <p:ext uri="{BB962C8B-B14F-4D97-AF65-F5344CB8AC3E}">
        <p14:creationId xmlns:p14="http://schemas.microsoft.com/office/powerpoint/2010/main" val="675118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dirty="0"/>
              <a:t>Bohrende Fragen</a:t>
            </a:r>
          </a:p>
        </p:txBody>
      </p:sp>
      <p:sp>
        <p:nvSpPr>
          <p:cNvPr id="7" name="Inhaltsplatzhalter 6"/>
          <p:cNvSpPr>
            <a:spLocks noGrp="1"/>
          </p:cNvSpPr>
          <p:nvPr>
            <p:ph idx="1"/>
          </p:nvPr>
        </p:nvSpPr>
        <p:spPr/>
        <p:txBody>
          <a:bodyPr/>
          <a:lstStyle/>
          <a:p>
            <a:r>
              <a:rPr lang="de-CH" dirty="0"/>
              <a:t>„Was bedeutet diese Behinderung für mich und mein Leben?“</a:t>
            </a:r>
          </a:p>
          <a:p>
            <a:r>
              <a:rPr lang="de-CH" dirty="0"/>
              <a:t>„Warum bin ich, sind wir als Familie betroffen?“</a:t>
            </a:r>
          </a:p>
          <a:p>
            <a:r>
              <a:rPr lang="de-CH" dirty="0"/>
              <a:t>„Womit haben wir das verdient?“</a:t>
            </a:r>
          </a:p>
          <a:p>
            <a:r>
              <a:rPr lang="de-CH" dirty="0"/>
              <a:t>„Wie kann ein guter Gott ein solches Schicksal zulassen?“</a:t>
            </a:r>
          </a:p>
          <a:p>
            <a:r>
              <a:rPr lang="de-CH" dirty="0"/>
              <a:t>“Warum schenkt Gott nicht Heilung?“</a:t>
            </a:r>
          </a:p>
          <a:p>
            <a:endParaRPr lang="de-CH" dirty="0"/>
          </a:p>
        </p:txBody>
      </p:sp>
    </p:spTree>
    <p:extLst>
      <p:ext uri="{BB962C8B-B14F-4D97-AF65-F5344CB8AC3E}">
        <p14:creationId xmlns:p14="http://schemas.microsoft.com/office/powerpoint/2010/main" val="1923542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a:t>Stärke in Schwachheit</a:t>
            </a:r>
            <a:br>
              <a:rPr lang="de-CH" dirty="0"/>
            </a:br>
            <a:r>
              <a:rPr lang="de-CH" dirty="0"/>
              <a:t>Licht im Dunkeln</a:t>
            </a:r>
            <a:br>
              <a:rPr lang="de-CH" dirty="0"/>
            </a:br>
            <a:r>
              <a:rPr lang="de-CH" dirty="0"/>
              <a:t>Bewältigung statt Resignation</a:t>
            </a:r>
          </a:p>
        </p:txBody>
      </p:sp>
      <p:sp>
        <p:nvSpPr>
          <p:cNvPr id="3" name="Text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3708974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Gottes Kraft in zerbrochenen Gefässen</a:t>
            </a:r>
          </a:p>
        </p:txBody>
      </p:sp>
      <p:sp>
        <p:nvSpPr>
          <p:cNvPr id="5" name="Inhaltsplatzhalter 4"/>
          <p:cNvSpPr>
            <a:spLocks noGrp="1"/>
          </p:cNvSpPr>
          <p:nvPr>
            <p:ph sz="half" idx="2"/>
          </p:nvPr>
        </p:nvSpPr>
        <p:spPr>
          <a:xfrm>
            <a:off x="4211960" y="1600200"/>
            <a:ext cx="4474840" cy="4525963"/>
          </a:xfrm>
        </p:spPr>
        <p:txBody>
          <a:bodyPr>
            <a:normAutofit fontScale="85000" lnSpcReduction="10000"/>
          </a:bodyPr>
          <a:lstStyle/>
          <a:p>
            <a:r>
              <a:rPr lang="de-CH" dirty="0"/>
              <a:t>Diesen kostbaren Schatz tragen wir in uns, obwohl wir nur zerbrechliche Gefäße sind. </a:t>
            </a:r>
          </a:p>
          <a:p>
            <a:r>
              <a:rPr lang="de-CH" dirty="0"/>
              <a:t>So wird jeder erkennen, dass die außerordentliche Kraft, die in uns wirkt, von Gott kommt und nicht von uns selbst. </a:t>
            </a:r>
          </a:p>
          <a:p>
            <a:r>
              <a:rPr lang="de-CH" dirty="0"/>
              <a:t>Die Schwierigkeiten bedrängen uns von allen Seiten, und doch werden wir nicht von ihnen überwältigt. Wir sind oft ratlos, aber nie verzweifelt. </a:t>
            </a:r>
          </a:p>
          <a:p>
            <a:r>
              <a:rPr lang="de-CH" dirty="0"/>
              <a:t>Von Menschen werden wir verfolgt, aber bei Gott finden wir Zuflucht. Wir werden zu Boden geschlagen, aber wir kommen dabei nicht um. </a:t>
            </a:r>
          </a:p>
        </p:txBody>
      </p:sp>
      <p:pic>
        <p:nvPicPr>
          <p:cNvPr id="7" name="Inhaltsplatzhalt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65125" y="2347516"/>
            <a:ext cx="4041775" cy="3031331"/>
          </a:xfrm>
        </p:spPr>
      </p:pic>
      <p:sp>
        <p:nvSpPr>
          <p:cNvPr id="2" name="Textfeld 1"/>
          <p:cNvSpPr txBox="1"/>
          <p:nvPr/>
        </p:nvSpPr>
        <p:spPr>
          <a:xfrm>
            <a:off x="1115616" y="5733256"/>
            <a:ext cx="3096344" cy="276999"/>
          </a:xfrm>
          <a:prstGeom prst="rect">
            <a:avLst/>
          </a:prstGeom>
          <a:noFill/>
        </p:spPr>
        <p:txBody>
          <a:bodyPr wrap="square" rtlCol="0">
            <a:spAutoFit/>
          </a:bodyPr>
          <a:lstStyle/>
          <a:p>
            <a:r>
              <a:rPr lang="de-CH" sz="1200" dirty="0"/>
              <a:t>2. Korinther 4:7-9</a:t>
            </a:r>
          </a:p>
        </p:txBody>
      </p:sp>
    </p:spTree>
    <p:extLst>
      <p:ext uri="{BB962C8B-B14F-4D97-AF65-F5344CB8AC3E}">
        <p14:creationId xmlns:p14="http://schemas.microsoft.com/office/powerpoint/2010/main" val="4275980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dirty="0"/>
              <a:t>Bedeutung der Familie</a:t>
            </a:r>
          </a:p>
        </p:txBody>
      </p:sp>
      <p:sp>
        <p:nvSpPr>
          <p:cNvPr id="7" name="Inhaltsplatzhalter 6"/>
          <p:cNvSpPr>
            <a:spLocks noGrp="1"/>
          </p:cNvSpPr>
          <p:nvPr>
            <p:ph idx="1"/>
          </p:nvPr>
        </p:nvSpPr>
        <p:spPr/>
        <p:txBody>
          <a:bodyPr/>
          <a:lstStyle/>
          <a:p>
            <a:r>
              <a:rPr lang="de-CH" dirty="0"/>
              <a:t>Mögliche Belastungen durch ein behindertes Kind</a:t>
            </a:r>
          </a:p>
          <a:p>
            <a:pPr lvl="1"/>
            <a:r>
              <a:rPr lang="de-CH" dirty="0"/>
              <a:t>Heimplatzierung des Kindes, Scheidung, soziale Isolation, Vernachlässigung / Misshandlung</a:t>
            </a:r>
          </a:p>
          <a:p>
            <a:r>
              <a:rPr lang="de-CH" dirty="0"/>
              <a:t>Vermehrt Forschung zum </a:t>
            </a:r>
            <a:r>
              <a:rPr lang="de-CH" dirty="0" err="1"/>
              <a:t>Coping</a:t>
            </a:r>
            <a:r>
              <a:rPr lang="de-CH" dirty="0"/>
              <a:t> (Studie </a:t>
            </a:r>
            <a:r>
              <a:rPr lang="de-CH" dirty="0" err="1"/>
              <a:t>Treloar</a:t>
            </a:r>
            <a:r>
              <a:rPr lang="de-CH" dirty="0"/>
              <a:t> 2002)</a:t>
            </a:r>
          </a:p>
          <a:p>
            <a:pPr lvl="1"/>
            <a:r>
              <a:rPr lang="de-CH" dirty="0"/>
              <a:t>Trotz eines Lebens zwischen Freude und Leid finden Familien erstaunlich viel Unterstützung</a:t>
            </a:r>
          </a:p>
          <a:p>
            <a:pPr lvl="1"/>
            <a:r>
              <a:rPr lang="de-CH" dirty="0"/>
              <a:t>Glück muss nicht von Behinderung abhängig sein</a:t>
            </a:r>
          </a:p>
          <a:p>
            <a:pPr lvl="1"/>
            <a:r>
              <a:rPr lang="de-CH" dirty="0"/>
              <a:t>Der Glaube bzw. die Unterstützung in einer Kirche spielt eine wichtige Rolle</a:t>
            </a:r>
          </a:p>
          <a:p>
            <a:pPr lvl="1"/>
            <a:endParaRPr lang="de-CH" dirty="0"/>
          </a:p>
        </p:txBody>
      </p:sp>
      <p:sp>
        <p:nvSpPr>
          <p:cNvPr id="2" name="Textfeld 1"/>
          <p:cNvSpPr txBox="1"/>
          <p:nvPr/>
        </p:nvSpPr>
        <p:spPr>
          <a:xfrm>
            <a:off x="1259632" y="5445224"/>
            <a:ext cx="6912768" cy="646331"/>
          </a:xfrm>
          <a:prstGeom prst="rect">
            <a:avLst/>
          </a:prstGeom>
          <a:noFill/>
        </p:spPr>
        <p:txBody>
          <a:bodyPr wrap="square" rtlCol="0">
            <a:spAutoFit/>
          </a:bodyPr>
          <a:lstStyle/>
          <a:p>
            <a:r>
              <a:rPr lang="en-US" sz="900" dirty="0"/>
              <a:t>QUELLE:</a:t>
            </a:r>
            <a:br>
              <a:rPr lang="en-US" sz="900" dirty="0"/>
            </a:br>
            <a:r>
              <a:rPr lang="en-US" sz="900" dirty="0" err="1"/>
              <a:t>Treloar</a:t>
            </a:r>
            <a:r>
              <a:rPr lang="en-US" sz="900" dirty="0"/>
              <a:t> L.L. (2002). Disability, spiritual beliefs and the church: the experiences of adults with disabilities and family members. Journal of Advanced Nursing 40:594-603. </a:t>
            </a:r>
            <a:endParaRPr lang="de-CH" sz="900" dirty="0"/>
          </a:p>
          <a:p>
            <a:endParaRPr lang="de-CH" sz="900" dirty="0"/>
          </a:p>
        </p:txBody>
      </p:sp>
    </p:spTree>
    <p:extLst>
      <p:ext uri="{BB962C8B-B14F-4D97-AF65-F5344CB8AC3E}">
        <p14:creationId xmlns:p14="http://schemas.microsoft.com/office/powerpoint/2010/main" val="1574581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dirty="0"/>
              <a:t>Spiritual </a:t>
            </a:r>
            <a:r>
              <a:rPr lang="de-CH" dirty="0" err="1"/>
              <a:t>Coping</a:t>
            </a:r>
            <a:r>
              <a:rPr lang="de-CH" dirty="0"/>
              <a:t> (</a:t>
            </a:r>
            <a:r>
              <a:rPr lang="de-CH" dirty="0" err="1"/>
              <a:t>Treloar</a:t>
            </a:r>
            <a:r>
              <a:rPr lang="de-CH" dirty="0"/>
              <a:t> 2002)</a:t>
            </a:r>
          </a:p>
        </p:txBody>
      </p:sp>
      <p:sp>
        <p:nvSpPr>
          <p:cNvPr id="7" name="Inhaltsplatzhalter 6"/>
          <p:cNvSpPr>
            <a:spLocks noGrp="1"/>
          </p:cNvSpPr>
          <p:nvPr>
            <p:ph idx="1"/>
          </p:nvPr>
        </p:nvSpPr>
        <p:spPr/>
        <p:txBody>
          <a:bodyPr/>
          <a:lstStyle/>
          <a:p>
            <a:r>
              <a:rPr lang="de-CH" dirty="0"/>
              <a:t>Untersuchung von 13 Eltern mi behinderten Kindern und 9 erwachsenen Behinderten</a:t>
            </a:r>
          </a:p>
          <a:p>
            <a:r>
              <a:rPr lang="de-CH" dirty="0"/>
              <a:t>Einfluss des Glaubens auf den Umgang mit der Behinderung</a:t>
            </a:r>
          </a:p>
          <a:p>
            <a:r>
              <a:rPr lang="de-CH" dirty="0"/>
              <a:t>Veränderte Forschungsstrategie: Was erleben die Menschen im realen Leben, NICHT: </a:t>
            </a:r>
            <a:r>
              <a:rPr lang="de-CH" dirty="0" err="1"/>
              <a:t>wieviel</a:t>
            </a:r>
            <a:r>
              <a:rPr lang="de-CH" dirty="0"/>
              <a:t> Prozent Glaube ist korreliert mit </a:t>
            </a:r>
            <a:r>
              <a:rPr lang="de-CH" dirty="0" err="1"/>
              <a:t>wieviel</a:t>
            </a:r>
            <a:r>
              <a:rPr lang="de-CH" dirty="0"/>
              <a:t> Lebenszufriedenheit in Prozent?</a:t>
            </a:r>
          </a:p>
          <a:p>
            <a:endParaRPr lang="de-CH" dirty="0"/>
          </a:p>
        </p:txBody>
      </p:sp>
    </p:spTree>
    <p:extLst>
      <p:ext uri="{BB962C8B-B14F-4D97-AF65-F5344CB8AC3E}">
        <p14:creationId xmlns:p14="http://schemas.microsoft.com/office/powerpoint/2010/main" val="568409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484784"/>
            <a:ext cx="7533531" cy="4425950"/>
          </a:xfrm>
        </p:spPr>
      </p:pic>
      <p:pic>
        <p:nvPicPr>
          <p:cNvPr id="9" name="Inhaltsplatzhalt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0340" y="2780928"/>
            <a:ext cx="1255647" cy="941735"/>
          </a:xfrm>
          <a:prstGeom prst="rect">
            <a:avLst/>
          </a:prstGeom>
        </p:spPr>
      </p:pic>
      <p:sp>
        <p:nvSpPr>
          <p:cNvPr id="2" name="Titel 1"/>
          <p:cNvSpPr>
            <a:spLocks noGrp="1"/>
          </p:cNvSpPr>
          <p:nvPr>
            <p:ph type="title"/>
          </p:nvPr>
        </p:nvSpPr>
        <p:spPr/>
        <p:txBody>
          <a:bodyPr/>
          <a:lstStyle/>
          <a:p>
            <a:r>
              <a:rPr lang="de-CH" dirty="0"/>
              <a:t>Studie: Belastung vertieft oft den Glauben</a:t>
            </a:r>
          </a:p>
        </p:txBody>
      </p:sp>
      <p:sp>
        <p:nvSpPr>
          <p:cNvPr id="5" name="Ellipse 4"/>
          <p:cNvSpPr/>
          <p:nvPr/>
        </p:nvSpPr>
        <p:spPr>
          <a:xfrm>
            <a:off x="5040052" y="1412776"/>
            <a:ext cx="2016224" cy="1368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Textfeld 5"/>
          <p:cNvSpPr txBox="1"/>
          <p:nvPr/>
        </p:nvSpPr>
        <p:spPr>
          <a:xfrm>
            <a:off x="3563888" y="1835532"/>
            <a:ext cx="1800200" cy="369332"/>
          </a:xfrm>
          <a:prstGeom prst="rect">
            <a:avLst/>
          </a:prstGeom>
          <a:solidFill>
            <a:schemeClr val="bg1"/>
          </a:solidFill>
        </p:spPr>
        <p:txBody>
          <a:bodyPr wrap="square" rtlCol="0">
            <a:spAutoFit/>
          </a:bodyPr>
          <a:lstStyle/>
          <a:p>
            <a:r>
              <a:rPr lang="de-CH" b="1" dirty="0">
                <a:solidFill>
                  <a:srgbClr val="FF0000"/>
                </a:solidFill>
                <a:latin typeface="Calibri" pitchFamily="34" charset="0"/>
              </a:rPr>
              <a:t>Häufiger Umweg</a:t>
            </a:r>
          </a:p>
        </p:txBody>
      </p:sp>
      <p:sp>
        <p:nvSpPr>
          <p:cNvPr id="10" name="Ellipse 9"/>
          <p:cNvSpPr/>
          <p:nvPr/>
        </p:nvSpPr>
        <p:spPr>
          <a:xfrm>
            <a:off x="5040052" y="3717032"/>
            <a:ext cx="2016224" cy="1368152"/>
          </a:xfrm>
          <a:prstGeom prst="ellipse">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Textfeld 10"/>
          <p:cNvSpPr txBox="1"/>
          <p:nvPr/>
        </p:nvSpPr>
        <p:spPr>
          <a:xfrm>
            <a:off x="3563888" y="4149080"/>
            <a:ext cx="1800200" cy="646331"/>
          </a:xfrm>
          <a:prstGeom prst="rect">
            <a:avLst/>
          </a:prstGeom>
          <a:solidFill>
            <a:schemeClr val="bg1"/>
          </a:solidFill>
        </p:spPr>
        <p:txBody>
          <a:bodyPr wrap="square" rtlCol="0">
            <a:spAutoFit/>
          </a:bodyPr>
          <a:lstStyle/>
          <a:p>
            <a:r>
              <a:rPr lang="de-CH" b="1" dirty="0">
                <a:solidFill>
                  <a:schemeClr val="accent4">
                    <a:lumMod val="60000"/>
                    <a:lumOff val="40000"/>
                  </a:schemeClr>
                </a:solidFill>
                <a:latin typeface="Calibri" pitchFamily="34" charset="0"/>
              </a:rPr>
              <a:t>Glaube stärkt die Bewältigung</a:t>
            </a:r>
          </a:p>
        </p:txBody>
      </p:sp>
      <p:sp>
        <p:nvSpPr>
          <p:cNvPr id="12" name="Textfeld 11"/>
          <p:cNvSpPr txBox="1"/>
          <p:nvPr/>
        </p:nvSpPr>
        <p:spPr>
          <a:xfrm rot="16200000">
            <a:off x="-1065528" y="3881953"/>
            <a:ext cx="3168352" cy="246221"/>
          </a:xfrm>
          <a:prstGeom prst="rect">
            <a:avLst/>
          </a:prstGeom>
          <a:noFill/>
        </p:spPr>
        <p:txBody>
          <a:bodyPr wrap="square" rtlCol="0">
            <a:spAutoFit/>
          </a:bodyPr>
          <a:lstStyle/>
          <a:p>
            <a:r>
              <a:rPr lang="de-CH" sz="1000" dirty="0">
                <a:latin typeface="Calibri" pitchFamily="34" charset="0"/>
              </a:rPr>
              <a:t>Modifiziert nach </a:t>
            </a:r>
            <a:r>
              <a:rPr lang="de-CH" sz="1000" dirty="0" err="1">
                <a:latin typeface="Calibri" pitchFamily="34" charset="0"/>
              </a:rPr>
              <a:t>Treloar</a:t>
            </a:r>
            <a:r>
              <a:rPr lang="de-CH" sz="1000" dirty="0">
                <a:latin typeface="Calibri" pitchFamily="34" charset="0"/>
              </a:rPr>
              <a:t> 2002</a:t>
            </a:r>
          </a:p>
        </p:txBody>
      </p:sp>
      <p:grpSp>
        <p:nvGrpSpPr>
          <p:cNvPr id="17" name="Gruppieren 16"/>
          <p:cNvGrpSpPr/>
          <p:nvPr/>
        </p:nvGrpSpPr>
        <p:grpSpPr>
          <a:xfrm>
            <a:off x="1259632" y="2924944"/>
            <a:ext cx="6912768" cy="1656184"/>
            <a:chOff x="1259632" y="2924944"/>
            <a:chExt cx="6912768" cy="1656184"/>
          </a:xfrm>
        </p:grpSpPr>
        <p:sp>
          <p:nvSpPr>
            <p:cNvPr id="13" name="Rechteck 12"/>
            <p:cNvSpPr/>
            <p:nvPr/>
          </p:nvSpPr>
          <p:spPr>
            <a:xfrm>
              <a:off x="1259632" y="2924944"/>
              <a:ext cx="1368152" cy="504056"/>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Rechteck 13"/>
            <p:cNvSpPr/>
            <p:nvPr/>
          </p:nvSpPr>
          <p:spPr>
            <a:xfrm>
              <a:off x="5292080" y="2924944"/>
              <a:ext cx="2880320" cy="1656184"/>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6" name="Gerade Verbindung mit Pfeil 15"/>
            <p:cNvCxnSpPr/>
            <p:nvPr/>
          </p:nvCxnSpPr>
          <p:spPr>
            <a:xfrm>
              <a:off x="2843808" y="3176972"/>
              <a:ext cx="2376264" cy="576064"/>
            </a:xfrm>
            <a:prstGeom prst="straightConnector1">
              <a:avLst/>
            </a:prstGeom>
            <a:ln w="762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63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Zitate </a:t>
            </a:r>
          </a:p>
        </p:txBody>
      </p:sp>
      <p:sp>
        <p:nvSpPr>
          <p:cNvPr id="3" name="Inhaltsplatzhalter 2"/>
          <p:cNvSpPr>
            <a:spLocks noGrp="1"/>
          </p:cNvSpPr>
          <p:nvPr>
            <p:ph idx="1"/>
          </p:nvPr>
        </p:nvSpPr>
        <p:spPr/>
        <p:txBody>
          <a:bodyPr>
            <a:normAutofit lnSpcReduction="10000"/>
          </a:bodyPr>
          <a:lstStyle/>
          <a:p>
            <a:r>
              <a:rPr lang="de-CH" sz="2000" dirty="0"/>
              <a:t>«Was ich durchgemacht habe, hat mich stärker gemacht. Heute danke ich Gott für meinen Jungen. Aber als er geboren wurde, dachte ich Gott strafe mich. Ich konnte es nicht glauben! Es war echt hart. Ich habe nicht verstanden, warum Gott mir auch das noch aufbürdete, wo ich doch schon genug Probleme hatte!» (eine alleinerziehende Mutter mit einem 5-jährigen behinderten Jungen)</a:t>
            </a:r>
          </a:p>
          <a:p>
            <a:r>
              <a:rPr lang="de-CH" sz="2000" u="sng" dirty="0"/>
              <a:t>Gesunde Menschen stellen oft viel härtere Fragen: </a:t>
            </a:r>
            <a:r>
              <a:rPr lang="de-CH" sz="2000" dirty="0"/>
              <a:t>«Bist du nicht zornig auf Gott, dass er diese Behinderung zugelassen hat? Wie kann ein guter Gott derart Böses zulassen?»</a:t>
            </a:r>
          </a:p>
          <a:p>
            <a:r>
              <a:rPr lang="de-CH" sz="2000" dirty="0"/>
              <a:t>«Wer bin ich? Habe ich das Recht, Gott Vorwürfe zu machen? Ich bin sein Kind, und meine kleine Tochter Michelle ist es auch.» (eine Mutter)</a:t>
            </a:r>
          </a:p>
          <a:p>
            <a:r>
              <a:rPr lang="de-CH" sz="2000" dirty="0"/>
              <a:t>Paul, ein junger Behinderter: «Ich bin wie ein Schaf mit gebrochenem Bein. Ich darf besonders oft den Platz an der Schulter des Hirten einnehmen.»</a:t>
            </a:r>
          </a:p>
          <a:p>
            <a:endParaRPr lang="de-CH" sz="2000" dirty="0"/>
          </a:p>
        </p:txBody>
      </p:sp>
    </p:spTree>
    <p:extLst>
      <p:ext uri="{BB962C8B-B14F-4D97-AF65-F5344CB8AC3E}">
        <p14:creationId xmlns:p14="http://schemas.microsoft.com/office/powerpoint/2010/main" val="1763600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Versuchungen: Geld, Sex und Macht </a:t>
            </a:r>
          </a:p>
        </p:txBody>
      </p:sp>
      <p:sp>
        <p:nvSpPr>
          <p:cNvPr id="4" name="Foliennummernplatzhalter 3"/>
          <p:cNvSpPr>
            <a:spLocks noGrp="1"/>
          </p:cNvSpPr>
          <p:nvPr>
            <p:ph type="sldNum" sz="quarter" idx="4"/>
          </p:nvPr>
        </p:nvSpPr>
        <p:spPr/>
        <p:txBody>
          <a:bodyPr/>
          <a:lstStyle/>
          <a:p>
            <a:fld id="{BA9B540C-44DA-4F69-89C9-7C84606640D3}" type="slidenum">
              <a:rPr lang="en-US" smtClean="0"/>
              <a:pPr/>
              <a:t>2</a:t>
            </a:fld>
            <a:endParaRPr lang="en-US"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7179">
            <a:off x="3245721" y="1615017"/>
            <a:ext cx="2703075" cy="36930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59261">
            <a:off x="650643" y="1831332"/>
            <a:ext cx="2952835" cy="4001131"/>
          </a:xfrm>
          <a:prstGeom prst="rect">
            <a:avLst/>
          </a:prstGeom>
        </p:spPr>
      </p:pic>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64284">
            <a:off x="5776644" y="1912609"/>
            <a:ext cx="2914650" cy="3838575"/>
          </a:xfrm>
          <a:prstGeom prst="rect">
            <a:avLst/>
          </a:prstGeom>
        </p:spPr>
      </p:pic>
    </p:spTree>
    <p:extLst>
      <p:ext uri="{BB962C8B-B14F-4D97-AF65-F5344CB8AC3E}">
        <p14:creationId xmlns:p14="http://schemas.microsoft.com/office/powerpoint/2010/main" val="507443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Klagen erlaubt – aber nicht lebensbestimmend</a:t>
            </a:r>
          </a:p>
        </p:txBody>
      </p:sp>
      <p:sp>
        <p:nvSpPr>
          <p:cNvPr id="3" name="Inhaltsplatzhalter 2"/>
          <p:cNvSpPr>
            <a:spLocks noGrp="1"/>
          </p:cNvSpPr>
          <p:nvPr>
            <p:ph idx="1"/>
          </p:nvPr>
        </p:nvSpPr>
        <p:spPr/>
        <p:txBody>
          <a:bodyPr>
            <a:normAutofit/>
          </a:bodyPr>
          <a:lstStyle/>
          <a:p>
            <a:r>
              <a:rPr lang="de-CH" dirty="0"/>
              <a:t>Obwohl mehrere Eltern und erwachsene Behinderte auch das Thema «Klagen» ansprachen, beherrscht es nicht ihr Leben. </a:t>
            </a:r>
          </a:p>
          <a:p>
            <a:r>
              <a:rPr lang="de-CH" dirty="0"/>
              <a:t>Annahme bedeutet für sie Freude am gegenwärtigen Leben, verbunden mit der Trauer darüber, was hätte sein können.</a:t>
            </a:r>
          </a:p>
          <a:p>
            <a:r>
              <a:rPr lang="de-CH" dirty="0"/>
              <a:t>Zitat: «Mein Glaube hilft mir, bewusst auf die Dinge zu sehen, die mein Leben erfüllen, nicht auf das, was mich verbittern könnte. Deshalb bin ich nicht verbittert, obwohl ich starke Behinderungen habe.» (ein junger Mann mit einer spastischen </a:t>
            </a:r>
            <a:r>
              <a:rPr lang="de-CH" dirty="0" err="1"/>
              <a:t>Tetraplegie</a:t>
            </a:r>
            <a:r>
              <a:rPr lang="de-CH" dirty="0"/>
              <a:t>)</a:t>
            </a:r>
          </a:p>
        </p:txBody>
      </p:sp>
    </p:spTree>
    <p:extLst>
      <p:ext uri="{BB962C8B-B14F-4D97-AF65-F5344CB8AC3E}">
        <p14:creationId xmlns:p14="http://schemas.microsoft.com/office/powerpoint/2010/main" val="3911757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Die Rolle der Gemeinde</a:t>
            </a:r>
          </a:p>
        </p:txBody>
      </p:sp>
      <p:sp>
        <p:nvSpPr>
          <p:cNvPr id="3" name="Inhaltsplatzhalter 2"/>
          <p:cNvSpPr>
            <a:spLocks noGrp="1"/>
          </p:cNvSpPr>
          <p:nvPr>
            <p:ph idx="1"/>
          </p:nvPr>
        </p:nvSpPr>
        <p:spPr/>
        <p:txBody>
          <a:bodyPr>
            <a:normAutofit/>
          </a:bodyPr>
          <a:lstStyle/>
          <a:p>
            <a:r>
              <a:rPr lang="de-CH" dirty="0"/>
              <a:t>Für viele Betroffene ist die Kirche ein Ort der Gemeinschaft und der geistlichen Unterstützung.</a:t>
            </a:r>
          </a:p>
          <a:p>
            <a:r>
              <a:rPr lang="de-CH" dirty="0"/>
              <a:t>Allerdings erleben viele auch deutliche Zurückhaltung: Behinderte werden als Herausforderung, als störend, ja als Belastung angesehen. Es gibt keine Ressourcen, um ihnen besser zu dienen oder sie besser zu unterstützen.</a:t>
            </a:r>
          </a:p>
          <a:p>
            <a:r>
              <a:rPr lang="de-CH" dirty="0"/>
              <a:t>EMPFEHLUNG: Gemeinden brauchen ein besseres theologisches Verständnis für die Erfahrung der Behinderung.</a:t>
            </a:r>
          </a:p>
          <a:p>
            <a:r>
              <a:rPr lang="de-CH" dirty="0">
                <a:solidFill>
                  <a:schemeClr val="accent4">
                    <a:lumMod val="75000"/>
                  </a:schemeClr>
                </a:solidFill>
              </a:rPr>
              <a:t>Es braucht ein Modell für Langzeit-Unterstützung in Ergänzung zum traditionellen Kurzzeit- und Krisen-orientierten Modell der Seelsorge.</a:t>
            </a:r>
          </a:p>
        </p:txBody>
      </p:sp>
    </p:spTree>
    <p:extLst>
      <p:ext uri="{BB962C8B-B14F-4D97-AF65-F5344CB8AC3E}">
        <p14:creationId xmlns:p14="http://schemas.microsoft.com/office/powerpoint/2010/main" val="381960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Theologisches Umdenken</a:t>
            </a:r>
          </a:p>
        </p:txBody>
      </p:sp>
      <p:sp>
        <p:nvSpPr>
          <p:cNvPr id="3" name="Inhaltsplatzhalter 2"/>
          <p:cNvSpPr>
            <a:spLocks noGrp="1"/>
          </p:cNvSpPr>
          <p:nvPr>
            <p:ph idx="1"/>
          </p:nvPr>
        </p:nvSpPr>
        <p:spPr/>
        <p:txBody>
          <a:bodyPr>
            <a:normAutofit fontScale="85000" lnSpcReduction="10000"/>
          </a:bodyPr>
          <a:lstStyle/>
          <a:p>
            <a:r>
              <a:rPr lang="de-CH" dirty="0"/>
              <a:t>Der Schmerz einer Behinderung ist nicht einfach die Behinderung selbst, sondern der seelische Schmerz des </a:t>
            </a:r>
            <a:r>
              <a:rPr lang="de-CH" dirty="0" err="1"/>
              <a:t>Alleingelassenseins</a:t>
            </a:r>
            <a:r>
              <a:rPr lang="de-CH" dirty="0"/>
              <a:t> mit dem Leiden.</a:t>
            </a:r>
          </a:p>
          <a:p>
            <a:r>
              <a:rPr lang="de-CH" dirty="0"/>
              <a:t>Verdacht der Strafe: </a:t>
            </a:r>
          </a:p>
          <a:p>
            <a:pPr lvl="1"/>
            <a:r>
              <a:rPr lang="de-CH" dirty="0"/>
              <a:t>Vom Straf-Konzept zur Realität einer unvollkommenen («gefallenen») Welt, die sich nach Erlösung sehnt</a:t>
            </a:r>
          </a:p>
          <a:p>
            <a:r>
              <a:rPr lang="de-CH" dirty="0"/>
              <a:t>Imperativ der Heilung: </a:t>
            </a:r>
          </a:p>
          <a:p>
            <a:pPr lvl="1"/>
            <a:r>
              <a:rPr lang="de-CH" dirty="0"/>
              <a:t>Behinderung wird oft nur im Zusammenhang mit Heilung gesehen, nicht aber mit der Realität von Gottes Durchtragen in der Schwachheit.</a:t>
            </a:r>
          </a:p>
          <a:p>
            <a:r>
              <a:rPr lang="de-CH" dirty="0"/>
              <a:t>Geistlicher Druck zu Sinnfindung und innerem Wachstum:</a:t>
            </a:r>
          </a:p>
          <a:p>
            <a:pPr lvl="1"/>
            <a:r>
              <a:rPr lang="de-CH" dirty="0"/>
              <a:t>nicht immer ist Leiden sinnvoll, oft kommt die Klage vor dem Lob Gottes. Nicht immer gibt es sinnvolle Lektionen aus dem Leiden. </a:t>
            </a:r>
          </a:p>
          <a:p>
            <a:r>
              <a:rPr lang="de-CH" b="1" dirty="0">
                <a:solidFill>
                  <a:srgbClr val="C00000"/>
                </a:solidFill>
              </a:rPr>
              <a:t>Tröstlich: Obwohl die Betroffenen immer wieder mit unausgegorenen theologischen Ideen konfrontiert sind (Sünde, Strafe, Glaube, Heilung), so ist doch der Glaube im Alltag die grösste Stütze.</a:t>
            </a:r>
          </a:p>
          <a:p>
            <a:endParaRPr lang="de-CH" dirty="0"/>
          </a:p>
          <a:p>
            <a:pPr lvl="1"/>
            <a:endParaRPr lang="de-CH" dirty="0"/>
          </a:p>
        </p:txBody>
      </p:sp>
    </p:spTree>
    <p:extLst>
      <p:ext uri="{BB962C8B-B14F-4D97-AF65-F5344CB8AC3E}">
        <p14:creationId xmlns:p14="http://schemas.microsoft.com/office/powerpoint/2010/main" val="352565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a:t>Theologisches Verständnis für die Schwachen reicht nicht - es braucht praktische Unterstützungsangebote in der Gemeinde</a:t>
            </a:r>
          </a:p>
        </p:txBody>
      </p:sp>
    </p:spTree>
    <p:extLst>
      <p:ext uri="{BB962C8B-B14F-4D97-AF65-F5344CB8AC3E}">
        <p14:creationId xmlns:p14="http://schemas.microsoft.com/office/powerpoint/2010/main" val="3392254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Beispiel Gruppe «</a:t>
            </a:r>
            <a:r>
              <a:rPr lang="de-CH" dirty="0" err="1"/>
              <a:t>No</a:t>
            </a:r>
            <a:r>
              <a:rPr lang="de-CH" dirty="0"/>
              <a:t> Limits»</a:t>
            </a:r>
          </a:p>
        </p:txBody>
      </p:sp>
      <p:sp>
        <p:nvSpPr>
          <p:cNvPr id="5" name="Inhaltsplatzhalter 4"/>
          <p:cNvSpPr>
            <a:spLocks noGrp="1"/>
          </p:cNvSpPr>
          <p:nvPr>
            <p:ph sz="half" idx="2"/>
          </p:nvPr>
        </p:nvSpPr>
        <p:spPr/>
        <p:txBody>
          <a:bodyPr>
            <a:normAutofit fontScale="92500" lnSpcReduction="10000"/>
          </a:bodyPr>
          <a:lstStyle/>
          <a:p>
            <a:r>
              <a:rPr lang="de-CH" dirty="0"/>
              <a:t>Selbsthilfegruppe «</a:t>
            </a:r>
            <a:r>
              <a:rPr lang="de-CH" dirty="0" err="1"/>
              <a:t>No</a:t>
            </a:r>
            <a:r>
              <a:rPr lang="de-CH" dirty="0"/>
              <a:t> Limits» </a:t>
            </a:r>
          </a:p>
          <a:p>
            <a:r>
              <a:rPr lang="de-CH" dirty="0"/>
              <a:t>«wir essen miteinander, wir lachen miteinander, wir klagen unser Leid und wir ermutigen einander. Das tut so gut, dass man die Schmerzen oft ganz vergisst.»</a:t>
            </a:r>
          </a:p>
          <a:p>
            <a:r>
              <a:rPr lang="de-CH" dirty="0"/>
              <a:t>Feste Bestandteile der Treffen:</a:t>
            </a:r>
          </a:p>
          <a:p>
            <a:pPr lvl="1"/>
            <a:r>
              <a:rPr lang="de-CH" dirty="0"/>
              <a:t>Austausch</a:t>
            </a:r>
          </a:p>
          <a:p>
            <a:pPr lvl="1"/>
            <a:r>
              <a:rPr lang="de-CH" dirty="0"/>
              <a:t>biblische "Vitaminspritze" (Gottes Zuspruch in schwierigen Zeiten / biblische Lebensbilder in Schwierigkeiten etc.)</a:t>
            </a:r>
          </a:p>
          <a:p>
            <a:pPr lvl="1"/>
            <a:r>
              <a:rPr lang="de-CH" dirty="0"/>
              <a:t>konkreter Alltagsimpuls</a:t>
            </a:r>
          </a:p>
          <a:p>
            <a:pPr lvl="1"/>
            <a:r>
              <a:rPr lang="de-CH" dirty="0"/>
              <a:t>Zeit für Gebet und Stärkung für die nächste Etappe</a:t>
            </a:r>
          </a:p>
          <a:p>
            <a:endParaRPr lang="de-CH" dirty="0"/>
          </a:p>
        </p:txBody>
      </p:sp>
      <p:pic>
        <p:nvPicPr>
          <p:cNvPr id="7" name="Inhaltsplatzhalt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67544" y="1556792"/>
            <a:ext cx="4041775" cy="1525770"/>
          </a:xfrm>
        </p:spPr>
      </p:pic>
    </p:spTree>
    <p:extLst>
      <p:ext uri="{BB962C8B-B14F-4D97-AF65-F5344CB8AC3E}">
        <p14:creationId xmlns:p14="http://schemas.microsoft.com/office/powerpoint/2010/main" val="1461487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Spannungsfeld:</a:t>
            </a:r>
            <a:br>
              <a:rPr lang="de-CH" dirty="0"/>
            </a:br>
            <a:r>
              <a:rPr lang="de-CH" dirty="0"/>
              <a:t>Heilung, Resignation oder Akzeptanz?</a:t>
            </a:r>
          </a:p>
        </p:txBody>
      </p:sp>
      <p:sp>
        <p:nvSpPr>
          <p:cNvPr id="5" name="Textplatzhalter 4"/>
          <p:cNvSpPr>
            <a:spLocks noGrp="1"/>
          </p:cNvSpPr>
          <p:nvPr>
            <p:ph type="body" idx="1"/>
          </p:nvPr>
        </p:nvSpPr>
        <p:spPr/>
        <p:txBody>
          <a:bodyPr/>
          <a:lstStyle/>
          <a:p>
            <a:r>
              <a:rPr lang="de-CH" dirty="0"/>
              <a:t>Plädoyer für eine Person-zentrierte Medizin </a:t>
            </a:r>
          </a:p>
        </p:txBody>
      </p:sp>
    </p:spTree>
    <p:extLst>
      <p:ext uri="{BB962C8B-B14F-4D97-AF65-F5344CB8AC3E}">
        <p14:creationId xmlns:p14="http://schemas.microsoft.com/office/powerpoint/2010/main" val="2228558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Technik oder Gespräch?</a:t>
            </a:r>
          </a:p>
        </p:txBody>
      </p:sp>
      <p:pic>
        <p:nvPicPr>
          <p:cNvPr id="6" name="Inhaltsplatzhalter 5"/>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t="1828" b="12044"/>
          <a:stretch/>
        </p:blipFill>
        <p:spPr>
          <a:xfrm>
            <a:off x="395536" y="1623847"/>
            <a:ext cx="3922419" cy="3957145"/>
          </a:xfrm>
        </p:spPr>
      </p:pic>
      <p:sp>
        <p:nvSpPr>
          <p:cNvPr id="5" name="Foliennummernplatzhalter 4"/>
          <p:cNvSpPr>
            <a:spLocks noGrp="1"/>
          </p:cNvSpPr>
          <p:nvPr>
            <p:ph type="sldNum" sz="quarter" idx="4294967295"/>
          </p:nvPr>
        </p:nvSpPr>
        <p:spPr>
          <a:xfrm>
            <a:off x="8645159" y="39539"/>
            <a:ext cx="561975" cy="365125"/>
          </a:xfrm>
          <a:prstGeom prst="rect">
            <a:avLst/>
          </a:prstGeom>
        </p:spPr>
        <p:txBody>
          <a:bodyPr/>
          <a:lstStyle/>
          <a:p>
            <a:fld id="{BA9B540C-44DA-4F69-89C9-7C84606640D3}" type="slidenum">
              <a:rPr lang="en-US" smtClean="0"/>
              <a:pPr/>
              <a:t>26</a:t>
            </a:fld>
            <a:endParaRPr lang="en-US" dirty="0"/>
          </a:p>
        </p:txBody>
      </p:sp>
      <p:pic>
        <p:nvPicPr>
          <p:cNvPr id="11" name="Inhaltsplatzhalter 10"/>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7632" r="8588"/>
          <a:stretch/>
        </p:blipFill>
        <p:spPr>
          <a:xfrm>
            <a:off x="4371128" y="1628800"/>
            <a:ext cx="4394009" cy="3960440"/>
          </a:xfrm>
        </p:spPr>
      </p:pic>
    </p:spTree>
    <p:extLst>
      <p:ext uri="{BB962C8B-B14F-4D97-AF65-F5344CB8AC3E}">
        <p14:creationId xmlns:p14="http://schemas.microsoft.com/office/powerpoint/2010/main" val="1562595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683568" y="1772816"/>
            <a:ext cx="7776864" cy="381642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e-CH"/>
          </a:p>
        </p:txBody>
      </p:sp>
      <p:sp>
        <p:nvSpPr>
          <p:cNvPr id="6" name="Titel 5"/>
          <p:cNvSpPr>
            <a:spLocks noGrp="1"/>
          </p:cNvSpPr>
          <p:nvPr>
            <p:ph type="title"/>
          </p:nvPr>
        </p:nvSpPr>
        <p:spPr/>
        <p:txBody>
          <a:bodyPr/>
          <a:lstStyle/>
          <a:p>
            <a:r>
              <a:rPr lang="de-CH" dirty="0"/>
              <a:t>Dreiklang effektiver Therapie</a:t>
            </a:r>
          </a:p>
        </p:txBody>
      </p:sp>
      <p:sp>
        <p:nvSpPr>
          <p:cNvPr id="7" name="Inhaltsplatzhalter 6"/>
          <p:cNvSpPr>
            <a:spLocks noGrp="1"/>
          </p:cNvSpPr>
          <p:nvPr>
            <p:ph idx="1"/>
          </p:nvPr>
        </p:nvSpPr>
        <p:spPr>
          <a:xfrm>
            <a:off x="457200" y="2060849"/>
            <a:ext cx="8229600" cy="2952328"/>
          </a:xfrm>
        </p:spPr>
        <p:txBody>
          <a:bodyPr>
            <a:noAutofit/>
          </a:bodyPr>
          <a:lstStyle/>
          <a:p>
            <a:pPr marL="0" indent="0" algn="ctr">
              <a:buNone/>
            </a:pPr>
            <a:r>
              <a:rPr lang="de-CH" sz="5400" b="1" i="1" dirty="0">
                <a:solidFill>
                  <a:schemeClr val="bg1"/>
                </a:solidFill>
                <a:latin typeface="+mn-lt"/>
              </a:rPr>
              <a:t>menschlich</a:t>
            </a:r>
          </a:p>
          <a:p>
            <a:pPr marL="0" indent="0" algn="ctr">
              <a:buNone/>
            </a:pPr>
            <a:r>
              <a:rPr lang="de-CH" sz="5400" b="1" i="1" dirty="0">
                <a:solidFill>
                  <a:schemeClr val="bg1"/>
                </a:solidFill>
                <a:latin typeface="+mn-lt"/>
              </a:rPr>
              <a:t>fachlich</a:t>
            </a:r>
          </a:p>
          <a:p>
            <a:pPr marL="0" indent="0" algn="ctr">
              <a:buNone/>
            </a:pPr>
            <a:r>
              <a:rPr lang="de-CH" sz="5400" b="1" i="1" dirty="0">
                <a:solidFill>
                  <a:schemeClr val="bg1"/>
                </a:solidFill>
                <a:latin typeface="+mn-lt"/>
              </a:rPr>
              <a:t>christlich</a:t>
            </a:r>
          </a:p>
        </p:txBody>
      </p:sp>
      <p:sp>
        <p:nvSpPr>
          <p:cNvPr id="9" name="Textfeld 8"/>
          <p:cNvSpPr txBox="1"/>
          <p:nvPr/>
        </p:nvSpPr>
        <p:spPr>
          <a:xfrm>
            <a:off x="1691680" y="5147900"/>
            <a:ext cx="5832648" cy="369332"/>
          </a:xfrm>
          <a:prstGeom prst="rect">
            <a:avLst/>
          </a:prstGeom>
          <a:noFill/>
        </p:spPr>
        <p:txBody>
          <a:bodyPr wrap="square" rtlCol="0">
            <a:spAutoFit/>
          </a:bodyPr>
          <a:lstStyle/>
          <a:p>
            <a:pPr algn="ctr"/>
            <a:r>
              <a:rPr lang="de-CH" b="1" dirty="0">
                <a:solidFill>
                  <a:schemeClr val="bg1"/>
                </a:solidFill>
              </a:rPr>
              <a:t>GRUNDSÄTZE DER KLINIK SONNENHALDE</a:t>
            </a:r>
          </a:p>
        </p:txBody>
      </p:sp>
    </p:spTree>
    <p:extLst>
      <p:ext uri="{BB962C8B-B14F-4D97-AF65-F5344CB8AC3E}">
        <p14:creationId xmlns:p14="http://schemas.microsoft.com/office/powerpoint/2010/main" val="1672119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Was hilft? – Was trägt?</a:t>
            </a:r>
          </a:p>
        </p:txBody>
      </p:sp>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6440" y="1637880"/>
            <a:ext cx="8071120" cy="4023368"/>
          </a:xfrm>
        </p:spPr>
      </p:pic>
    </p:spTree>
    <p:extLst>
      <p:ext uri="{BB962C8B-B14F-4D97-AF65-F5344CB8AC3E}">
        <p14:creationId xmlns:p14="http://schemas.microsoft.com/office/powerpoint/2010/main" val="1084924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F R A N Z I</a:t>
            </a:r>
          </a:p>
        </p:txBody>
      </p:sp>
      <p:sp>
        <p:nvSpPr>
          <p:cNvPr id="6" name="Textplatzhalter 5"/>
          <p:cNvSpPr>
            <a:spLocks noGrp="1"/>
          </p:cNvSpPr>
          <p:nvPr>
            <p:ph type="body" idx="1"/>
          </p:nvPr>
        </p:nvSpPr>
        <p:spPr/>
        <p:txBody>
          <a:bodyPr/>
          <a:lstStyle/>
          <a:p>
            <a:r>
              <a:rPr lang="de-CH" dirty="0"/>
              <a:t>Ein praktisches inspirierendes Beispiel</a:t>
            </a:r>
          </a:p>
        </p:txBody>
      </p:sp>
    </p:spTree>
    <p:extLst>
      <p:ext uri="{BB962C8B-B14F-4D97-AF65-F5344CB8AC3E}">
        <p14:creationId xmlns:p14="http://schemas.microsoft.com/office/powerpoint/2010/main" val="3972377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Die Illusion der Macht </a:t>
            </a:r>
          </a:p>
        </p:txBody>
      </p:sp>
      <p:sp>
        <p:nvSpPr>
          <p:cNvPr id="3" name="Inhaltsplatzhalter 2"/>
          <p:cNvSpPr>
            <a:spLocks noGrp="1"/>
          </p:cNvSpPr>
          <p:nvPr>
            <p:ph idx="1"/>
          </p:nvPr>
        </p:nvSpPr>
        <p:spPr/>
        <p:txBody>
          <a:bodyPr>
            <a:normAutofit fontScale="92500"/>
          </a:bodyPr>
          <a:lstStyle/>
          <a:p>
            <a:r>
              <a:rPr lang="de-CH" dirty="0"/>
              <a:t>Macht, Stärke, Geschwindigkeit, Schönheit und Erfolg haben eine magische Anziehungskraft</a:t>
            </a:r>
          </a:p>
          <a:p>
            <a:r>
              <a:rPr lang="de-CH" dirty="0"/>
              <a:t>In unseren guten Zeiten wünschen wir uns zu denen zu gehören, die auf der starken und hellen Seite des Lebens stehen.</a:t>
            </a:r>
          </a:p>
          <a:p>
            <a:r>
              <a:rPr lang="de-CH" dirty="0"/>
              <a:t>Wir sind beeinflusst von Megatrends, Massenmedien, Meinungsmachern, «In» und «Out».</a:t>
            </a:r>
          </a:p>
          <a:p>
            <a:endParaRPr lang="de-CH" dirty="0"/>
          </a:p>
          <a:p>
            <a:pPr marL="0" indent="0">
              <a:buNone/>
            </a:pPr>
            <a:r>
              <a:rPr lang="de-CH" dirty="0"/>
              <a:t>UND DENNOCH: </a:t>
            </a:r>
          </a:p>
          <a:p>
            <a:r>
              <a:rPr lang="de-CH" dirty="0"/>
              <a:t>Wer nur auf Macht und Stärke setzt, kann in die Irre geführt werden </a:t>
            </a:r>
          </a:p>
          <a:p>
            <a:r>
              <a:rPr lang="de-CH" dirty="0"/>
              <a:t>Nationale Katastrophen und persönliches Scheitern</a:t>
            </a:r>
          </a:p>
          <a:p>
            <a:endParaRPr lang="de-CH" dirty="0"/>
          </a:p>
        </p:txBody>
      </p:sp>
      <p:sp>
        <p:nvSpPr>
          <p:cNvPr id="4" name="Foliennummernplatzhalter 3"/>
          <p:cNvSpPr>
            <a:spLocks noGrp="1"/>
          </p:cNvSpPr>
          <p:nvPr>
            <p:ph type="sldNum" sz="quarter" idx="4294967295"/>
          </p:nvPr>
        </p:nvSpPr>
        <p:spPr>
          <a:xfrm>
            <a:off x="8748464" y="6381328"/>
            <a:ext cx="561975" cy="365125"/>
          </a:xfrm>
          <a:prstGeom prst="rect">
            <a:avLst/>
          </a:prstGeom>
        </p:spPr>
        <p:txBody>
          <a:bodyPr/>
          <a:lstStyle/>
          <a:p>
            <a:fld id="{BA9B540C-44DA-4F69-89C9-7C84606640D3}" type="slidenum">
              <a:rPr lang="en-US" smtClean="0"/>
              <a:pPr/>
              <a:t>3</a:t>
            </a:fld>
            <a:endParaRPr lang="en-US" dirty="0"/>
          </a:p>
        </p:txBody>
      </p:sp>
    </p:spTree>
    <p:extLst>
      <p:ext uri="{BB962C8B-B14F-4D97-AF65-F5344CB8AC3E}">
        <p14:creationId xmlns:p14="http://schemas.microsoft.com/office/powerpoint/2010/main" val="3858834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22313" y="1716013"/>
            <a:ext cx="7772400" cy="2505075"/>
          </a:xfrm>
        </p:spPr>
        <p:txBody>
          <a:bodyPr>
            <a:noAutofit/>
          </a:bodyPr>
          <a:lstStyle/>
          <a:p>
            <a:r>
              <a:rPr lang="de-CH" sz="3200" dirty="0">
                <a:effectLst/>
              </a:rPr>
              <a:t>Herr, gib mir die Gelassenheit, Dinge hinzunehmen, die ich nicht ändern kann; den Mut Dinge zu verändern, die ich ändern kann; und die Weisheit, das eine vom andern zu unterscheiden.</a:t>
            </a:r>
            <a:endParaRPr lang="de-CH" sz="3200" dirty="0"/>
          </a:p>
        </p:txBody>
      </p:sp>
      <p:sp>
        <p:nvSpPr>
          <p:cNvPr id="6" name="Textplatzhalter 5"/>
          <p:cNvSpPr>
            <a:spLocks noGrp="1"/>
          </p:cNvSpPr>
          <p:nvPr>
            <p:ph type="body" idx="1"/>
          </p:nvPr>
        </p:nvSpPr>
        <p:spPr>
          <a:xfrm>
            <a:off x="722313" y="4797152"/>
            <a:ext cx="7772400" cy="403498"/>
          </a:xfrm>
        </p:spPr>
        <p:txBody>
          <a:bodyPr/>
          <a:lstStyle/>
          <a:p>
            <a:endParaRPr lang="de-CH"/>
          </a:p>
        </p:txBody>
      </p:sp>
    </p:spTree>
    <p:extLst>
      <p:ext uri="{BB962C8B-B14F-4D97-AF65-F5344CB8AC3E}">
        <p14:creationId xmlns:p14="http://schemas.microsoft.com/office/powerpoint/2010/main" val="638027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Thesen und Zusammenfassung 1</a:t>
            </a:r>
          </a:p>
        </p:txBody>
      </p:sp>
      <p:sp>
        <p:nvSpPr>
          <p:cNvPr id="4" name="Inhaltsplatzhalter 3"/>
          <p:cNvSpPr>
            <a:spLocks noGrp="1"/>
          </p:cNvSpPr>
          <p:nvPr>
            <p:ph idx="1"/>
          </p:nvPr>
        </p:nvSpPr>
        <p:spPr/>
        <p:txBody>
          <a:bodyPr>
            <a:normAutofit lnSpcReduction="10000"/>
          </a:bodyPr>
          <a:lstStyle/>
          <a:p>
            <a:r>
              <a:rPr lang="de-CH" dirty="0"/>
              <a:t>Schwachheit gehört zu unserem Leben. (Römer 8, 20 ff)</a:t>
            </a:r>
          </a:p>
          <a:p>
            <a:r>
              <a:rPr lang="de-CH" dirty="0"/>
              <a:t>Betroffen sind nicht nur die Schwachen selbst, sondern auch ihre Angehörigen.</a:t>
            </a:r>
          </a:p>
          <a:p>
            <a:r>
              <a:rPr lang="de-CH" dirty="0"/>
              <a:t>Gläubige Menschen suchen Unterstützung in ihrem christlichen Umfeld.</a:t>
            </a:r>
          </a:p>
          <a:p>
            <a:r>
              <a:rPr lang="de-CH" dirty="0"/>
              <a:t>Christliche Sicht der Schwachheit muss mehr sein als Ursachensuche, Heilungsdruck und Zwang zur fröhlichen Sinnfindung.</a:t>
            </a:r>
          </a:p>
          <a:p>
            <a:r>
              <a:rPr lang="de-CH" dirty="0"/>
              <a:t>Obwohl es viele praktische Hilfe gibt, fehlt oft eine grundlegende Theologie langfristiger Integration körperlich und seelisch schwacher Menschen in den christlichen Gemeinden.</a:t>
            </a:r>
          </a:p>
        </p:txBody>
      </p:sp>
    </p:spTree>
    <p:extLst>
      <p:ext uri="{BB962C8B-B14F-4D97-AF65-F5344CB8AC3E}">
        <p14:creationId xmlns:p14="http://schemas.microsoft.com/office/powerpoint/2010/main" val="269211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Thesen und Zusammenfassung 2</a:t>
            </a:r>
          </a:p>
        </p:txBody>
      </p:sp>
      <p:sp>
        <p:nvSpPr>
          <p:cNvPr id="4" name="Inhaltsplatzhalter 3"/>
          <p:cNvSpPr>
            <a:spLocks noGrp="1"/>
          </p:cNvSpPr>
          <p:nvPr>
            <p:ph idx="1"/>
          </p:nvPr>
        </p:nvSpPr>
        <p:spPr/>
        <p:txBody>
          <a:bodyPr>
            <a:normAutofit/>
          </a:bodyPr>
          <a:lstStyle/>
          <a:p>
            <a:r>
              <a:rPr lang="de-CH" dirty="0"/>
              <a:t>Zwischen verzweifelter Suche nach Heilung und einer hoffnungslosen Resignation gilt es eine konstruktive Grundhaltung zu finden, charakterisiert durch:</a:t>
            </a:r>
          </a:p>
          <a:p>
            <a:pPr lvl="1"/>
            <a:r>
              <a:rPr lang="de-CH" dirty="0"/>
              <a:t>Liebe zur behinderten (schwachen) Person</a:t>
            </a:r>
          </a:p>
          <a:p>
            <a:pPr lvl="1"/>
            <a:r>
              <a:rPr lang="de-CH" dirty="0"/>
              <a:t>Gottvertrauen in den alltäglichen Herausforderungen</a:t>
            </a:r>
          </a:p>
          <a:p>
            <a:pPr lvl="1"/>
            <a:r>
              <a:rPr lang="de-CH" dirty="0"/>
              <a:t>Aktive Bemühungen um Verbesserung des Leidens</a:t>
            </a:r>
          </a:p>
          <a:p>
            <a:pPr lvl="1"/>
            <a:r>
              <a:rPr lang="de-CH" dirty="0"/>
              <a:t>Akzeptanz der Grenzen, die die Schwachheit setzt.</a:t>
            </a:r>
          </a:p>
          <a:p>
            <a:r>
              <a:rPr lang="de-CH" dirty="0"/>
              <a:t>Schwache Menschen geben auch den Starken eine neue Perspektive – persönlich und politisch: «Die Stärke eines Volkes misst sich am Wohl der Schwachen»!</a:t>
            </a:r>
          </a:p>
          <a:p>
            <a:pPr marL="0" indent="0">
              <a:buNone/>
            </a:pPr>
            <a:endParaRPr lang="de-CH" dirty="0"/>
          </a:p>
        </p:txBody>
      </p:sp>
      <p:sp>
        <p:nvSpPr>
          <p:cNvPr id="3" name="Textfeld 2"/>
          <p:cNvSpPr txBox="1"/>
          <p:nvPr/>
        </p:nvSpPr>
        <p:spPr>
          <a:xfrm>
            <a:off x="827584" y="5517232"/>
            <a:ext cx="7920880" cy="1077218"/>
          </a:xfrm>
          <a:prstGeom prst="rect">
            <a:avLst/>
          </a:prstGeom>
          <a:noFill/>
        </p:spPr>
        <p:txBody>
          <a:bodyPr wrap="square" rtlCol="0">
            <a:spAutoFit/>
          </a:bodyPr>
          <a:lstStyle/>
          <a:p>
            <a:r>
              <a:rPr lang="de-CH" sz="3200" b="1" i="1" dirty="0">
                <a:solidFill>
                  <a:srgbClr val="C00000"/>
                </a:solidFill>
              </a:rPr>
              <a:t>«Lass Dir an meiner Gnade genügen!»</a:t>
            </a:r>
          </a:p>
          <a:p>
            <a:endParaRPr lang="de-CH" sz="3200" dirty="0"/>
          </a:p>
        </p:txBody>
      </p:sp>
    </p:spTree>
    <p:extLst>
      <p:ext uri="{BB962C8B-B14F-4D97-AF65-F5344CB8AC3E}">
        <p14:creationId xmlns:p14="http://schemas.microsoft.com/office/powerpoint/2010/main" val="36146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CH" sz="2800" dirty="0"/>
              <a:t>«Wahre Gesundheit ist </a:t>
            </a:r>
            <a:br>
              <a:rPr lang="de-CH" sz="2800" dirty="0"/>
            </a:br>
            <a:r>
              <a:rPr lang="de-CH" sz="2800" dirty="0"/>
              <a:t>die Kraft zu leben, </a:t>
            </a:r>
            <a:br>
              <a:rPr lang="de-CH" sz="2800" dirty="0"/>
            </a:br>
            <a:r>
              <a:rPr lang="de-CH" sz="2800" dirty="0"/>
              <a:t>die Kraft zu leiden und die Kraft zu sterben. Gesundheit ist nicht bloss ein körperlicher Zustand; sie ist ein Zustand der Seele, die mit den unterschiedlichen Befindlichkeiten des Körpers umgehen kann.»</a:t>
            </a:r>
          </a:p>
        </p:txBody>
      </p:sp>
      <p:sp>
        <p:nvSpPr>
          <p:cNvPr id="3" name="Textplatzhalter 2"/>
          <p:cNvSpPr>
            <a:spLocks noGrp="1"/>
          </p:cNvSpPr>
          <p:nvPr>
            <p:ph type="body" idx="1"/>
          </p:nvPr>
        </p:nvSpPr>
        <p:spPr/>
        <p:txBody>
          <a:bodyPr/>
          <a:lstStyle/>
          <a:p>
            <a:r>
              <a:rPr lang="de-CH" dirty="0"/>
              <a:t>Prof. Jürgen </a:t>
            </a:r>
            <a:r>
              <a:rPr lang="de-CH" dirty="0" err="1"/>
              <a:t>Moltmann</a:t>
            </a:r>
            <a:endParaRPr lang="de-CH" dirty="0"/>
          </a:p>
        </p:txBody>
      </p:sp>
    </p:spTree>
    <p:extLst>
      <p:ext uri="{BB962C8B-B14F-4D97-AF65-F5344CB8AC3E}">
        <p14:creationId xmlns:p14="http://schemas.microsoft.com/office/powerpoint/2010/main" val="2872276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de-CH" dirty="0"/>
              <a:t>Danke für Ihre Aufmerksamkeit</a:t>
            </a:r>
          </a:p>
        </p:txBody>
      </p:sp>
      <p:sp>
        <p:nvSpPr>
          <p:cNvPr id="7" name="Untertitel 6"/>
          <p:cNvSpPr>
            <a:spLocks noGrp="1"/>
          </p:cNvSpPr>
          <p:nvPr>
            <p:ph type="subTitle" idx="1"/>
          </p:nvPr>
        </p:nvSpPr>
        <p:spPr/>
        <p:txBody>
          <a:bodyPr>
            <a:normAutofit fontScale="92500" lnSpcReduction="10000"/>
          </a:bodyPr>
          <a:lstStyle/>
          <a:p>
            <a:r>
              <a:rPr lang="de-CH" dirty="0"/>
              <a:t>DOWNLOAD</a:t>
            </a:r>
          </a:p>
          <a:p>
            <a:r>
              <a:rPr lang="de-CH" dirty="0">
                <a:hlinkClick r:id="rId2"/>
              </a:rPr>
              <a:t>www.samuelpfeifer.com</a:t>
            </a:r>
            <a:endParaRPr lang="de-CH" dirty="0"/>
          </a:p>
          <a:p>
            <a:r>
              <a:rPr lang="de-CH" dirty="0">
                <a:hlinkClick r:id="rId3"/>
              </a:rPr>
              <a:t>www.seminare-ps.net</a:t>
            </a:r>
            <a:r>
              <a:rPr lang="de-CH" dirty="0"/>
              <a:t> </a:t>
            </a:r>
          </a:p>
        </p:txBody>
      </p:sp>
    </p:spTree>
    <p:extLst>
      <p:ext uri="{BB962C8B-B14F-4D97-AF65-F5344CB8AC3E}">
        <p14:creationId xmlns:p14="http://schemas.microsoft.com/office/powerpoint/2010/main" val="1269748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 y="742499"/>
            <a:ext cx="9160479" cy="6142885"/>
          </a:xfrm>
        </p:spPr>
      </p:pic>
    </p:spTree>
    <p:extLst>
      <p:ext uri="{BB962C8B-B14F-4D97-AF65-F5344CB8AC3E}">
        <p14:creationId xmlns:p14="http://schemas.microsoft.com/office/powerpoint/2010/main" val="1236908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Die verborgene Welt der Schwachen</a:t>
            </a:r>
          </a:p>
        </p:txBody>
      </p:sp>
      <p:sp>
        <p:nvSpPr>
          <p:cNvPr id="3" name="Inhaltsplatzhalter 2"/>
          <p:cNvSpPr>
            <a:spLocks noGrp="1"/>
          </p:cNvSpPr>
          <p:nvPr>
            <p:ph idx="1"/>
          </p:nvPr>
        </p:nvSpPr>
        <p:spPr/>
        <p:txBody>
          <a:bodyPr/>
          <a:lstStyle/>
          <a:p>
            <a:r>
              <a:rPr lang="de-CH" dirty="0"/>
              <a:t>Die Schwachen, die Zerbrochenen, die Machtlosen stehen nicht im Rampenlicht</a:t>
            </a:r>
          </a:p>
          <a:p>
            <a:pPr lvl="1"/>
            <a:r>
              <a:rPr lang="de-CH" dirty="0"/>
              <a:t>Oft sind sie isoliert und verachtet</a:t>
            </a:r>
          </a:p>
          <a:p>
            <a:pPr lvl="1"/>
            <a:r>
              <a:rPr lang="de-CH" dirty="0"/>
              <a:t>Manche sind körperlich behindert, krank und geschwächt</a:t>
            </a:r>
          </a:p>
          <a:p>
            <a:pPr lvl="1"/>
            <a:r>
              <a:rPr lang="de-CH" dirty="0"/>
              <a:t>Andere sind gesellschaftlich unterprivilegiert</a:t>
            </a:r>
          </a:p>
          <a:p>
            <a:pPr lvl="1"/>
            <a:r>
              <a:rPr lang="de-CH" dirty="0"/>
              <a:t>Manche sind “schwach im Glauben” und leiden unter Zweifel und seelischer Dunkelheit</a:t>
            </a:r>
          </a:p>
          <a:p>
            <a:pPr lvl="1"/>
            <a:endParaRPr lang="de-CH" dirty="0"/>
          </a:p>
          <a:p>
            <a:r>
              <a:rPr lang="de-CH" dirty="0"/>
              <a:t>Weites Spektrum zwischen körperlicher Behinderung und psychischer Sensibilität</a:t>
            </a:r>
          </a:p>
          <a:p>
            <a:endParaRPr lang="de-CH" dirty="0"/>
          </a:p>
        </p:txBody>
      </p:sp>
      <p:sp>
        <p:nvSpPr>
          <p:cNvPr id="4" name="Foliennummernplatzhalter 3"/>
          <p:cNvSpPr>
            <a:spLocks noGrp="1"/>
          </p:cNvSpPr>
          <p:nvPr>
            <p:ph type="sldNum" sz="quarter" idx="4294967295"/>
          </p:nvPr>
        </p:nvSpPr>
        <p:spPr>
          <a:xfrm>
            <a:off x="8748464" y="6381328"/>
            <a:ext cx="561975" cy="365125"/>
          </a:xfrm>
          <a:prstGeom prst="rect">
            <a:avLst/>
          </a:prstGeom>
        </p:spPr>
        <p:txBody>
          <a:bodyPr/>
          <a:lstStyle/>
          <a:p>
            <a:fld id="{BA9B540C-44DA-4F69-89C9-7C84606640D3}" type="slidenum">
              <a:rPr lang="en-US" smtClean="0"/>
              <a:pPr/>
              <a:t>4</a:t>
            </a:fld>
            <a:endParaRPr lang="en-US" dirty="0"/>
          </a:p>
        </p:txBody>
      </p:sp>
    </p:spTree>
    <p:extLst>
      <p:ext uri="{BB962C8B-B14F-4D97-AF65-F5344CB8AC3E}">
        <p14:creationId xmlns:p14="http://schemas.microsoft.com/office/powerpoint/2010/main" val="300976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Teil des Fortschrittdenkens</a:t>
            </a:r>
          </a:p>
        </p:txBody>
      </p:sp>
      <p:sp>
        <p:nvSpPr>
          <p:cNvPr id="3" name="Inhaltsplatzhalter 2"/>
          <p:cNvSpPr>
            <a:spLocks noGrp="1"/>
          </p:cNvSpPr>
          <p:nvPr>
            <p:ph idx="1"/>
          </p:nvPr>
        </p:nvSpPr>
        <p:spPr/>
        <p:txBody>
          <a:bodyPr>
            <a:normAutofit fontScale="92500" lnSpcReduction="10000"/>
          </a:bodyPr>
          <a:lstStyle/>
          <a:p>
            <a:r>
              <a:rPr lang="de-CH" dirty="0"/>
              <a:t>Die Vorstellung von einer gesunden Gesellschaft, von leistungs- und genussfähigen Menschen entstand in den bürgerlich-liberalen, den linken und den nicht-kirchlichen Milieus der Gesellschaft. Der Euthanasie-Gedanke … war und ist Teil der Moderne und des Fortschrittsdenkens – nur wurde dieses Denken nirgendwo auf der Welt mit solcher Radikalität exekutiert wie im Nationalsozialismus.</a:t>
            </a:r>
            <a:br>
              <a:rPr lang="de-CH" dirty="0"/>
            </a:br>
            <a:endParaRPr lang="de-CH" dirty="0"/>
          </a:p>
          <a:p>
            <a:r>
              <a:rPr lang="de-CH" dirty="0"/>
              <a:t>„Es gibt in der Bibel den schönen, sehr radikalen Satz: Jeder Mensch ist Ebenbild Gottes – gleichgültig, wie krank, arm oder beschädigt er ist. Wir sollten versuchen, diese Maxime in unser weltliches und rechtsstaatliches Selbstverständnis zu transportieren.“</a:t>
            </a:r>
            <a:br>
              <a:rPr lang="de-CH" dirty="0"/>
            </a:br>
            <a:endParaRPr lang="de-CH" dirty="0"/>
          </a:p>
          <a:p>
            <a:pPr lvl="1"/>
            <a:r>
              <a:rPr lang="de-CH" dirty="0"/>
              <a:t>Der Historiker Götz Aly in einem Spiegel-Interview  (17/2013, S. 110 ff)</a:t>
            </a:r>
          </a:p>
          <a:p>
            <a:pPr lvl="1"/>
            <a:r>
              <a:rPr lang="de-CH" dirty="0"/>
              <a:t>Verfasser des Buches </a:t>
            </a:r>
            <a:r>
              <a:rPr lang="de-CH" b="1" cap="all" dirty="0"/>
              <a:t>Die Belasteten. </a:t>
            </a:r>
            <a:r>
              <a:rPr lang="de-CH" dirty="0"/>
              <a:t>Berlin: S. Fischer 2013.</a:t>
            </a:r>
          </a:p>
          <a:p>
            <a:pPr lvl="1"/>
            <a:endParaRPr lang="de-CH" dirty="0"/>
          </a:p>
          <a:p>
            <a:endParaRPr lang="de-CH" dirty="0"/>
          </a:p>
          <a:p>
            <a:endParaRPr lang="de-CH" dirty="0"/>
          </a:p>
        </p:txBody>
      </p:sp>
    </p:spTree>
    <p:extLst>
      <p:ext uri="{BB962C8B-B14F-4D97-AF65-F5344CB8AC3E}">
        <p14:creationId xmlns:p14="http://schemas.microsoft.com/office/powerpoint/2010/main" val="986353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Christliche Illusion der Macht und Gesundheit</a:t>
            </a:r>
          </a:p>
        </p:txBody>
      </p:sp>
      <p:sp>
        <p:nvSpPr>
          <p:cNvPr id="3" name="Inhaltsplatzhalter 2"/>
          <p:cNvSpPr>
            <a:spLocks noGrp="1"/>
          </p:cNvSpPr>
          <p:nvPr>
            <p:ph idx="1"/>
          </p:nvPr>
        </p:nvSpPr>
        <p:spPr/>
        <p:txBody>
          <a:bodyPr>
            <a:normAutofit fontScale="92500"/>
          </a:bodyPr>
          <a:lstStyle/>
          <a:p>
            <a:r>
              <a:rPr lang="de-CH" dirty="0"/>
              <a:t>Jesus kam bewusst zu den Schwachen und  Unterprivilegierten</a:t>
            </a:r>
          </a:p>
          <a:p>
            <a:r>
              <a:rPr lang="de-CH" dirty="0"/>
              <a:t>ABER seine Jünger lebten in der Illusion der Macht, wie die umgebende Welt.</a:t>
            </a:r>
          </a:p>
          <a:p>
            <a:pPr lvl="1"/>
            <a:r>
              <a:rPr lang="de-CH" dirty="0"/>
              <a:t>Wenn Jesus vom «Königreich» spricht, denken sie an Throne und Herrschaft, Gesundheit und das Paradies auf Erden.</a:t>
            </a:r>
          </a:p>
          <a:p>
            <a:pPr lvl="1"/>
            <a:r>
              <a:rPr lang="de-CH" dirty="0"/>
              <a:t>Schwachheit ist für sie ein Zeichen von Gottverlassenheit und Glaubensmangel.</a:t>
            </a:r>
          </a:p>
          <a:p>
            <a:r>
              <a:rPr lang="de-CH" dirty="0"/>
              <a:t>Das Power-Evangelium</a:t>
            </a:r>
          </a:p>
          <a:p>
            <a:pPr lvl="1"/>
            <a:r>
              <a:rPr lang="de-CH" dirty="0"/>
              <a:t>Kann eine Ermutigung sein für die , die in ihren Kämpfen Kraft und Hoffnung suchen.</a:t>
            </a:r>
          </a:p>
          <a:p>
            <a:pPr lvl="1"/>
            <a:r>
              <a:rPr lang="de-CH" dirty="0"/>
              <a:t>Kann zur Entmutigung werden für diejenigen, die nicht erreichen, wonach sie sich sehnen. Oft ziehen sie sich in stiller Resignation zurück und denken Gott könne nicht in ihnen wirken, weil da keine Kraft ist.</a:t>
            </a:r>
          </a:p>
          <a:p>
            <a:endParaRPr lang="de-CH" dirty="0"/>
          </a:p>
        </p:txBody>
      </p:sp>
      <p:sp>
        <p:nvSpPr>
          <p:cNvPr id="4" name="Foliennummernplatzhalter 3"/>
          <p:cNvSpPr>
            <a:spLocks noGrp="1"/>
          </p:cNvSpPr>
          <p:nvPr>
            <p:ph type="sldNum" sz="quarter" idx="4294967295"/>
          </p:nvPr>
        </p:nvSpPr>
        <p:spPr>
          <a:xfrm>
            <a:off x="8748464" y="6381328"/>
            <a:ext cx="561975" cy="365125"/>
          </a:xfrm>
          <a:prstGeom prst="rect">
            <a:avLst/>
          </a:prstGeom>
        </p:spPr>
        <p:txBody>
          <a:bodyPr/>
          <a:lstStyle/>
          <a:p>
            <a:fld id="{BA9B540C-44DA-4F69-89C9-7C84606640D3}" type="slidenum">
              <a:rPr lang="en-US" smtClean="0"/>
              <a:pPr/>
              <a:t>6</a:t>
            </a:fld>
            <a:endParaRPr lang="en-US" dirty="0"/>
          </a:p>
        </p:txBody>
      </p:sp>
    </p:spTree>
    <p:extLst>
      <p:ext uri="{BB962C8B-B14F-4D97-AF65-F5344CB8AC3E}">
        <p14:creationId xmlns:p14="http://schemas.microsoft.com/office/powerpoint/2010/main" val="2687536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1196752"/>
            <a:ext cx="7772400" cy="3467471"/>
          </a:xfrm>
        </p:spPr>
        <p:txBody>
          <a:bodyPr/>
          <a:lstStyle/>
          <a:p>
            <a:pPr algn="l"/>
            <a:r>
              <a:rPr lang="de-CH" dirty="0"/>
              <a:t>«Die Stärke des Volkes misst sich am Wohl der Schwachen.» </a:t>
            </a:r>
          </a:p>
        </p:txBody>
      </p:sp>
      <p:sp>
        <p:nvSpPr>
          <p:cNvPr id="3" name="Untertitel 2"/>
          <p:cNvSpPr>
            <a:spLocks noGrp="1"/>
          </p:cNvSpPr>
          <p:nvPr>
            <p:ph type="subTitle" idx="1"/>
          </p:nvPr>
        </p:nvSpPr>
        <p:spPr>
          <a:xfrm>
            <a:off x="755576" y="4953000"/>
            <a:ext cx="6400800" cy="852264"/>
          </a:xfrm>
        </p:spPr>
        <p:txBody>
          <a:bodyPr>
            <a:normAutofit/>
          </a:bodyPr>
          <a:lstStyle/>
          <a:p>
            <a:pPr algn="l"/>
            <a:r>
              <a:rPr lang="de-CH" dirty="0">
                <a:solidFill>
                  <a:schemeClr val="accent1">
                    <a:lumMod val="75000"/>
                  </a:schemeClr>
                </a:solidFill>
              </a:rPr>
              <a:t>Aus der Präambel der Schweizerischen Bundesverfassung</a:t>
            </a:r>
          </a:p>
        </p:txBody>
      </p:sp>
      <p:pic>
        <p:nvPicPr>
          <p:cNvPr id="1026" name="Picture 2" descr="http://upload.wikimedia.org/wikipedia/commons/thumb/0/05/Logo_der_Schweizerischen_Eidgenossenschaft.svg/790px-Logo_der_Schweizerischen_Eidgenossenschaft.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76672"/>
            <a:ext cx="4848473" cy="1565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21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1475656" y="1700808"/>
            <a:ext cx="7211144" cy="4425355"/>
          </a:xfrm>
        </p:spPr>
        <p:txBody>
          <a:bodyPr/>
          <a:lstStyle/>
          <a:p>
            <a:pPr marL="0" indent="0">
              <a:buNone/>
            </a:pPr>
            <a:r>
              <a:rPr lang="de-CH" sz="3300" dirty="0">
                <a:latin typeface="Cambria" panose="02040503050406030204" pitchFamily="18" charset="0"/>
              </a:rPr>
              <a:t>Die Schwachen </a:t>
            </a:r>
          </a:p>
          <a:p>
            <a:pPr marL="0" indent="0">
              <a:buNone/>
            </a:pPr>
            <a:r>
              <a:rPr lang="de-CH" dirty="0">
                <a:latin typeface="Cambria" panose="02040503050406030204" pitchFamily="18" charset="0"/>
              </a:rPr>
              <a:t>	</a:t>
            </a:r>
          </a:p>
          <a:p>
            <a:pPr marL="0" indent="0">
              <a:buNone/>
            </a:pPr>
            <a:r>
              <a:rPr lang="de-CH" dirty="0">
                <a:latin typeface="Cambria" panose="02040503050406030204" pitchFamily="18" charset="0"/>
              </a:rPr>
              <a:t>	können die Schwäche aller Menschen </a:t>
            </a:r>
            <a:br>
              <a:rPr lang="de-CH" dirty="0">
                <a:latin typeface="Cambria" panose="02040503050406030204" pitchFamily="18" charset="0"/>
              </a:rPr>
            </a:br>
            <a:r>
              <a:rPr lang="de-CH" dirty="0">
                <a:latin typeface="Cambria" panose="02040503050406030204" pitchFamily="18" charset="0"/>
              </a:rPr>
              <a:t>				sichtbar werden lassen, </a:t>
            </a:r>
          </a:p>
          <a:p>
            <a:pPr marL="0" indent="0">
              <a:buNone/>
            </a:pPr>
            <a:r>
              <a:rPr lang="de-CH" dirty="0">
                <a:latin typeface="Cambria" panose="02040503050406030204" pitchFamily="18" charset="0"/>
              </a:rPr>
              <a:t>		sie sind gewissermassen </a:t>
            </a:r>
          </a:p>
          <a:p>
            <a:pPr marL="0" indent="0">
              <a:buNone/>
            </a:pPr>
            <a:r>
              <a:rPr lang="de-CH" sz="3300" dirty="0">
                <a:latin typeface="Cambria" panose="02040503050406030204" pitchFamily="18" charset="0"/>
              </a:rPr>
              <a:t>Botschafter der Unvollkommenheit</a:t>
            </a:r>
          </a:p>
          <a:p>
            <a:pPr marL="0" indent="0">
              <a:buNone/>
            </a:pPr>
            <a:endParaRPr lang="de-CH" sz="3300" dirty="0">
              <a:latin typeface="Cambria" panose="02040503050406030204" pitchFamily="18" charset="0"/>
            </a:endParaRPr>
          </a:p>
          <a:p>
            <a:pPr marL="342900" lvl="1" indent="0">
              <a:buNone/>
            </a:pPr>
            <a:r>
              <a:rPr lang="de-CH" sz="1200" dirty="0" err="1">
                <a:latin typeface="Cambria" panose="02040503050406030204" pitchFamily="18" charset="0"/>
              </a:rPr>
              <a:t>Pozzo</a:t>
            </a:r>
            <a:r>
              <a:rPr lang="de-CH" sz="1200" dirty="0">
                <a:latin typeface="Cambria" panose="02040503050406030204" pitchFamily="18" charset="0"/>
              </a:rPr>
              <a:t> di </a:t>
            </a:r>
            <a:r>
              <a:rPr lang="de-CH" sz="1200" dirty="0" err="1">
                <a:latin typeface="Cambria" panose="02040503050406030204" pitchFamily="18" charset="0"/>
              </a:rPr>
              <a:t>Borgo</a:t>
            </a:r>
            <a:r>
              <a:rPr lang="de-CH" sz="1200" dirty="0">
                <a:latin typeface="Cambria" panose="02040503050406030204" pitchFamily="18" charset="0"/>
              </a:rPr>
              <a:t>, </a:t>
            </a:r>
            <a:r>
              <a:rPr lang="de-CH" sz="1200" dirty="0" err="1">
                <a:latin typeface="Cambria" panose="02040503050406030204" pitchFamily="18" charset="0"/>
              </a:rPr>
              <a:t>Tetraplegiker</a:t>
            </a:r>
            <a:r>
              <a:rPr lang="de-CH" sz="1200" dirty="0">
                <a:latin typeface="Cambria" panose="02040503050406030204" pitchFamily="18" charset="0"/>
              </a:rPr>
              <a:t>, Ex-Manager (Spiegel 34/2015, S. 51)</a:t>
            </a:r>
          </a:p>
        </p:txBody>
      </p:sp>
    </p:spTree>
    <p:extLst>
      <p:ext uri="{BB962C8B-B14F-4D97-AF65-F5344CB8AC3E}">
        <p14:creationId xmlns:p14="http://schemas.microsoft.com/office/powerpoint/2010/main" val="2329205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Das Schattenreich der Schwachheit</a:t>
            </a:r>
          </a:p>
        </p:txBody>
      </p:sp>
      <p:sp>
        <p:nvSpPr>
          <p:cNvPr id="3" name="Text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11035834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Anank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0</TotalTime>
  <Words>2292</Words>
  <Application>Microsoft Office PowerPoint</Application>
  <PresentationFormat>Bildschirmpräsentation (4:3)</PresentationFormat>
  <Paragraphs>198</Paragraphs>
  <Slides>35</Slides>
  <Notes>10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35</vt:i4>
      </vt:variant>
    </vt:vector>
  </HeadingPairs>
  <TitlesOfParts>
    <vt:vector size="41" baseType="lpstr">
      <vt:lpstr>Arial</vt:lpstr>
      <vt:lpstr>Calibri</vt:lpstr>
      <vt:lpstr>Cambria</vt:lpstr>
      <vt:lpstr>Courier New</vt:lpstr>
      <vt:lpstr>Palatino Linotype</vt:lpstr>
      <vt:lpstr>Executive</vt:lpstr>
      <vt:lpstr>Plädoyer für die Schwachheit in einer Welt der Starken</vt:lpstr>
      <vt:lpstr>Versuchungen: Geld, Sex und Macht </vt:lpstr>
      <vt:lpstr>Die Illusion der Macht </vt:lpstr>
      <vt:lpstr>Die verborgene Welt der Schwachen</vt:lpstr>
      <vt:lpstr>Teil des Fortschrittdenkens</vt:lpstr>
      <vt:lpstr>Christliche Illusion der Macht und Gesundheit</vt:lpstr>
      <vt:lpstr>«Die Stärke des Volkes misst sich am Wohl der Schwachen.» </vt:lpstr>
      <vt:lpstr>PowerPoint-Präsentation</vt:lpstr>
      <vt:lpstr>Das Schattenreich der Schwachheit</vt:lpstr>
      <vt:lpstr>Zwei Bürgerrechte</vt:lpstr>
      <vt:lpstr>Zwei Leben – Samuel Koch</vt:lpstr>
      <vt:lpstr>Die Landung in einer andern Welt</vt:lpstr>
      <vt:lpstr>Bohrende Fragen</vt:lpstr>
      <vt:lpstr>Stärke in Schwachheit Licht im Dunkeln Bewältigung statt Resignation</vt:lpstr>
      <vt:lpstr>Gottes Kraft in zerbrochenen Gefässen</vt:lpstr>
      <vt:lpstr>Bedeutung der Familie</vt:lpstr>
      <vt:lpstr>Spiritual Coping (Treloar 2002)</vt:lpstr>
      <vt:lpstr>Studie: Belastung vertieft oft den Glauben</vt:lpstr>
      <vt:lpstr>Zitate </vt:lpstr>
      <vt:lpstr>Klagen erlaubt – aber nicht lebensbestimmend</vt:lpstr>
      <vt:lpstr>Die Rolle der Gemeinde</vt:lpstr>
      <vt:lpstr>Theologisches Umdenken</vt:lpstr>
      <vt:lpstr>Theologisches Verständnis für die Schwachen reicht nicht - es braucht praktische Unterstützungsangebote in der Gemeinde</vt:lpstr>
      <vt:lpstr>Beispiel Gruppe «No Limits»</vt:lpstr>
      <vt:lpstr>Spannungsfeld: Heilung, Resignation oder Akzeptanz?</vt:lpstr>
      <vt:lpstr>Technik oder Gespräch?</vt:lpstr>
      <vt:lpstr>Dreiklang effektiver Therapie</vt:lpstr>
      <vt:lpstr>Was hilft? – Was trägt?</vt:lpstr>
      <vt:lpstr>F R A N Z I</vt:lpstr>
      <vt:lpstr>Herr, gib mir die Gelassenheit, Dinge hinzunehmen, die ich nicht ändern kann; den Mut Dinge zu verändern, die ich ändern kann; und die Weisheit, das eine vom andern zu unterscheiden.</vt:lpstr>
      <vt:lpstr>Thesen und Zusammenfassung 1</vt:lpstr>
      <vt:lpstr>Thesen und Zusammenfassung 2</vt:lpstr>
      <vt:lpstr>«Wahre Gesundheit ist  die Kraft zu leben,  die Kraft zu leiden und die Kraft zu sterben. Gesundheit ist nicht bloss ein körperlicher Zustand; sie ist ein Zustand der Seele, die mit den unterschiedlichen Befindlichkeiten des Körpers umgehen kann.»</vt:lpstr>
      <vt:lpstr>Danke für Ihre Aufmerksamkeit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Schwachheit in einer Welt der Starken - Medizin der Person</dc:title>
  <dc:creator>PF</dc:creator>
  <cp:lastModifiedBy>Samuel Pfeifer</cp:lastModifiedBy>
  <cp:revision>210</cp:revision>
  <dcterms:created xsi:type="dcterms:W3CDTF">2012-12-12T08:45:31Z</dcterms:created>
  <dcterms:modified xsi:type="dcterms:W3CDTF">2017-11-20T15:43:29Z</dcterms:modified>
</cp:coreProperties>
</file>