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94" r:id="rId3"/>
    <p:sldId id="354" r:id="rId4"/>
    <p:sldId id="393" r:id="rId5"/>
    <p:sldId id="386" r:id="rId6"/>
    <p:sldId id="355" r:id="rId7"/>
    <p:sldId id="356" r:id="rId8"/>
    <p:sldId id="357" r:id="rId9"/>
    <p:sldId id="358" r:id="rId10"/>
    <p:sldId id="377" r:id="rId11"/>
    <p:sldId id="361" r:id="rId12"/>
    <p:sldId id="387" r:id="rId13"/>
    <p:sldId id="374" r:id="rId14"/>
    <p:sldId id="362" r:id="rId15"/>
    <p:sldId id="388" r:id="rId16"/>
    <p:sldId id="375" r:id="rId17"/>
    <p:sldId id="389" r:id="rId18"/>
    <p:sldId id="363" r:id="rId19"/>
    <p:sldId id="376" r:id="rId20"/>
    <p:sldId id="379" r:id="rId21"/>
    <p:sldId id="390" r:id="rId22"/>
    <p:sldId id="380" r:id="rId23"/>
    <p:sldId id="378" r:id="rId24"/>
    <p:sldId id="324" r:id="rId25"/>
    <p:sldId id="338" r:id="rId26"/>
    <p:sldId id="332" r:id="rId27"/>
    <p:sldId id="392" r:id="rId28"/>
    <p:sldId id="370" r:id="rId29"/>
    <p:sldId id="368" r:id="rId30"/>
    <p:sldId id="367" r:id="rId31"/>
    <p:sldId id="369" r:id="rId32"/>
    <p:sldId id="373" r:id="rId33"/>
    <p:sldId id="371" r:id="rId34"/>
    <p:sldId id="372" r:id="rId35"/>
    <p:sldId id="381" r:id="rId36"/>
    <p:sldId id="382" r:id="rId37"/>
    <p:sldId id="383" r:id="rId38"/>
    <p:sldId id="385" r:id="rId39"/>
    <p:sldId id="329" r:id="rId40"/>
    <p:sldId id="276" r:id="rId41"/>
    <p:sldId id="359" r:id="rId42"/>
    <p:sldId id="360" r:id="rId43"/>
    <p:sldId id="351" r:id="rId44"/>
    <p:sldId id="350" r:id="rId45"/>
    <p:sldId id="29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4035" autoAdjust="0"/>
  </p:normalViewPr>
  <p:slideViewPr>
    <p:cSldViewPr>
      <p:cViewPr varScale="1">
        <p:scale>
          <a:sx n="72" d="100"/>
          <a:sy n="72" d="100"/>
        </p:scale>
        <p:origin x="1836" y="66"/>
      </p:cViewPr>
      <p:guideLst>
        <p:guide orient="horz" pos="2160"/>
        <p:guide pos="2880"/>
      </p:guideLst>
    </p:cSldViewPr>
  </p:slideViewPr>
  <p:outlineViewPr>
    <p:cViewPr>
      <p:scale>
        <a:sx n="33" d="100"/>
        <a:sy n="33" d="100"/>
      </p:scale>
      <p:origin x="0" y="19110"/>
    </p:cViewPr>
  </p:outlineViewPr>
  <p:notesTextViewPr>
    <p:cViewPr>
      <p:scale>
        <a:sx n="1" d="1"/>
        <a:sy n="1" d="1"/>
      </p:scale>
      <p:origin x="0" y="0"/>
    </p:cViewPr>
  </p:notesTextViewPr>
  <p:sorterViewPr>
    <p:cViewPr>
      <p:scale>
        <a:sx n="78" d="100"/>
        <a:sy n="78" d="100"/>
      </p:scale>
      <p:origin x="0" y="5112"/>
    </p:cViewPr>
  </p:sorterViewPr>
  <p:notesViewPr>
    <p:cSldViewPr>
      <p:cViewPr varScale="1">
        <p:scale>
          <a:sx n="53" d="100"/>
          <a:sy n="53" d="100"/>
        </p:scale>
        <p:origin x="-29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068960" y="179512"/>
            <a:ext cx="3547864" cy="457200"/>
          </a:xfrm>
          <a:prstGeom prst="rect">
            <a:avLst/>
          </a:prstGeom>
        </p:spPr>
        <p:txBody>
          <a:bodyPr vert="horz" lIns="91440" tIns="45720" rIns="91440" bIns="45720" rtlCol="0"/>
          <a:lstStyle>
            <a:lvl1pPr algn="r">
              <a:defRPr sz="1200"/>
            </a:lvl1pPr>
          </a:lstStyle>
          <a:p>
            <a:r>
              <a:rPr lang="de-CH" dirty="0"/>
              <a:t>Dr. med. Samuel Pfeifer: Plädoyer für die Schwachheit in einer Welt der Starken – Sursee 2013</a:t>
            </a:r>
          </a:p>
        </p:txBody>
      </p:sp>
      <p:sp>
        <p:nvSpPr>
          <p:cNvPr id="4" name="Fußzeilenplatzhalter 3"/>
          <p:cNvSpPr>
            <a:spLocks noGrp="1"/>
          </p:cNvSpPr>
          <p:nvPr>
            <p:ph type="ftr" sz="quarter" idx="2"/>
          </p:nvPr>
        </p:nvSpPr>
        <p:spPr>
          <a:xfrm>
            <a:off x="548680" y="8532440"/>
            <a:ext cx="2971800" cy="457200"/>
          </a:xfrm>
          <a:prstGeom prst="rect">
            <a:avLst/>
          </a:prstGeom>
        </p:spPr>
        <p:txBody>
          <a:bodyPr vert="horz" lIns="91440" tIns="45720" rIns="91440" bIns="45720" rtlCol="0" anchor="b"/>
          <a:lstStyle>
            <a:lvl1pPr algn="l">
              <a:defRPr sz="1200"/>
            </a:lvl1pPr>
          </a:lstStyle>
          <a:p>
            <a:r>
              <a:rPr lang="de-CH" dirty="0"/>
              <a:t>www.seminare-ps.net</a:t>
            </a:r>
          </a:p>
          <a:p>
            <a:r>
              <a:rPr lang="de-CH" dirty="0"/>
              <a:t>www.samuelpfeifer.com</a:t>
            </a:r>
          </a:p>
        </p:txBody>
      </p:sp>
      <p:sp>
        <p:nvSpPr>
          <p:cNvPr id="5" name="Foliennummernplatzhalter 4"/>
          <p:cNvSpPr>
            <a:spLocks noGrp="1"/>
          </p:cNvSpPr>
          <p:nvPr>
            <p:ph type="sldNum" sz="quarter" idx="3"/>
          </p:nvPr>
        </p:nvSpPr>
        <p:spPr>
          <a:xfrm>
            <a:off x="3356992" y="8686800"/>
            <a:ext cx="2971800" cy="457200"/>
          </a:xfrm>
          <a:prstGeom prst="rect">
            <a:avLst/>
          </a:prstGeom>
        </p:spPr>
        <p:txBody>
          <a:bodyPr vert="horz" lIns="91440" tIns="45720" rIns="91440" bIns="45720" rtlCol="0" anchor="b"/>
          <a:lstStyle>
            <a:lvl1pPr algn="r">
              <a:defRPr sz="1200"/>
            </a:lvl1pPr>
          </a:lstStyle>
          <a:p>
            <a:fld id="{FE4720BD-7955-4B34-9FB9-31D860029BDB}" type="slidenum">
              <a:rPr lang="de-CH" smtClean="0"/>
              <a:t>‹Nr.›</a:t>
            </a:fld>
            <a:endParaRPr lang="de-CH" dirty="0"/>
          </a:p>
        </p:txBody>
      </p:sp>
    </p:spTree>
    <p:extLst>
      <p:ext uri="{BB962C8B-B14F-4D97-AF65-F5344CB8AC3E}">
        <p14:creationId xmlns:p14="http://schemas.microsoft.com/office/powerpoint/2010/main" val="267117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FD1FD-B62D-4692-B8E6-7640BBA53223}" type="datetimeFigureOut">
              <a:rPr lang="de-CH" smtClean="0"/>
              <a:t>20.11.2017</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C9692-F9B6-4752-82D8-A692B8862853}" type="slidenum">
              <a:rPr lang="de-CH" smtClean="0"/>
              <a:t>‹Nr.›</a:t>
            </a:fld>
            <a:endParaRPr lang="de-CH"/>
          </a:p>
        </p:txBody>
      </p:sp>
    </p:spTree>
    <p:extLst>
      <p:ext uri="{BB962C8B-B14F-4D97-AF65-F5344CB8AC3E}">
        <p14:creationId xmlns:p14="http://schemas.microsoft.com/office/powerpoint/2010/main" val="105576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p:spPr>
        <p:txBody>
          <a:bodyPr/>
          <a:lstStyle/>
          <a:p>
            <a:endParaRPr lang="de-CH" altLang="en-US"/>
          </a:p>
        </p:txBody>
      </p:sp>
      <p:sp>
        <p:nvSpPr>
          <p:cNvPr id="56324" name="Foliennummernplatzhalter 3"/>
          <p:cNvSpPr>
            <a:spLocks noGrp="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fld id="{57F49CC2-C42D-4B85-B721-E4FE211987C4}" type="slidenum">
              <a:rPr lang="de-CH" altLang="en-US" sz="1300" smtClean="0"/>
              <a:pPr/>
              <a:t>3</a:t>
            </a:fld>
            <a:endParaRPr lang="de-CH" altLang="en-US" sz="1300"/>
          </a:p>
        </p:txBody>
      </p:sp>
    </p:spTree>
    <p:extLst>
      <p:ext uri="{BB962C8B-B14F-4D97-AF65-F5344CB8AC3E}">
        <p14:creationId xmlns:p14="http://schemas.microsoft.com/office/powerpoint/2010/main" val="3138870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A56EA2-653E-47B7-BA21-F23320F35A8B}" type="slidenum">
              <a:rPr lang="de-DE" smtClean="0"/>
              <a:pPr eaLnBrk="1" hangingPunct="1"/>
              <a:t>28</a:t>
            </a:fld>
            <a:endParaRPr lang="de-DE"/>
          </a:p>
        </p:txBody>
      </p:sp>
      <p:sp>
        <p:nvSpPr>
          <p:cNvPr id="49155" name="Rectangle 7"/>
          <p:cNvSpPr txBox="1">
            <a:spLocks noGrp="1" noChangeArrowheads="1"/>
          </p:cNvSpPr>
          <p:nvPr/>
        </p:nvSpPr>
        <p:spPr bwMode="auto">
          <a:xfrm>
            <a:off x="3884614" y="9428583"/>
            <a:ext cx="29718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6A7DF6A-A6DD-45BA-B0A0-85C58931DBAD}" type="slidenum">
              <a:rPr lang="de-DE" sz="1200"/>
              <a:pPr algn="r" eaLnBrk="1" hangingPunct="1"/>
              <a:t>28</a:t>
            </a:fld>
            <a:endParaRPr lang="de-DE" sz="12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e-DE" sz="800" dirty="0"/>
              <a:t>10 Weisheitskompetenzen</a:t>
            </a:r>
          </a:p>
          <a:p>
            <a:pPr eaLnBrk="1" hangingPunct="1">
              <a:lnSpc>
                <a:spcPct val="80000"/>
              </a:lnSpc>
            </a:pPr>
            <a:r>
              <a:rPr lang="de-DE" sz="800" dirty="0"/>
              <a:t>1. Fakten- und Problemlösewissen umfasst</a:t>
            </a:r>
          </a:p>
          <a:p>
            <a:pPr eaLnBrk="1" hangingPunct="1">
              <a:lnSpc>
                <a:spcPct val="80000"/>
              </a:lnSpc>
            </a:pPr>
            <a:r>
              <a:rPr lang="de-DE" sz="800" dirty="0"/>
              <a:t>– allgemeines Wissen zum Beispiel über Motive, Emotionen und Verhalten</a:t>
            </a:r>
          </a:p>
          <a:p>
            <a:pPr eaLnBrk="1" hangingPunct="1">
              <a:lnSpc>
                <a:spcPct val="80000"/>
              </a:lnSpc>
            </a:pPr>
            <a:r>
              <a:rPr lang="de-DE" sz="800" dirty="0"/>
              <a:t>– spezifisches Wissen etwa über soziale Ereignisse wie ein Vorstellungsgespräch</a:t>
            </a:r>
          </a:p>
          <a:p>
            <a:pPr eaLnBrk="1" hangingPunct="1">
              <a:lnSpc>
                <a:spcPct val="80000"/>
              </a:lnSpc>
            </a:pPr>
            <a:r>
              <a:rPr lang="de-DE" sz="800" dirty="0"/>
              <a:t>und über die Funktionsweise von Institutionen</a:t>
            </a:r>
          </a:p>
          <a:p>
            <a:pPr eaLnBrk="1" hangingPunct="1">
              <a:lnSpc>
                <a:spcPct val="80000"/>
              </a:lnSpc>
            </a:pPr>
            <a:r>
              <a:rPr lang="de-DE" sz="800" dirty="0"/>
              <a:t>– Handlungswissen, zum Beispiel zu Konfliktlösestrategien.</a:t>
            </a:r>
          </a:p>
          <a:p>
            <a:pPr eaLnBrk="1" hangingPunct="1">
              <a:lnSpc>
                <a:spcPct val="80000"/>
              </a:lnSpc>
            </a:pPr>
            <a:r>
              <a:rPr lang="de-DE" sz="800" dirty="0"/>
              <a:t>2. </a:t>
            </a:r>
            <a:r>
              <a:rPr lang="de-DE" sz="800" dirty="0" err="1"/>
              <a:t>Kontextualismus</a:t>
            </a:r>
            <a:r>
              <a:rPr lang="de-DE" sz="800" dirty="0"/>
              <a:t> ist die Fähigkeit, zeitliche und thematische Verbindungen</a:t>
            </a:r>
          </a:p>
          <a:p>
            <a:pPr eaLnBrk="1" hangingPunct="1">
              <a:lnSpc>
                <a:spcPct val="80000"/>
              </a:lnSpc>
            </a:pPr>
            <a:r>
              <a:rPr lang="de-DE" sz="800" dirty="0"/>
              <a:t>zwischen verschiedenen Lebensbereichen und -erfahrungen zu erkennen.</a:t>
            </a:r>
          </a:p>
          <a:p>
            <a:pPr eaLnBrk="1" hangingPunct="1">
              <a:lnSpc>
                <a:spcPct val="80000"/>
              </a:lnSpc>
            </a:pPr>
            <a:r>
              <a:rPr lang="de-DE" sz="800" dirty="0"/>
              <a:t>3. Werterelativismus berücksichtigt beim Urteil über das Denken und Verhalten</a:t>
            </a:r>
          </a:p>
          <a:p>
            <a:pPr eaLnBrk="1" hangingPunct="1">
              <a:lnSpc>
                <a:spcPct val="80000"/>
              </a:lnSpc>
            </a:pPr>
            <a:r>
              <a:rPr lang="de-DE" sz="800" dirty="0"/>
              <a:t>anderer deren individuelle Geschichte und Wertvorstellungen.</a:t>
            </a:r>
          </a:p>
          <a:p>
            <a:pPr eaLnBrk="1" hangingPunct="1">
              <a:lnSpc>
                <a:spcPct val="80000"/>
              </a:lnSpc>
            </a:pPr>
            <a:r>
              <a:rPr lang="de-DE" sz="800" dirty="0"/>
              <a:t>4. Ungewissheitstoleranz erlaubt, Unsicherheit auszuhalten und trotzdem</a:t>
            </a:r>
          </a:p>
          <a:p>
            <a:pPr eaLnBrk="1" hangingPunct="1">
              <a:lnSpc>
                <a:spcPct val="80000"/>
              </a:lnSpc>
            </a:pPr>
            <a:r>
              <a:rPr lang="de-DE" sz="800" dirty="0"/>
              <a:t>entscheiden oder handeln zu können.</a:t>
            </a:r>
          </a:p>
          <a:p>
            <a:pPr eaLnBrk="1" hangingPunct="1">
              <a:lnSpc>
                <a:spcPct val="80000"/>
              </a:lnSpc>
            </a:pPr>
            <a:r>
              <a:rPr lang="de-DE" sz="800" dirty="0"/>
              <a:t>5. Emotionswahrnehmung bedeutet, eigene Gefühle zu registrieren und zu</a:t>
            </a:r>
          </a:p>
          <a:p>
            <a:pPr eaLnBrk="1" hangingPunct="1">
              <a:lnSpc>
                <a:spcPct val="80000"/>
              </a:lnSpc>
            </a:pPr>
            <a:r>
              <a:rPr lang="de-DE" sz="800" dirty="0"/>
              <a:t>beurteilen, ob sie der Situation angemessen sind.</a:t>
            </a:r>
          </a:p>
          <a:p>
            <a:pPr eaLnBrk="1" hangingPunct="1">
              <a:lnSpc>
                <a:spcPct val="80000"/>
              </a:lnSpc>
            </a:pPr>
            <a:r>
              <a:rPr lang="de-DE" sz="800" dirty="0"/>
              <a:t>6. Serenität bezeichnet die Fähigkeit, Emotionen so zu kontrollieren, dass sie</a:t>
            </a:r>
          </a:p>
          <a:p>
            <a:pPr eaLnBrk="1" hangingPunct="1">
              <a:lnSpc>
                <a:spcPct val="80000"/>
              </a:lnSpc>
            </a:pPr>
            <a:r>
              <a:rPr lang="de-DE" sz="800" dirty="0"/>
              <a:t>Denken, Handeln und Wohlbefinden nicht übermäßig stören.</a:t>
            </a:r>
          </a:p>
          <a:p>
            <a:pPr eaLnBrk="1" hangingPunct="1">
              <a:lnSpc>
                <a:spcPct val="80000"/>
              </a:lnSpc>
            </a:pPr>
            <a:r>
              <a:rPr lang="de-DE" sz="800" dirty="0"/>
              <a:t>7. Empathie bedeutet, die Gefühle und das Erleben anderer nachempfinden</a:t>
            </a:r>
          </a:p>
          <a:p>
            <a:pPr eaLnBrk="1" hangingPunct="1">
              <a:lnSpc>
                <a:spcPct val="80000"/>
              </a:lnSpc>
            </a:pPr>
            <a:r>
              <a:rPr lang="de-DE" sz="800" dirty="0"/>
              <a:t>und sich auf andere einstellen zu können.</a:t>
            </a:r>
          </a:p>
          <a:p>
            <a:pPr eaLnBrk="1" hangingPunct="1">
              <a:lnSpc>
                <a:spcPct val="80000"/>
              </a:lnSpc>
            </a:pPr>
            <a:r>
              <a:rPr lang="de-DE" sz="800" dirty="0"/>
              <a:t>8. Nachhaltigkeit kennzeichnet ein Verhalten, das kurzfristig vielleicht anstrengt,</a:t>
            </a:r>
          </a:p>
          <a:p>
            <a:pPr eaLnBrk="1" hangingPunct="1">
              <a:lnSpc>
                <a:spcPct val="80000"/>
              </a:lnSpc>
            </a:pPr>
            <a:r>
              <a:rPr lang="de-DE" sz="800" dirty="0"/>
              <a:t>langfristig aber zum Ziel führt.</a:t>
            </a:r>
          </a:p>
          <a:p>
            <a:pPr eaLnBrk="1" hangingPunct="1">
              <a:lnSpc>
                <a:spcPct val="80000"/>
              </a:lnSpc>
            </a:pPr>
            <a:r>
              <a:rPr lang="de-DE" sz="800" dirty="0"/>
              <a:t>9. Perspektivwechsel beinhaltet, einen Sachverhalt oder Konflikt aus der</a:t>
            </a:r>
          </a:p>
          <a:p>
            <a:pPr eaLnBrk="1" hangingPunct="1">
              <a:lnSpc>
                <a:spcPct val="80000"/>
              </a:lnSpc>
            </a:pPr>
            <a:r>
              <a:rPr lang="de-DE" sz="800" dirty="0"/>
              <a:t>Sicht anderer Beteiligter zu betrachten.</a:t>
            </a:r>
          </a:p>
          <a:p>
            <a:pPr eaLnBrk="1" hangingPunct="1">
              <a:lnSpc>
                <a:spcPct val="80000"/>
              </a:lnSpc>
            </a:pPr>
            <a:r>
              <a:rPr lang="de-DE" sz="800" dirty="0"/>
              <a:t>10. Selbstdistanz ist die Fähigkeit, höherrangige Ziele zu identifizieren und</a:t>
            </a:r>
          </a:p>
          <a:p>
            <a:pPr eaLnBrk="1" hangingPunct="1">
              <a:lnSpc>
                <a:spcPct val="80000"/>
              </a:lnSpc>
            </a:pPr>
            <a:r>
              <a:rPr lang="de-DE" sz="800" dirty="0"/>
              <a:t>dafür eigene Interessen zurückzustellen.</a:t>
            </a:r>
          </a:p>
        </p:txBody>
      </p:sp>
    </p:spTree>
    <p:extLst>
      <p:ext uri="{BB962C8B-B14F-4D97-AF65-F5344CB8AC3E}">
        <p14:creationId xmlns:p14="http://schemas.microsoft.com/office/powerpoint/2010/main" val="290689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A56EA2-653E-47B7-BA21-F23320F35A8B}" type="slidenum">
              <a:rPr lang="de-DE" smtClean="0"/>
              <a:pPr eaLnBrk="1" hangingPunct="1"/>
              <a:t>29</a:t>
            </a:fld>
            <a:endParaRPr lang="de-DE"/>
          </a:p>
        </p:txBody>
      </p:sp>
      <p:sp>
        <p:nvSpPr>
          <p:cNvPr id="49155" name="Rectangle 7"/>
          <p:cNvSpPr txBox="1">
            <a:spLocks noGrp="1" noChangeArrowheads="1"/>
          </p:cNvSpPr>
          <p:nvPr/>
        </p:nvSpPr>
        <p:spPr bwMode="auto">
          <a:xfrm>
            <a:off x="3884614" y="9428583"/>
            <a:ext cx="29718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6A7DF6A-A6DD-45BA-B0A0-85C58931DBAD}" type="slidenum">
              <a:rPr lang="de-DE" sz="1200"/>
              <a:pPr algn="r" eaLnBrk="1" hangingPunct="1"/>
              <a:t>29</a:t>
            </a:fld>
            <a:endParaRPr lang="de-DE" sz="12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e-DE" sz="800" dirty="0"/>
              <a:t>10 Weisheitskompetenzen</a:t>
            </a:r>
          </a:p>
          <a:p>
            <a:pPr eaLnBrk="1" hangingPunct="1">
              <a:lnSpc>
                <a:spcPct val="80000"/>
              </a:lnSpc>
            </a:pPr>
            <a:r>
              <a:rPr lang="de-DE" sz="800" dirty="0"/>
              <a:t>1. Fakten- und Problemlösewissen umfasst</a:t>
            </a:r>
          </a:p>
          <a:p>
            <a:pPr eaLnBrk="1" hangingPunct="1">
              <a:lnSpc>
                <a:spcPct val="80000"/>
              </a:lnSpc>
            </a:pPr>
            <a:r>
              <a:rPr lang="de-DE" sz="800" dirty="0"/>
              <a:t>– allgemeines Wissen zum Beispiel über Motive, Emotionen und Verhalten</a:t>
            </a:r>
          </a:p>
          <a:p>
            <a:pPr eaLnBrk="1" hangingPunct="1">
              <a:lnSpc>
                <a:spcPct val="80000"/>
              </a:lnSpc>
            </a:pPr>
            <a:r>
              <a:rPr lang="de-DE" sz="800" dirty="0"/>
              <a:t>– spezifisches Wissen etwa über soziale Ereignisse wie ein Vorstellungsgespräch</a:t>
            </a:r>
          </a:p>
          <a:p>
            <a:pPr eaLnBrk="1" hangingPunct="1">
              <a:lnSpc>
                <a:spcPct val="80000"/>
              </a:lnSpc>
            </a:pPr>
            <a:r>
              <a:rPr lang="de-DE" sz="800" dirty="0"/>
              <a:t>und über die Funktionsweise von Institutionen</a:t>
            </a:r>
          </a:p>
          <a:p>
            <a:pPr eaLnBrk="1" hangingPunct="1">
              <a:lnSpc>
                <a:spcPct val="80000"/>
              </a:lnSpc>
            </a:pPr>
            <a:r>
              <a:rPr lang="de-DE" sz="800" dirty="0"/>
              <a:t>– Handlungswissen, zum Beispiel zu Konfliktlösestrategien.</a:t>
            </a:r>
          </a:p>
          <a:p>
            <a:pPr eaLnBrk="1" hangingPunct="1">
              <a:lnSpc>
                <a:spcPct val="80000"/>
              </a:lnSpc>
            </a:pPr>
            <a:r>
              <a:rPr lang="de-DE" sz="800" dirty="0"/>
              <a:t>2. </a:t>
            </a:r>
            <a:r>
              <a:rPr lang="de-DE" sz="800" dirty="0" err="1"/>
              <a:t>Kontextualismus</a:t>
            </a:r>
            <a:r>
              <a:rPr lang="de-DE" sz="800" dirty="0"/>
              <a:t> ist die Fähigkeit, zeitliche und thematische Verbindungen</a:t>
            </a:r>
          </a:p>
          <a:p>
            <a:pPr eaLnBrk="1" hangingPunct="1">
              <a:lnSpc>
                <a:spcPct val="80000"/>
              </a:lnSpc>
            </a:pPr>
            <a:r>
              <a:rPr lang="de-DE" sz="800" dirty="0"/>
              <a:t>zwischen verschiedenen Lebensbereichen und -erfahrungen zu erkennen.</a:t>
            </a:r>
          </a:p>
          <a:p>
            <a:pPr eaLnBrk="1" hangingPunct="1">
              <a:lnSpc>
                <a:spcPct val="80000"/>
              </a:lnSpc>
            </a:pPr>
            <a:r>
              <a:rPr lang="de-DE" sz="800" dirty="0"/>
              <a:t>3. Werterelativismus berücksichtigt beim Urteil über das Denken und Verhalten</a:t>
            </a:r>
          </a:p>
          <a:p>
            <a:pPr eaLnBrk="1" hangingPunct="1">
              <a:lnSpc>
                <a:spcPct val="80000"/>
              </a:lnSpc>
            </a:pPr>
            <a:r>
              <a:rPr lang="de-DE" sz="800" dirty="0"/>
              <a:t>anderer deren individuelle Geschichte und Wertvorstellungen.</a:t>
            </a:r>
          </a:p>
          <a:p>
            <a:pPr eaLnBrk="1" hangingPunct="1">
              <a:lnSpc>
                <a:spcPct val="80000"/>
              </a:lnSpc>
            </a:pPr>
            <a:r>
              <a:rPr lang="de-DE" sz="800" dirty="0"/>
              <a:t>4. Ungewissheitstoleranz erlaubt, Unsicherheit auszuhalten und trotzdem</a:t>
            </a:r>
          </a:p>
          <a:p>
            <a:pPr eaLnBrk="1" hangingPunct="1">
              <a:lnSpc>
                <a:spcPct val="80000"/>
              </a:lnSpc>
            </a:pPr>
            <a:r>
              <a:rPr lang="de-DE" sz="800" dirty="0"/>
              <a:t>entscheiden oder handeln zu können.</a:t>
            </a:r>
          </a:p>
          <a:p>
            <a:pPr eaLnBrk="1" hangingPunct="1">
              <a:lnSpc>
                <a:spcPct val="80000"/>
              </a:lnSpc>
            </a:pPr>
            <a:r>
              <a:rPr lang="de-DE" sz="800" dirty="0"/>
              <a:t>5. Emotionswahrnehmung bedeutet, eigene Gefühle zu registrieren und zu</a:t>
            </a:r>
          </a:p>
          <a:p>
            <a:pPr eaLnBrk="1" hangingPunct="1">
              <a:lnSpc>
                <a:spcPct val="80000"/>
              </a:lnSpc>
            </a:pPr>
            <a:r>
              <a:rPr lang="de-DE" sz="800" dirty="0"/>
              <a:t>beurteilen, ob sie der Situation angemessen sind.</a:t>
            </a:r>
          </a:p>
          <a:p>
            <a:pPr eaLnBrk="1" hangingPunct="1">
              <a:lnSpc>
                <a:spcPct val="80000"/>
              </a:lnSpc>
            </a:pPr>
            <a:r>
              <a:rPr lang="de-DE" sz="800" dirty="0"/>
              <a:t>6. Serenität bezeichnet die Fähigkeit, Emotionen so zu kontrollieren, dass sie</a:t>
            </a:r>
          </a:p>
          <a:p>
            <a:pPr eaLnBrk="1" hangingPunct="1">
              <a:lnSpc>
                <a:spcPct val="80000"/>
              </a:lnSpc>
            </a:pPr>
            <a:r>
              <a:rPr lang="de-DE" sz="800" dirty="0"/>
              <a:t>Denken, Handeln und Wohlbefinden nicht übermäßig stören.</a:t>
            </a:r>
          </a:p>
          <a:p>
            <a:pPr eaLnBrk="1" hangingPunct="1">
              <a:lnSpc>
                <a:spcPct val="80000"/>
              </a:lnSpc>
            </a:pPr>
            <a:r>
              <a:rPr lang="de-DE" sz="800" dirty="0"/>
              <a:t>7. Empathie bedeutet, die Gefühle und das Erleben anderer nachempfinden</a:t>
            </a:r>
          </a:p>
          <a:p>
            <a:pPr eaLnBrk="1" hangingPunct="1">
              <a:lnSpc>
                <a:spcPct val="80000"/>
              </a:lnSpc>
            </a:pPr>
            <a:r>
              <a:rPr lang="de-DE" sz="800" dirty="0"/>
              <a:t>und sich auf andere einstellen zu können.</a:t>
            </a:r>
          </a:p>
          <a:p>
            <a:pPr eaLnBrk="1" hangingPunct="1">
              <a:lnSpc>
                <a:spcPct val="80000"/>
              </a:lnSpc>
            </a:pPr>
            <a:r>
              <a:rPr lang="de-DE" sz="800" dirty="0"/>
              <a:t>8. Nachhaltigkeit kennzeichnet ein Verhalten, das kurzfristig vielleicht anstrengt,</a:t>
            </a:r>
          </a:p>
          <a:p>
            <a:pPr eaLnBrk="1" hangingPunct="1">
              <a:lnSpc>
                <a:spcPct val="80000"/>
              </a:lnSpc>
            </a:pPr>
            <a:r>
              <a:rPr lang="de-DE" sz="800" dirty="0"/>
              <a:t>langfristig aber zum Ziel führt.</a:t>
            </a:r>
          </a:p>
          <a:p>
            <a:pPr eaLnBrk="1" hangingPunct="1">
              <a:lnSpc>
                <a:spcPct val="80000"/>
              </a:lnSpc>
            </a:pPr>
            <a:r>
              <a:rPr lang="de-DE" sz="800" dirty="0"/>
              <a:t>9. Perspektivwechsel beinhaltet, einen Sachverhalt oder Konflikt aus der</a:t>
            </a:r>
          </a:p>
          <a:p>
            <a:pPr eaLnBrk="1" hangingPunct="1">
              <a:lnSpc>
                <a:spcPct val="80000"/>
              </a:lnSpc>
            </a:pPr>
            <a:r>
              <a:rPr lang="de-DE" sz="800" dirty="0"/>
              <a:t>Sicht anderer Beteiligter zu betrachten.</a:t>
            </a:r>
          </a:p>
          <a:p>
            <a:pPr eaLnBrk="1" hangingPunct="1">
              <a:lnSpc>
                <a:spcPct val="80000"/>
              </a:lnSpc>
            </a:pPr>
            <a:r>
              <a:rPr lang="de-DE" sz="800" dirty="0"/>
              <a:t>10. Selbstdistanz ist die Fähigkeit, höherrangige Ziele zu identifizieren und</a:t>
            </a:r>
          </a:p>
          <a:p>
            <a:pPr eaLnBrk="1" hangingPunct="1">
              <a:lnSpc>
                <a:spcPct val="80000"/>
              </a:lnSpc>
            </a:pPr>
            <a:r>
              <a:rPr lang="de-DE" sz="800" dirty="0"/>
              <a:t>dafür eigene Interessen zurückzustellen.</a:t>
            </a:r>
          </a:p>
        </p:txBody>
      </p:sp>
    </p:spTree>
    <p:extLst>
      <p:ext uri="{BB962C8B-B14F-4D97-AF65-F5344CB8AC3E}">
        <p14:creationId xmlns:p14="http://schemas.microsoft.com/office/powerpoint/2010/main" val="3514684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Debbie Milke, Spiegel 15/2015 </a:t>
            </a:r>
          </a:p>
        </p:txBody>
      </p:sp>
      <p:sp>
        <p:nvSpPr>
          <p:cNvPr id="4" name="Foliennummernplatzhalter 3"/>
          <p:cNvSpPr>
            <a:spLocks noGrp="1"/>
          </p:cNvSpPr>
          <p:nvPr>
            <p:ph type="sldNum" sz="quarter" idx="10"/>
          </p:nvPr>
        </p:nvSpPr>
        <p:spPr/>
        <p:txBody>
          <a:bodyPr/>
          <a:lstStyle/>
          <a:p>
            <a:fld id="{233C9692-F9B6-4752-82D8-A692B8862853}" type="slidenum">
              <a:rPr lang="de-CH" smtClean="0"/>
              <a:t>31</a:t>
            </a:fld>
            <a:endParaRPr lang="de-CH"/>
          </a:p>
        </p:txBody>
      </p:sp>
    </p:spTree>
    <p:extLst>
      <p:ext uri="{BB962C8B-B14F-4D97-AF65-F5344CB8AC3E}">
        <p14:creationId xmlns:p14="http://schemas.microsoft.com/office/powerpoint/2010/main" val="81053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Ich habe</a:t>
            </a:r>
          </a:p>
          <a:p>
            <a:r>
              <a:rPr lang="de-CH" dirty="0"/>
              <a:t>aber auch viele Dokumentationen über</a:t>
            </a:r>
          </a:p>
          <a:p>
            <a:r>
              <a:rPr lang="de-CH" dirty="0"/>
              <a:t>andere Länder gesehen. Über Beschneidungsrituale</a:t>
            </a:r>
          </a:p>
          <a:p>
            <a:r>
              <a:rPr lang="de-CH" dirty="0"/>
              <a:t>in Afrika, die Armut in Indien.</a:t>
            </a:r>
          </a:p>
          <a:p>
            <a:r>
              <a:rPr lang="de-CH" dirty="0"/>
              <a:t>Ich erinnere mich, einmal war da</a:t>
            </a:r>
          </a:p>
          <a:p>
            <a:r>
              <a:rPr lang="de-CH" dirty="0"/>
              <a:t>dieser Bericht über eine indische Familie.</a:t>
            </a:r>
          </a:p>
          <a:p>
            <a:r>
              <a:rPr lang="de-CH" dirty="0"/>
              <a:t>Sie lebte in einem winzigen Zwei-Zimmer-</a:t>
            </a:r>
          </a:p>
          <a:p>
            <a:r>
              <a:rPr lang="de-CH" dirty="0"/>
              <a:t>Apartment. Sie hatten nichts, die vier Kinder</a:t>
            </a:r>
          </a:p>
          <a:p>
            <a:r>
              <a:rPr lang="de-CH" dirty="0"/>
              <a:t>wurden nicht satt. Da habe ich mich</a:t>
            </a:r>
          </a:p>
          <a:p>
            <a:r>
              <a:rPr lang="de-CH" dirty="0"/>
              <a:t>umgeguckt und gedacht: So schlecht geht</a:t>
            </a:r>
          </a:p>
          <a:p>
            <a:r>
              <a:rPr lang="de-CH" dirty="0"/>
              <a:t>es mir hier gar nicht. Ich habe ein Dach</a:t>
            </a:r>
          </a:p>
          <a:p>
            <a:r>
              <a:rPr lang="de-CH" dirty="0"/>
              <a:t>über dem Kopf, ein Bett, bekomme etwas</a:t>
            </a:r>
          </a:p>
          <a:p>
            <a:r>
              <a:rPr lang="de-CH" dirty="0"/>
              <a:t>zu essen. Von da an habe ich meine Zelle</a:t>
            </a:r>
          </a:p>
          <a:p>
            <a:r>
              <a:rPr lang="de-CH" dirty="0"/>
              <a:t>immer als Zimmer betrachtet.</a:t>
            </a:r>
          </a:p>
        </p:txBody>
      </p:sp>
      <p:sp>
        <p:nvSpPr>
          <p:cNvPr id="4" name="Foliennummernplatzhalter 3"/>
          <p:cNvSpPr>
            <a:spLocks noGrp="1"/>
          </p:cNvSpPr>
          <p:nvPr>
            <p:ph type="sldNum" sz="quarter" idx="10"/>
          </p:nvPr>
        </p:nvSpPr>
        <p:spPr/>
        <p:txBody>
          <a:bodyPr/>
          <a:lstStyle/>
          <a:p>
            <a:fld id="{233C9692-F9B6-4752-82D8-A692B8862853}" type="slidenum">
              <a:rPr lang="de-CH" smtClean="0"/>
              <a:t>32</a:t>
            </a:fld>
            <a:endParaRPr lang="de-CH"/>
          </a:p>
        </p:txBody>
      </p:sp>
    </p:spTree>
    <p:extLst>
      <p:ext uri="{BB962C8B-B14F-4D97-AF65-F5344CB8AC3E}">
        <p14:creationId xmlns:p14="http://schemas.microsoft.com/office/powerpoint/2010/main" val="352790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C3D54-F328-4119-9A10-747FC8F76533}" type="slidenum">
              <a:rPr lang="de-CH"/>
              <a:pPr/>
              <a:t>5</a:t>
            </a:fld>
            <a:endParaRPr lang="de-CH"/>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de-CH"/>
              <a:t>Tedeschi, R. &amp; Calhoun, L. (1995). Trauma &amp; Transformation. CA: Sage Publications.</a:t>
            </a:r>
            <a:endParaRPr lang="en-US"/>
          </a:p>
          <a:p>
            <a:r>
              <a:rPr lang="en-US"/>
              <a:t>Posttraumatic Growth</a:t>
            </a:r>
          </a:p>
          <a:p>
            <a:r>
              <a:rPr lang="en-US"/>
              <a:t>Posttraumatic growth in children develops as a result of lessons learned from exposure to trauma or crisis (Tedeschi &amp; Calhoun, 2004). Posttraumatic growth is manifested in several clearly defined behaviors and thought patterns not necessarily present prior to exposure (Turner &amp; Cox, 2004). Experiences that children and adolescents may have that are associated with posttraumatic growth include (Tedeschi &amp; Calhoun, 2004; Ungerleider, 2003):</a:t>
            </a:r>
          </a:p>
          <a:p>
            <a:r>
              <a:rPr lang="en-US"/>
              <a:t>•	Feeling more compassion and empathy for others after personal trauma or loss</a:t>
            </a:r>
          </a:p>
          <a:p>
            <a:r>
              <a:rPr lang="en-US"/>
              <a:t>•	Increased psychological and emotional maturity when compared to age-related peers</a:t>
            </a:r>
          </a:p>
          <a:p>
            <a:r>
              <a:rPr lang="en-US"/>
              <a:t>•	Increased resiliency, the ability to “bounce back”</a:t>
            </a:r>
          </a:p>
          <a:p>
            <a:r>
              <a:rPr lang="en-US"/>
              <a:t>•	A more complex appreciation of life when compared to age related peers</a:t>
            </a:r>
          </a:p>
          <a:p>
            <a:r>
              <a:rPr lang="en-US"/>
              <a:t>•	A deeper understanding of one’s personal values, purpose, and meaning in life</a:t>
            </a:r>
          </a:p>
          <a:p>
            <a:r>
              <a:rPr lang="en-US"/>
              <a:t>•	A greater value of interpersonal relationships</a:t>
            </a:r>
          </a:p>
          <a:p>
            <a:r>
              <a:rPr lang="de-CH"/>
              <a:t>Tedeschi, R. &amp; Calhoun, L. (1995). Trauma &amp; Transformation. CA: Sage Publications.</a:t>
            </a:r>
          </a:p>
          <a:p>
            <a:r>
              <a:rPr lang="en-US">
                <a:solidFill>
                  <a:schemeClr val="tx2"/>
                </a:solidFill>
              </a:rPr>
              <a:t>Park C.L. &amp; Fenster J.R. (2004). Stress-Related Growth: Predictors of Occurrence and Correlates with Psychological AdjustmentJ ournal of Social and Clinical Psychology 23:195-215.</a:t>
            </a:r>
          </a:p>
          <a:p>
            <a:endParaRPr lang="en-US"/>
          </a:p>
        </p:txBody>
      </p:sp>
    </p:spTree>
    <p:extLst>
      <p:ext uri="{BB962C8B-B14F-4D97-AF65-F5344CB8AC3E}">
        <p14:creationId xmlns:p14="http://schemas.microsoft.com/office/powerpoint/2010/main" val="671446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Wir meinen oft, eine intensive Therapie, ein intensiver geistlicher Prozess, eine intensive Seelsorge / Gebet, könne eine Krise verkürzen;</a:t>
            </a:r>
          </a:p>
          <a:p>
            <a:r>
              <a:rPr lang="de-CH" dirty="0"/>
              <a:t>Leidensprozess und Heilungsprozess braucht seine Zeit</a:t>
            </a:r>
          </a:p>
          <a:p>
            <a:r>
              <a:rPr lang="de-CH" dirty="0"/>
              <a:t>Thema : Beschleunigung und Entfremdung (Hartmut Rosa)</a:t>
            </a:r>
          </a:p>
          <a:p>
            <a:endParaRPr lang="de-CH" dirty="0"/>
          </a:p>
          <a:p>
            <a:r>
              <a:rPr lang="de-CH" dirty="0"/>
              <a:t>Und doch: ZEIT HEILT WUNDEN</a:t>
            </a:r>
          </a:p>
          <a:p>
            <a:r>
              <a:rPr lang="de-CH" dirty="0"/>
              <a:t>Message: GIB DIR ZEIT – ERGIB DICH IN DEN RHYTHMUS DES LEBENS, DEN Gott IN DEINEM LEBEN ZULÄSST; versuche nichts in gehetztem Tempo zu forcieren</a:t>
            </a:r>
          </a:p>
          <a:p>
            <a:r>
              <a:rPr lang="de-CH" dirty="0"/>
              <a:t>BILD DES LANGSAM GEWACHSENEN HOLZES (Geigenbau, </a:t>
            </a:r>
            <a:r>
              <a:rPr lang="de-CH" dirty="0" err="1"/>
              <a:t>Schleske</a:t>
            </a:r>
            <a:r>
              <a:rPr lang="de-CH" dirty="0"/>
              <a:t>)</a:t>
            </a:r>
          </a:p>
          <a:p>
            <a:endParaRPr lang="de-CH" dirty="0"/>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11</a:t>
            </a:fld>
            <a:endParaRPr lang="de-CH"/>
          </a:p>
        </p:txBody>
      </p:sp>
    </p:spTree>
    <p:extLst>
      <p:ext uri="{BB962C8B-B14F-4D97-AF65-F5344CB8AC3E}">
        <p14:creationId xmlns:p14="http://schemas.microsoft.com/office/powerpoint/2010/main" val="145350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Wir meinen oft, eine intensive Therapie, ein intensiver geistlicher Prozess, eine intensive Seelsorge / Gebet, könne eine Krise verkürzen;</a:t>
            </a:r>
          </a:p>
          <a:p>
            <a:r>
              <a:rPr lang="de-CH" dirty="0"/>
              <a:t>Leidensprozess und Heilungsprozess braucht seine Zeit</a:t>
            </a:r>
          </a:p>
          <a:p>
            <a:r>
              <a:rPr lang="de-CH" dirty="0"/>
              <a:t>Thema : Beschleunigung und Entfremdung (Hartmut Rosa)</a:t>
            </a:r>
          </a:p>
          <a:p>
            <a:endParaRPr lang="de-CH" dirty="0"/>
          </a:p>
          <a:p>
            <a:r>
              <a:rPr lang="de-CH" dirty="0"/>
              <a:t>Und doch: ZEIT HEILT WUNDEN</a:t>
            </a:r>
          </a:p>
          <a:p>
            <a:r>
              <a:rPr lang="de-CH" dirty="0"/>
              <a:t>Message: GIB DIR ZEIT – ERGIB DICH IN DEN RHYTHMUS DES LEBENS, DEN Gott IN DEINEM LEBEN ZULÄSST; versuche nichts in gehetztem Tempo zu forcieren</a:t>
            </a:r>
          </a:p>
          <a:p>
            <a:r>
              <a:rPr lang="de-CH" dirty="0"/>
              <a:t>BILD DES LANGSAM GEWACHSENEN HOLZES (Geigenbau, </a:t>
            </a:r>
            <a:r>
              <a:rPr lang="de-CH" dirty="0" err="1"/>
              <a:t>Schleske</a:t>
            </a:r>
            <a:r>
              <a:rPr lang="de-CH" dirty="0"/>
              <a:t>)</a:t>
            </a:r>
          </a:p>
          <a:p>
            <a:endParaRPr lang="de-CH" dirty="0"/>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12</a:t>
            </a:fld>
            <a:endParaRPr lang="de-CH"/>
          </a:p>
        </p:txBody>
      </p:sp>
    </p:spTree>
    <p:extLst>
      <p:ext uri="{BB962C8B-B14F-4D97-AF65-F5344CB8AC3E}">
        <p14:creationId xmlns:p14="http://schemas.microsoft.com/office/powerpoint/2010/main" val="423073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Paradox zwischen Verheissungen und Enttäuschten Hoffnungen</a:t>
            </a:r>
          </a:p>
          <a:p>
            <a:r>
              <a:rPr lang="de-CH" dirty="0"/>
              <a:t>„Du musst mehr beten! Betest du mit deinem Mann zusammen? Wo zwei oder drei beten, da wirkt Gott! Gott will doch, dass es uns gut geht!“</a:t>
            </a:r>
          </a:p>
          <a:p>
            <a:r>
              <a:rPr lang="de-CH" dirty="0"/>
              <a:t> </a:t>
            </a:r>
          </a:p>
          <a:p>
            <a:r>
              <a:rPr lang="de-CH" dirty="0"/>
              <a:t>BEISPIEL: ICH HABE DURCH MEINE SCHMERZENDE SCHULTER VIEL GELERNT (Fr. F); vorher konnte ich Einschränkungen meiner Fitness nicht vorstellen, nicht akzeptieren; jetzt </a:t>
            </a:r>
            <a:r>
              <a:rPr lang="de-CH" dirty="0" err="1"/>
              <a:t>muste</a:t>
            </a:r>
            <a:r>
              <a:rPr lang="de-CH" dirty="0"/>
              <a:t> ich lernen mit diesen Grenzen. </a:t>
            </a:r>
          </a:p>
          <a:p>
            <a:r>
              <a:rPr lang="de-CH" dirty="0"/>
              <a:t> </a:t>
            </a:r>
          </a:p>
          <a:p>
            <a:r>
              <a:rPr lang="de-CH" dirty="0"/>
              <a:t>BEISPIEL: Jubeljahr statt Katastrophenjahr der Schwachheit</a:t>
            </a:r>
          </a:p>
          <a:p>
            <a:r>
              <a:rPr lang="de-CH" dirty="0"/>
              <a:t>Körper setzt mir jetzt die Grenzen, die vorher der Wille überrollt hat;</a:t>
            </a:r>
          </a:p>
          <a:p>
            <a:r>
              <a:rPr lang="de-CH" dirty="0"/>
              <a:t> </a:t>
            </a:r>
          </a:p>
          <a:p>
            <a:r>
              <a:rPr lang="de-CH" dirty="0"/>
              <a:t>„Jubeljahr“ – ein Jahr Ruhezeit, die sie sich vorher nicht gegeben hat. Mich nicht schlecht fühlen, wenn ich eigen Wünsche erfülle.</a:t>
            </a:r>
          </a:p>
          <a:p>
            <a:r>
              <a:rPr lang="de-CH" dirty="0"/>
              <a:t> </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17</a:t>
            </a:fld>
            <a:endParaRPr lang="de-CH"/>
          </a:p>
        </p:txBody>
      </p:sp>
    </p:spTree>
    <p:extLst>
      <p:ext uri="{BB962C8B-B14F-4D97-AF65-F5344CB8AC3E}">
        <p14:creationId xmlns:p14="http://schemas.microsoft.com/office/powerpoint/2010/main" val="83572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Paradox zwischen Verheissungen und Enttäuschten Hoffnungen</a:t>
            </a:r>
          </a:p>
          <a:p>
            <a:r>
              <a:rPr lang="de-CH" dirty="0"/>
              <a:t>„Du musst mehr beten! Betest du mit deinem Mann zusammen? Wo zwei oder drei beten, da wirkt Gott! Gott will doch, dass es uns gut geht!“</a:t>
            </a:r>
          </a:p>
          <a:p>
            <a:r>
              <a:rPr lang="de-CH" dirty="0"/>
              <a:t> </a:t>
            </a:r>
          </a:p>
          <a:p>
            <a:r>
              <a:rPr lang="de-CH" dirty="0"/>
              <a:t>BEISPIEL: ICH HABE DURCH MEINE SCHMERZENDE SCHULTER VIEL GELERNT (Fr. F); vorher konnte ich Einschränkungen meiner Fitness nicht vorstellen, nicht akzeptieren; jetzt </a:t>
            </a:r>
            <a:r>
              <a:rPr lang="de-CH" dirty="0" err="1"/>
              <a:t>muste</a:t>
            </a:r>
            <a:r>
              <a:rPr lang="de-CH" dirty="0"/>
              <a:t> ich lernen mit diesen Grenzen. </a:t>
            </a:r>
          </a:p>
          <a:p>
            <a:r>
              <a:rPr lang="de-CH" dirty="0"/>
              <a:t> </a:t>
            </a:r>
          </a:p>
          <a:p>
            <a:r>
              <a:rPr lang="de-CH" dirty="0"/>
              <a:t>BEISPIEL: Jubeljahr statt Katastrophenjahr der Schwachheit</a:t>
            </a:r>
          </a:p>
          <a:p>
            <a:r>
              <a:rPr lang="de-CH" dirty="0"/>
              <a:t>Körper setzt mir jetzt die Grenzen, die vorher der Wille überrollt hat;</a:t>
            </a:r>
          </a:p>
          <a:p>
            <a:r>
              <a:rPr lang="de-CH" dirty="0"/>
              <a:t> </a:t>
            </a:r>
          </a:p>
          <a:p>
            <a:r>
              <a:rPr lang="de-CH" dirty="0"/>
              <a:t>„Jubeljahr“ – ein Jahr Ruhezeit, die sie sich vorher nicht gegeben hat. Mich nicht schlecht fühlen, wenn ich eigen Wünsche erfülle.</a:t>
            </a:r>
          </a:p>
          <a:p>
            <a:r>
              <a:rPr lang="de-CH" dirty="0"/>
              <a:t> </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18</a:t>
            </a:fld>
            <a:endParaRPr lang="de-CH"/>
          </a:p>
        </p:txBody>
      </p:sp>
    </p:spTree>
    <p:extLst>
      <p:ext uri="{BB962C8B-B14F-4D97-AF65-F5344CB8AC3E}">
        <p14:creationId xmlns:p14="http://schemas.microsoft.com/office/powerpoint/2010/main" val="22358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Lebenskrisen ---- RINGEN MIT GOTT als notwendiger Schritt in der Verarbeitung des Leidens – </a:t>
            </a:r>
          </a:p>
          <a:p>
            <a:r>
              <a:rPr lang="de-CH" dirty="0"/>
              <a:t> </a:t>
            </a:r>
          </a:p>
          <a:p>
            <a:r>
              <a:rPr lang="de-CH" dirty="0"/>
              <a:t>CHRISTLICHER EXISTENZIALISMUS: Es gibt nicht immer Gründe für das Leiden, nicht immer Sinn;</a:t>
            </a:r>
          </a:p>
          <a:p>
            <a:r>
              <a:rPr lang="de-CH" dirty="0"/>
              <a:t> </a:t>
            </a:r>
          </a:p>
          <a:p>
            <a:r>
              <a:rPr lang="de-CH" dirty="0"/>
              <a:t>SINNERFÜLLUNG: „auf dass“</a:t>
            </a:r>
          </a:p>
          <a:p>
            <a:r>
              <a:rPr lang="de-CH" dirty="0"/>
              <a:t> </a:t>
            </a:r>
          </a:p>
          <a:p>
            <a:r>
              <a:rPr lang="de-CH" dirty="0"/>
              <a:t>OHNE Gott (Jochen Klepper)</a:t>
            </a:r>
          </a:p>
          <a:p>
            <a:r>
              <a:rPr lang="de-CH" dirty="0"/>
              <a:t>PARADOX: „Leiden verdunkelt das Leben!“</a:t>
            </a:r>
          </a:p>
          <a:p>
            <a:r>
              <a:rPr lang="de-CH" dirty="0"/>
              <a:t>Gegenbeispiel: „So nimm denn meine Hände“ (Julie Hausmann)</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20</a:t>
            </a:fld>
            <a:endParaRPr lang="de-CH"/>
          </a:p>
        </p:txBody>
      </p:sp>
    </p:spTree>
    <p:extLst>
      <p:ext uri="{BB962C8B-B14F-4D97-AF65-F5344CB8AC3E}">
        <p14:creationId xmlns:p14="http://schemas.microsoft.com/office/powerpoint/2010/main" val="192944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Lebenskrisen ---- RINGEN MIT GOTT als notwendiger Schritt in der Verarbeitung des Leidens – </a:t>
            </a:r>
          </a:p>
          <a:p>
            <a:r>
              <a:rPr lang="de-CH" dirty="0"/>
              <a:t> </a:t>
            </a:r>
          </a:p>
          <a:p>
            <a:r>
              <a:rPr lang="de-CH" dirty="0"/>
              <a:t>CHRISTLICHER EXISTENZIALISMUS: Es gibt nicht immer Gründe für das Leiden, nicht immer Sinn;</a:t>
            </a:r>
          </a:p>
          <a:p>
            <a:r>
              <a:rPr lang="de-CH" dirty="0"/>
              <a:t> </a:t>
            </a:r>
          </a:p>
          <a:p>
            <a:r>
              <a:rPr lang="de-CH" dirty="0"/>
              <a:t>SINNERFÜLLUNG: „auf dass“</a:t>
            </a:r>
          </a:p>
          <a:p>
            <a:r>
              <a:rPr lang="de-CH" dirty="0"/>
              <a:t> </a:t>
            </a:r>
          </a:p>
          <a:p>
            <a:r>
              <a:rPr lang="de-CH" dirty="0"/>
              <a:t>OHNE Gott (Jochen Klepper)</a:t>
            </a:r>
          </a:p>
          <a:p>
            <a:r>
              <a:rPr lang="de-CH" dirty="0"/>
              <a:t>PARADOX: „Leiden verdunkelt das Leben!“</a:t>
            </a:r>
          </a:p>
          <a:p>
            <a:r>
              <a:rPr lang="de-CH" dirty="0"/>
              <a:t>Gegenbeispiel: „So nimm denn meine Hände“ (Julie Hausmann)</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21</a:t>
            </a:fld>
            <a:endParaRPr lang="de-CH"/>
          </a:p>
        </p:txBody>
      </p:sp>
    </p:spTree>
    <p:extLst>
      <p:ext uri="{BB962C8B-B14F-4D97-AF65-F5344CB8AC3E}">
        <p14:creationId xmlns:p14="http://schemas.microsoft.com/office/powerpoint/2010/main" val="1150282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24</a:t>
            </a:fld>
            <a:endParaRPr lang="de-CH"/>
          </a:p>
        </p:txBody>
      </p:sp>
    </p:spTree>
    <p:extLst>
      <p:ext uri="{BB962C8B-B14F-4D97-AF65-F5344CB8AC3E}">
        <p14:creationId xmlns:p14="http://schemas.microsoft.com/office/powerpoint/2010/main" val="875179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09601"/>
            <a:ext cx="7772400" cy="3467471"/>
          </a:xfrm>
        </p:spPr>
        <p:txBody>
          <a:bodyPr anchor="b">
            <a:noAutofit/>
          </a:bodyPr>
          <a:lstStyle>
            <a:lvl1pPr>
              <a:lnSpc>
                <a:spcPct val="100000"/>
              </a:lnSpc>
              <a:defRPr sz="4800" baseline="0"/>
            </a:lvl1pPr>
          </a:lstStyle>
          <a:p>
            <a:r>
              <a:rPr lang="de-DE" dirty="0"/>
              <a:t>Text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accent4">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52128"/>
          </a:xfrm>
        </p:spPr>
        <p:txBody>
          <a:bodyPr/>
          <a:lstStyle/>
          <a:p>
            <a:r>
              <a:rPr lang="de-DE" dirty="0"/>
              <a:t>Titelmasterformat durch Klicken bearbeiten</a:t>
            </a:r>
            <a:endParaRPr lang="en-US" dirty="0"/>
          </a:p>
        </p:txBody>
      </p:sp>
      <p:sp>
        <p:nvSpPr>
          <p:cNvPr id="3" name="Content Placeholder 2"/>
          <p:cNvSpPr>
            <a:spLocks noGrp="1"/>
          </p:cNvSpPr>
          <p:nvPr>
            <p:ph idx="1"/>
          </p:nvPr>
        </p:nvSpPr>
        <p:spPr>
          <a:xfrm>
            <a:off x="457200" y="1700808"/>
            <a:ext cx="8229600" cy="4425355"/>
          </a:xfrm>
        </p:spPr>
        <p:txBody>
          <a:bodyPr/>
          <a:lstStyle>
            <a:lvl1pPr>
              <a:defRPr b="0"/>
            </a:lvl1pPr>
            <a:lvl5pPr>
              <a:defRPr/>
            </a:lvl5pPr>
            <a:lvl6pPr>
              <a:defRPr/>
            </a:lvl6pPr>
            <a:lvl7pPr>
              <a:defRPr/>
            </a:lvl7pPr>
            <a:lvl8pPr>
              <a:defRPr/>
            </a:lvl8pPr>
            <a:lvl9pPr>
              <a:buFont typeface="Arial" pitchFamily="34" charset="0"/>
              <a:buChar char="•"/>
              <a:defRPr/>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3"/>
          <p:cNvSpPr txBox="1">
            <a:spLocks/>
          </p:cNvSpPr>
          <p:nvPr userDrawn="1"/>
        </p:nvSpPr>
        <p:spPr>
          <a:xfrm>
            <a:off x="3491880" y="630932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latin typeface="+mn-lt"/>
                <a:ea typeface="+mj-ea"/>
                <a:cs typeface="+mj-cs"/>
              </a:defRPr>
            </a:lvl1pPr>
          </a:lstStyle>
          <a:p>
            <a:r>
              <a:rPr lang="de-DE" dirty="0"/>
              <a:t>Titelmasterformat durch Klicken bearbeiten</a:t>
            </a:r>
            <a:endParaRPr lang="en-US" dirty="0"/>
          </a:p>
        </p:txBody>
      </p:sp>
      <p:sp>
        <p:nvSpPr>
          <p:cNvPr id="3" name="Text Placeholder 2"/>
          <p:cNvSpPr>
            <a:spLocks noGrp="1"/>
          </p:cNvSpPr>
          <p:nvPr>
            <p:ph type="body" idx="1"/>
          </p:nvPr>
        </p:nvSpPr>
        <p:spPr>
          <a:xfrm>
            <a:off x="722313" y="4653136"/>
            <a:ext cx="7772400" cy="547514"/>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Content Placeholder 8"/>
          <p:cNvSpPr>
            <a:spLocks noGrp="1"/>
          </p:cNvSpPr>
          <p:nvPr>
            <p:ph sz="quarter" idx="13"/>
          </p:nvPr>
        </p:nvSpPr>
        <p:spPr>
          <a:xfrm>
            <a:off x="365760" y="1600200"/>
            <a:ext cx="4041648" cy="4526280"/>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3"/>
          <p:cNvSpPr txBox="1">
            <a:spLocks/>
          </p:cNvSpPr>
          <p:nvPr userDrawn="1"/>
        </p:nvSpPr>
        <p:spPr>
          <a:xfrm>
            <a:off x="3491880" y="630932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11" name="Content Placeholder 10"/>
          <p:cNvSpPr>
            <a:spLocks noGrp="1"/>
          </p:cNvSpPr>
          <p:nvPr>
            <p:ph sz="quarter" idx="13"/>
          </p:nvPr>
        </p:nvSpPr>
        <p:spPr>
          <a:xfrm>
            <a:off x="457200" y="2212848"/>
            <a:ext cx="4041648" cy="3913632"/>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Content Placeholder 12"/>
          <p:cNvSpPr>
            <a:spLocks noGrp="1"/>
          </p:cNvSpPr>
          <p:nvPr>
            <p:ph sz="quarter" idx="14"/>
          </p:nvPr>
        </p:nvSpPr>
        <p:spPr>
          <a:xfrm>
            <a:off x="4672584" y="2212848"/>
            <a:ext cx="4041648" cy="3913187"/>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Titelmasterformat durch Klicken bearbeiten</a:t>
            </a:r>
            <a:endParaRPr lang="de-CH"/>
          </a:p>
        </p:txBody>
      </p:sp>
      <p:sp>
        <p:nvSpPr>
          <p:cNvPr id="4" name="Slide Number Placeholder 5"/>
          <p:cNvSpPr>
            <a:spLocks noGrp="1"/>
          </p:cNvSpPr>
          <p:nvPr>
            <p:ph type="sldNum" sz="quarter" idx="4"/>
          </p:nvPr>
        </p:nvSpPr>
        <p:spPr>
          <a:xfrm>
            <a:off x="8645159" y="39539"/>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2656"/>
            <a:ext cx="8229600" cy="1152128"/>
          </a:xfrm>
          <a:prstGeom prst="rect">
            <a:avLst/>
          </a:prstGeom>
        </p:spPr>
        <p:txBody>
          <a:bodyPr vert="horz" lIns="91440" tIns="45720" rIns="91440" bIns="45720" rtlCol="0" anchor="ctr" anchorCtr="0">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10" name="Grafik 9"/>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7740352" y="5992534"/>
            <a:ext cx="949540" cy="457620"/>
          </a:xfrm>
          <a:prstGeom prst="rect">
            <a:avLst/>
          </a:prstGeom>
        </p:spPr>
      </p:pic>
      <p:sp>
        <p:nvSpPr>
          <p:cNvPr id="11" name="Rechteck 10"/>
          <p:cNvSpPr/>
          <p:nvPr userDrawn="1"/>
        </p:nvSpPr>
        <p:spPr>
          <a:xfrm>
            <a:off x="-180528" y="-99392"/>
            <a:ext cx="9721080"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Foliennummernplatzhalter 3"/>
          <p:cNvSpPr txBox="1">
            <a:spLocks/>
          </p:cNvSpPr>
          <p:nvPr userDrawn="1"/>
        </p:nvSpPr>
        <p:spPr>
          <a:xfrm>
            <a:off x="3491880" y="630932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mtClean="0"/>
              <a:pPr/>
              <a:t>‹Nr.›</a:t>
            </a:fld>
            <a:endParaRPr lang="de-CH"/>
          </a:p>
        </p:txBody>
      </p:sp>
      <p:pic>
        <p:nvPicPr>
          <p:cNvPr id="4" name="Grafik 3"/>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67544" y="6172072"/>
            <a:ext cx="2558480" cy="319810"/>
          </a:xfrm>
          <a:prstGeom prst="rect">
            <a:avLst/>
          </a:prstGeom>
        </p:spPr>
      </p:pic>
      <p:pic>
        <p:nvPicPr>
          <p:cNvPr id="5" name="Grafik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876256" y="5915818"/>
            <a:ext cx="768086" cy="5760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hdr="0"/>
  <p:txStyles>
    <p:titleStyle>
      <a:lvl1pPr algn="ctr" defTabSz="914400" rtl="0" eaLnBrk="1" latinLnBrk="0" hangingPunct="1">
        <a:lnSpc>
          <a:spcPct val="100000"/>
        </a:lnSpc>
        <a:spcBef>
          <a:spcPct val="0"/>
        </a:spcBef>
        <a:buNone/>
        <a:defRPr sz="3200" b="0" kern="1200">
          <a:solidFill>
            <a:schemeClr val="tx2"/>
          </a:solidFill>
          <a:effectLst/>
          <a:latin typeface="Cambria" pitchFamily="18" charset="0"/>
          <a:ea typeface="+mj-ea"/>
          <a:cs typeface="+mj-cs"/>
        </a:defRPr>
      </a:lvl1pPr>
    </p:titleStyle>
    <p:bodyStyle>
      <a:lvl1pPr marL="342900" indent="-342900" algn="l" defTabSz="914400" rtl="0" eaLnBrk="1" latinLnBrk="0" hangingPunct="1">
        <a:spcBef>
          <a:spcPct val="20000"/>
        </a:spcBef>
        <a:buClr>
          <a:srgbClr val="FFC000"/>
        </a:buClr>
        <a:buFont typeface="Calibri" pitchFamily="34" charset="0"/>
        <a:buChar char="»"/>
        <a:defRPr sz="2400" b="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Calibri" pitchFamily="34" charset="0"/>
        <a:buChar char="»"/>
        <a:defRPr sz="2000" i="1" kern="1200">
          <a:solidFill>
            <a:schemeClr val="accent4">
              <a:lumMod val="75000"/>
            </a:schemeClr>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www.psy77.com/"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www.seminare-ps.net/" TargetMode="External"/><Relationship Id="rId2" Type="http://schemas.openxmlformats.org/officeDocument/2006/relationships/hyperlink" Target="http://www.samuelpfeifer.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Stark werden in Belastungen – ein Paradox?</a:t>
            </a:r>
          </a:p>
        </p:txBody>
      </p:sp>
      <p:sp>
        <p:nvSpPr>
          <p:cNvPr id="3" name="Untertitel 2"/>
          <p:cNvSpPr>
            <a:spLocks noGrp="1"/>
          </p:cNvSpPr>
          <p:nvPr>
            <p:ph type="subTitle" idx="1"/>
          </p:nvPr>
        </p:nvSpPr>
        <p:spPr>
          <a:xfrm>
            <a:off x="1259632" y="4509120"/>
            <a:ext cx="6872808" cy="1219200"/>
          </a:xfrm>
        </p:spPr>
        <p:txBody>
          <a:bodyPr>
            <a:normAutofit/>
          </a:bodyPr>
          <a:lstStyle/>
          <a:p>
            <a:r>
              <a:rPr lang="de-CH" dirty="0"/>
              <a:t>Dr. med. Samuel Pfeifer, Riehen</a:t>
            </a:r>
          </a:p>
          <a:p>
            <a:r>
              <a:rPr lang="de-CH" dirty="0"/>
              <a:t>Professor an der </a:t>
            </a:r>
            <a:r>
              <a:rPr lang="de-CH" dirty="0" err="1"/>
              <a:t>Evang</a:t>
            </a:r>
            <a:r>
              <a:rPr lang="de-CH" dirty="0"/>
              <a:t>. Hochschule Tabor, Marburg </a:t>
            </a:r>
          </a:p>
        </p:txBody>
      </p:sp>
    </p:spTree>
    <p:extLst>
      <p:ext uri="{BB962C8B-B14F-4D97-AF65-F5344CB8AC3E}">
        <p14:creationId xmlns:p14="http://schemas.microsoft.com/office/powerpoint/2010/main" val="39690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CH" dirty="0"/>
              <a:t>Warnung: </a:t>
            </a:r>
            <a:br>
              <a:rPr lang="de-CH" dirty="0"/>
            </a:br>
            <a:r>
              <a:rPr lang="de-CH" dirty="0"/>
              <a:t>Beispiele voller Widersprüche, die dennoch Resilienz zeigen</a:t>
            </a:r>
          </a:p>
        </p:txBody>
      </p:sp>
      <p:sp>
        <p:nvSpPr>
          <p:cNvPr id="6" name="Textplatzhalter 5"/>
          <p:cNvSpPr>
            <a:spLocks noGrp="1"/>
          </p:cNvSpPr>
          <p:nvPr>
            <p:ph type="body" idx="1"/>
          </p:nvPr>
        </p:nvSpPr>
        <p:spPr/>
        <p:txBody>
          <a:bodyPr/>
          <a:lstStyle/>
          <a:p>
            <a:endParaRPr lang="de-CH"/>
          </a:p>
        </p:txBody>
      </p:sp>
    </p:spTree>
    <p:extLst>
      <p:ext uri="{BB962C8B-B14F-4D97-AF65-F5344CB8AC3E}">
        <p14:creationId xmlns:p14="http://schemas.microsoft.com/office/powerpoint/2010/main" val="162316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Paradox 1: der Zeitfaktor</a:t>
            </a:r>
          </a:p>
        </p:txBody>
      </p:sp>
      <p:sp>
        <p:nvSpPr>
          <p:cNvPr id="3" name="Inhaltsplatzhalter 2"/>
          <p:cNvSpPr>
            <a:spLocks noGrp="1"/>
          </p:cNvSpPr>
          <p:nvPr>
            <p:ph sz="half" idx="2"/>
          </p:nvPr>
        </p:nvSpPr>
        <p:spPr/>
        <p:txBody>
          <a:bodyPr/>
          <a:lstStyle/>
          <a:p>
            <a:r>
              <a:rPr lang="de-CH" sz="3200" dirty="0">
                <a:solidFill>
                  <a:srgbClr val="FF0000"/>
                </a:solidFill>
              </a:rPr>
              <a:t>Warum kann man Heilung nicht beschleunigen?</a:t>
            </a:r>
          </a:p>
          <a:p>
            <a:endParaRPr lang="de-CH" dirty="0"/>
          </a:p>
        </p:txBody>
      </p:sp>
      <p:pic>
        <p:nvPicPr>
          <p:cNvPr id="6" name="Inhaltsplatzhalter 5"/>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457200" y="1772816"/>
            <a:ext cx="4041775" cy="2719777"/>
          </a:xfrm>
        </p:spPr>
      </p:pic>
    </p:spTree>
    <p:extLst>
      <p:ext uri="{BB962C8B-B14F-4D97-AF65-F5344CB8AC3E}">
        <p14:creationId xmlns:p14="http://schemas.microsoft.com/office/powerpoint/2010/main" val="292663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Paradox 1: der Zeitfaktor</a:t>
            </a:r>
          </a:p>
        </p:txBody>
      </p:sp>
      <p:sp>
        <p:nvSpPr>
          <p:cNvPr id="3" name="Inhaltsplatzhalter 2"/>
          <p:cNvSpPr>
            <a:spLocks noGrp="1"/>
          </p:cNvSpPr>
          <p:nvPr>
            <p:ph idx="1"/>
          </p:nvPr>
        </p:nvSpPr>
        <p:spPr/>
        <p:txBody>
          <a:bodyPr/>
          <a:lstStyle/>
          <a:p>
            <a:r>
              <a:rPr lang="de-CH" sz="3200" dirty="0">
                <a:solidFill>
                  <a:srgbClr val="FF0000"/>
                </a:solidFill>
              </a:rPr>
              <a:t>Kann man das Leiden nicht abkürzen?</a:t>
            </a:r>
          </a:p>
          <a:p>
            <a:r>
              <a:rPr lang="de-CH" dirty="0"/>
              <a:t>Wir meinen oft, eine intensive Therapie, ein intensiver geistlicher Prozess, eine intensive Seelsorge / Gebet, könne eine Krise verkürzen;</a:t>
            </a:r>
          </a:p>
          <a:p>
            <a:r>
              <a:rPr lang="de-CH" dirty="0"/>
              <a:t>Leidensprozess und Heilungsprozess braucht seine Zeit</a:t>
            </a:r>
          </a:p>
          <a:p>
            <a:r>
              <a:rPr lang="de-CH" dirty="0"/>
              <a:t>Zeitphänomen: Beschleunigung und Entfremdung </a:t>
            </a:r>
            <a:br>
              <a:rPr lang="de-CH" dirty="0"/>
            </a:br>
            <a:r>
              <a:rPr lang="de-CH" dirty="0"/>
              <a:t>(Hartmut Rosa)</a:t>
            </a:r>
          </a:p>
          <a:p>
            <a:endParaRPr lang="de-CH" dirty="0"/>
          </a:p>
          <a:p>
            <a:r>
              <a:rPr lang="de-CH" dirty="0"/>
              <a:t>Paradox: ZEIT HEILT WUNDEN</a:t>
            </a:r>
          </a:p>
          <a:p>
            <a:endParaRPr lang="de-CH" dirty="0"/>
          </a:p>
        </p:txBody>
      </p:sp>
    </p:spTree>
    <p:extLst>
      <p:ext uri="{BB962C8B-B14F-4D97-AF65-F5344CB8AC3E}">
        <p14:creationId xmlns:p14="http://schemas.microsoft.com/office/powerpoint/2010/main" val="299310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Achtsamkeit – Rhythmus des Lebens</a:t>
            </a:r>
          </a:p>
        </p:txBody>
      </p:sp>
      <p:sp>
        <p:nvSpPr>
          <p:cNvPr id="3" name="Inhaltsplatzhalter 2"/>
          <p:cNvSpPr>
            <a:spLocks noGrp="1"/>
          </p:cNvSpPr>
          <p:nvPr>
            <p:ph idx="1"/>
          </p:nvPr>
        </p:nvSpPr>
        <p:spPr>
          <a:xfrm>
            <a:off x="4283968" y="1700808"/>
            <a:ext cx="4402832" cy="4425355"/>
          </a:xfrm>
        </p:spPr>
        <p:txBody>
          <a:bodyPr>
            <a:normAutofit/>
          </a:bodyPr>
          <a:lstStyle/>
          <a:p>
            <a:r>
              <a:rPr lang="de-CH" dirty="0"/>
              <a:t>GIB DIR ZEIT – ERGIB DICH IN DEN RHYTHMUS DES LEBENS, DEN GOTT IN DEINEM LEBEN ZULÄSST; versuche nichts in gehetztem Tempo zu forcieren</a:t>
            </a:r>
          </a:p>
          <a:p>
            <a:r>
              <a:rPr lang="de-CH" dirty="0"/>
              <a:t>NUR AUS LANGSAM GEWACHSENEM HOLZ WIRD EINE GUTE VIOLINE </a:t>
            </a:r>
            <a:br>
              <a:rPr lang="de-CH" dirty="0"/>
            </a:br>
            <a:r>
              <a:rPr lang="de-CH" dirty="0"/>
              <a:t>(Martin </a:t>
            </a:r>
            <a:r>
              <a:rPr lang="de-CH" dirty="0" err="1"/>
              <a:t>Schleske</a:t>
            </a:r>
            <a:r>
              <a:rPr lang="de-CH" dirty="0"/>
              <a:t>)</a:t>
            </a:r>
          </a:p>
          <a:p>
            <a:endParaRPr lang="de-CH" dirty="0"/>
          </a:p>
          <a:p>
            <a:endParaRPr lang="de-CH" dirty="0"/>
          </a:p>
        </p:txBody>
      </p:sp>
      <p:pic>
        <p:nvPicPr>
          <p:cNvPr id="4" name="Inhaltsplatzhalter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893" y="1700808"/>
            <a:ext cx="3775075" cy="2831306"/>
          </a:xfrm>
          <a:prstGeom prst="rect">
            <a:avLst/>
          </a:prstGeom>
        </p:spPr>
      </p:pic>
    </p:spTree>
    <p:extLst>
      <p:ext uri="{BB962C8B-B14F-4D97-AF65-F5344CB8AC3E}">
        <p14:creationId xmlns:p14="http://schemas.microsoft.com/office/powerpoint/2010/main" val="306872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Paradox 2: Verstand gegen Gefühl </a:t>
            </a:r>
          </a:p>
        </p:txBody>
      </p:sp>
      <p:sp>
        <p:nvSpPr>
          <p:cNvPr id="3" name="Inhaltsplatzhalter 2"/>
          <p:cNvSpPr>
            <a:spLocks noGrp="1"/>
          </p:cNvSpPr>
          <p:nvPr>
            <p:ph sz="half" idx="2"/>
          </p:nvPr>
        </p:nvSpPr>
        <p:spPr/>
        <p:txBody>
          <a:bodyPr/>
          <a:lstStyle/>
          <a:p>
            <a:r>
              <a:rPr lang="de-CH" sz="3200" dirty="0">
                <a:solidFill>
                  <a:srgbClr val="FF0000"/>
                </a:solidFill>
              </a:rPr>
              <a:t>«Warum kann ich meine negativen Gefühle, Verletzungen, meine dunklen, drehenden Gedanken nicht mit dem Verstand überwinden?»</a:t>
            </a:r>
          </a:p>
          <a:p>
            <a:endParaRPr lang="de-CH" dirty="0"/>
          </a:p>
        </p:txBody>
      </p:sp>
      <p:pic>
        <p:nvPicPr>
          <p:cNvPr id="5" name="Inhaltsplatzhalter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flipH="1">
            <a:off x="404863" y="1700808"/>
            <a:ext cx="4167137" cy="4041775"/>
          </a:xfrm>
        </p:spPr>
      </p:pic>
    </p:spTree>
    <p:extLst>
      <p:ext uri="{BB962C8B-B14F-4D97-AF65-F5344CB8AC3E}">
        <p14:creationId xmlns:p14="http://schemas.microsoft.com/office/powerpoint/2010/main" val="849594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Paradox 2: Verstand gegen Gefühl </a:t>
            </a:r>
          </a:p>
        </p:txBody>
      </p:sp>
      <p:sp>
        <p:nvSpPr>
          <p:cNvPr id="3" name="Inhaltsplatzhalter 2"/>
          <p:cNvSpPr>
            <a:spLocks noGrp="1"/>
          </p:cNvSpPr>
          <p:nvPr>
            <p:ph idx="1"/>
          </p:nvPr>
        </p:nvSpPr>
        <p:spPr/>
        <p:txBody>
          <a:bodyPr/>
          <a:lstStyle/>
          <a:p>
            <a:r>
              <a:rPr lang="de-CH" sz="3200" dirty="0">
                <a:solidFill>
                  <a:srgbClr val="FF0000"/>
                </a:solidFill>
              </a:rPr>
              <a:t>«Sonst bin ich ein extremer Verstandesmensch. Warum kann ich meinen Körper nicht mit Vernunft lenken?»</a:t>
            </a:r>
          </a:p>
          <a:p>
            <a:r>
              <a:rPr lang="de-CH" dirty="0"/>
              <a:t>Kognitives Paradigma: «Mit den Gedanken kann man die Gefühle verändern.» – Paradox des Leidens.</a:t>
            </a:r>
          </a:p>
          <a:p>
            <a:r>
              <a:rPr lang="de-CH" dirty="0"/>
              <a:t>Warum lässt sich der Hebel der Gefühle nicht einfach umlegen? Warum kann ich nicht die Jalousie mit Hilfe meines Verstandes, mit guten Gedanken, mit göttlichen Verheissungen beliebig hochziehen, um das Licht in mein Dunkel fallen zu lassen?“</a:t>
            </a:r>
          </a:p>
          <a:p>
            <a:endParaRPr lang="de-CH" dirty="0"/>
          </a:p>
        </p:txBody>
      </p:sp>
    </p:spTree>
    <p:extLst>
      <p:ext uri="{BB962C8B-B14F-4D97-AF65-F5344CB8AC3E}">
        <p14:creationId xmlns:p14="http://schemas.microsoft.com/office/powerpoint/2010/main" val="68853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Vernunft kann nicht trösten</a:t>
            </a:r>
          </a:p>
        </p:txBody>
      </p:sp>
      <p:sp>
        <p:nvSpPr>
          <p:cNvPr id="3" name="Inhaltsplatzhalter 2"/>
          <p:cNvSpPr>
            <a:spLocks noGrp="1"/>
          </p:cNvSpPr>
          <p:nvPr>
            <p:ph idx="1"/>
          </p:nvPr>
        </p:nvSpPr>
        <p:spPr/>
        <p:txBody>
          <a:bodyPr/>
          <a:lstStyle/>
          <a:p>
            <a:r>
              <a:rPr lang="de-CH" dirty="0"/>
              <a:t>Illusion des Verstandes und der Erkenntnis als Lösung</a:t>
            </a:r>
          </a:p>
          <a:p>
            <a:r>
              <a:rPr lang="de-CH" dirty="0"/>
              <a:t>«Ich denke, deshalb bin ich»</a:t>
            </a:r>
          </a:p>
          <a:p>
            <a:r>
              <a:rPr lang="de-CH" dirty="0"/>
              <a:t>Vernunft allein kann nicht trösten</a:t>
            </a:r>
          </a:p>
          <a:p>
            <a:r>
              <a:rPr lang="de-CH" dirty="0"/>
              <a:t>Alle Fachliteratur und alle Experten können die durchtrennten Nerven nicht wiederherstellen.</a:t>
            </a:r>
          </a:p>
          <a:p>
            <a:r>
              <a:rPr lang="de-CH" dirty="0"/>
              <a:t>NEUE WEGE: eine Umarmung, ein berührendes Lied, selbst ein einfaches warmes Wolltuch, ein inbrünstiges Gebet </a:t>
            </a:r>
          </a:p>
          <a:p>
            <a:r>
              <a:rPr lang="de-CH" dirty="0"/>
              <a:t>BEISPIEL: Der Theologieprofessor im Heilungsgebet: nachdem alle Wissenschaft nicht helfen konnte, wurde er in einer kleinen Versammlung von Gott berührt.</a:t>
            </a:r>
          </a:p>
        </p:txBody>
      </p:sp>
    </p:spTree>
    <p:extLst>
      <p:ext uri="{BB962C8B-B14F-4D97-AF65-F5344CB8AC3E}">
        <p14:creationId xmlns:p14="http://schemas.microsoft.com/office/powerpoint/2010/main" val="4074577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Paradox 3: Verheissung und Enttäuschung</a:t>
            </a:r>
          </a:p>
        </p:txBody>
      </p:sp>
      <p:sp>
        <p:nvSpPr>
          <p:cNvPr id="3" name="Inhaltsplatzhalter 2"/>
          <p:cNvSpPr>
            <a:spLocks noGrp="1"/>
          </p:cNvSpPr>
          <p:nvPr>
            <p:ph sz="half" idx="2"/>
          </p:nvPr>
        </p:nvSpPr>
        <p:spPr/>
        <p:txBody>
          <a:bodyPr/>
          <a:lstStyle/>
          <a:p>
            <a:r>
              <a:rPr lang="de-CH" sz="3200" dirty="0">
                <a:solidFill>
                  <a:srgbClr val="FF0000"/>
                </a:solidFill>
              </a:rPr>
              <a:t>Warum gehen so viele Verheissungen nicht in Erfüllung?</a:t>
            </a:r>
          </a:p>
        </p:txBody>
      </p:sp>
      <p:pic>
        <p:nvPicPr>
          <p:cNvPr id="7" name="Inhaltsplatzhalter 6"/>
          <p:cNvPicPr>
            <a:picLocks noGrp="1" noChangeAspect="1"/>
          </p:cNvPicPr>
          <p:nvPr>
            <p:ph sz="quarter" idx="13"/>
          </p:nvPr>
        </p:nvPicPr>
        <p:blipFill rotWithShape="1">
          <a:blip r:embed="rId3" cstate="email">
            <a:extLst>
              <a:ext uri="{28A0092B-C50C-407E-A947-70E740481C1C}">
                <a14:useLocalDpi xmlns:a14="http://schemas.microsoft.com/office/drawing/2010/main"/>
              </a:ext>
            </a:extLst>
          </a:blip>
          <a:srcRect/>
          <a:stretch/>
        </p:blipFill>
        <p:spPr>
          <a:xfrm>
            <a:off x="437134" y="1689567"/>
            <a:ext cx="3846834" cy="4043689"/>
          </a:xfrm>
        </p:spPr>
      </p:pic>
    </p:spTree>
    <p:extLst>
      <p:ext uri="{BB962C8B-B14F-4D97-AF65-F5344CB8AC3E}">
        <p14:creationId xmlns:p14="http://schemas.microsoft.com/office/powerpoint/2010/main" val="3692305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Paradox 3: Verheissung und Enttäuschung</a:t>
            </a:r>
          </a:p>
        </p:txBody>
      </p:sp>
      <p:sp>
        <p:nvSpPr>
          <p:cNvPr id="3" name="Inhaltsplatzhalter 2"/>
          <p:cNvSpPr>
            <a:spLocks noGrp="1"/>
          </p:cNvSpPr>
          <p:nvPr>
            <p:ph idx="1"/>
          </p:nvPr>
        </p:nvSpPr>
        <p:spPr/>
        <p:txBody>
          <a:bodyPr/>
          <a:lstStyle/>
          <a:p>
            <a:r>
              <a:rPr lang="de-CH" dirty="0"/>
              <a:t>Menschen in Krisen klammern sich an Verheissungen – nicht nur christliche (Medizinfortschritt, alternative Heilung, christliche Prophetie u.a.)</a:t>
            </a:r>
          </a:p>
          <a:p>
            <a:r>
              <a:rPr lang="de-CH" dirty="0"/>
              <a:t>Hoher Preis zur Erlangung der Verheissung: Diäten, schmerzhafte Therapien mit hohen Nebenwirkungen, Wallfahrten, Leben im ständigen Konflikt mit der Wirklichkeit</a:t>
            </a:r>
          </a:p>
          <a:p>
            <a:r>
              <a:rPr lang="de-CH" dirty="0"/>
              <a:t>Wie gehen sie um mit den enttäuschten Hoffnungen?</a:t>
            </a:r>
          </a:p>
        </p:txBody>
      </p:sp>
    </p:spTree>
    <p:extLst>
      <p:ext uri="{BB962C8B-B14F-4D97-AF65-F5344CB8AC3E}">
        <p14:creationId xmlns:p14="http://schemas.microsoft.com/office/powerpoint/2010/main" val="3986972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Akzeptanz statt Wunderfokus</a:t>
            </a:r>
          </a:p>
        </p:txBody>
      </p:sp>
      <p:sp>
        <p:nvSpPr>
          <p:cNvPr id="5" name="Inhaltsplatzhalter 4"/>
          <p:cNvSpPr>
            <a:spLocks noGrp="1"/>
          </p:cNvSpPr>
          <p:nvPr>
            <p:ph sz="half" idx="2"/>
          </p:nvPr>
        </p:nvSpPr>
        <p:spPr>
          <a:xfrm>
            <a:off x="4648200" y="1600200"/>
            <a:ext cx="4244280" cy="4525963"/>
          </a:xfrm>
        </p:spPr>
        <p:txBody>
          <a:bodyPr>
            <a:normAutofit fontScale="92500" lnSpcReduction="20000"/>
          </a:bodyPr>
          <a:lstStyle/>
          <a:p>
            <a:r>
              <a:rPr lang="de-CH" dirty="0"/>
              <a:t>ICH HABE DURCH MEINE SCHMERZENDE SCHULTER VIEL GELERNT; vorher konnte ich Einschränkungen meiner Fitness nicht vorstellen, nicht akzeptieren; jetzt musste ich lernen mit diesen Grenzen zu leben.</a:t>
            </a:r>
          </a:p>
          <a:p>
            <a:r>
              <a:rPr lang="de-CH" dirty="0"/>
              <a:t>NEUE SICHT: Körper setzt mir jetzt die Grenzen, die vorher der Wille überrollt hat;</a:t>
            </a:r>
          </a:p>
          <a:p>
            <a:r>
              <a:rPr lang="de-CH" dirty="0"/>
              <a:t>Meine Krise soll ein «Jubeljahr» des Ausruhens sein, statt Katastrophenjahr der Schwachheit</a:t>
            </a:r>
          </a:p>
          <a:p>
            <a:endParaRPr lang="de-CH" dirty="0"/>
          </a:p>
        </p:txBody>
      </p:sp>
      <p:pic>
        <p:nvPicPr>
          <p:cNvPr id="9" name="Inhaltsplatzhalter 8"/>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57200" y="1700808"/>
            <a:ext cx="4041775" cy="2696621"/>
          </a:xfrm>
        </p:spPr>
      </p:pic>
    </p:spTree>
    <p:extLst>
      <p:ext uri="{BB962C8B-B14F-4D97-AF65-F5344CB8AC3E}">
        <p14:creationId xmlns:p14="http://schemas.microsoft.com/office/powerpoint/2010/main" val="352408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 y="742499"/>
            <a:ext cx="9160479" cy="6142885"/>
          </a:xfrm>
        </p:spPr>
      </p:pic>
    </p:spTree>
    <p:extLst>
      <p:ext uri="{BB962C8B-B14F-4D97-AF65-F5344CB8AC3E}">
        <p14:creationId xmlns:p14="http://schemas.microsoft.com/office/powerpoint/2010/main" val="1236908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Paradox 4: DUNKELHEIT UND LICHT</a:t>
            </a:r>
          </a:p>
        </p:txBody>
      </p:sp>
      <p:sp>
        <p:nvSpPr>
          <p:cNvPr id="6" name="Inhaltsplatzhalter 5"/>
          <p:cNvSpPr>
            <a:spLocks noGrp="1"/>
          </p:cNvSpPr>
          <p:nvPr>
            <p:ph sz="half" idx="2"/>
          </p:nvPr>
        </p:nvSpPr>
        <p:spPr/>
        <p:txBody>
          <a:bodyPr/>
          <a:lstStyle/>
          <a:p>
            <a:r>
              <a:rPr lang="de-CH" sz="3600" dirty="0">
                <a:solidFill>
                  <a:srgbClr val="FF0000"/>
                </a:solidFill>
              </a:rPr>
              <a:t>Klischee: Leiden verdunkelt das Leben!</a:t>
            </a:r>
            <a:endParaRPr lang="de-CH" dirty="0"/>
          </a:p>
          <a:p>
            <a:endParaRPr lang="de-CH" dirty="0"/>
          </a:p>
          <a:p>
            <a:endParaRPr lang="de-CH" dirty="0"/>
          </a:p>
        </p:txBody>
      </p:sp>
      <p:pic>
        <p:nvPicPr>
          <p:cNvPr id="3" name="Inhaltsplatzhalter 2"/>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438981" y="1772816"/>
            <a:ext cx="4041775" cy="2926309"/>
          </a:xfrm>
        </p:spPr>
      </p:pic>
    </p:spTree>
    <p:extLst>
      <p:ext uri="{BB962C8B-B14F-4D97-AF65-F5344CB8AC3E}">
        <p14:creationId xmlns:p14="http://schemas.microsoft.com/office/powerpoint/2010/main" val="1650179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Paradox 4: DUNKELHEIT UND LICHT</a:t>
            </a:r>
          </a:p>
        </p:txBody>
      </p:sp>
      <p:sp>
        <p:nvSpPr>
          <p:cNvPr id="6" name="Inhaltsplatzhalter 5"/>
          <p:cNvSpPr>
            <a:spLocks noGrp="1"/>
          </p:cNvSpPr>
          <p:nvPr>
            <p:ph idx="1"/>
          </p:nvPr>
        </p:nvSpPr>
        <p:spPr/>
        <p:txBody>
          <a:bodyPr/>
          <a:lstStyle/>
          <a:p>
            <a:r>
              <a:rPr lang="de-CH" sz="3600" dirty="0">
                <a:solidFill>
                  <a:srgbClr val="FF0000"/>
                </a:solidFill>
              </a:rPr>
              <a:t>Leiden ist Dunkelheit! </a:t>
            </a:r>
          </a:p>
          <a:p>
            <a:endParaRPr lang="de-CH" dirty="0"/>
          </a:p>
          <a:p>
            <a:r>
              <a:rPr lang="de-CH" dirty="0"/>
              <a:t>ABER: Ausgerechnet in der Dunkelheit sehen wir die Sterne (Beispiel Ann-Sophie)</a:t>
            </a:r>
          </a:p>
          <a:p>
            <a:r>
              <a:rPr lang="de-CH" dirty="0"/>
              <a:t>Schon ein kleines Licht vertreibt die Dunkelheit – aber es gibt (zum Glück) keine Taschenlampe, die Dunkelheit verbreiten kann.</a:t>
            </a:r>
          </a:p>
          <a:p>
            <a:endParaRPr lang="de-CH" dirty="0"/>
          </a:p>
          <a:p>
            <a:r>
              <a:rPr lang="de-CH" dirty="0"/>
              <a:t>LERNEN DIE STERNE IN DER NACHT WAHRZUNEHMEN</a:t>
            </a:r>
          </a:p>
          <a:p>
            <a:r>
              <a:rPr lang="de-CH" dirty="0"/>
              <a:t>Hoffnung – Leitmuster – neue Richtung!</a:t>
            </a:r>
          </a:p>
          <a:p>
            <a:endParaRPr lang="de-CH" dirty="0"/>
          </a:p>
          <a:p>
            <a:endParaRPr lang="de-CH" dirty="0"/>
          </a:p>
          <a:p>
            <a:endParaRPr lang="de-CH" dirty="0"/>
          </a:p>
        </p:txBody>
      </p:sp>
    </p:spTree>
    <p:extLst>
      <p:ext uri="{BB962C8B-B14F-4D97-AF65-F5344CB8AC3E}">
        <p14:creationId xmlns:p14="http://schemas.microsoft.com/office/powerpoint/2010/main" val="2553438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«Learning </a:t>
            </a:r>
            <a:r>
              <a:rPr lang="de-CH" dirty="0" err="1"/>
              <a:t>to</a:t>
            </a:r>
            <a:r>
              <a:rPr lang="de-CH" dirty="0"/>
              <a:t> </a:t>
            </a:r>
            <a:r>
              <a:rPr lang="de-CH" dirty="0" err="1"/>
              <a:t>walk</a:t>
            </a:r>
            <a:r>
              <a:rPr lang="de-CH" dirty="0"/>
              <a:t> in </a:t>
            </a:r>
            <a:r>
              <a:rPr lang="de-CH" dirty="0" err="1"/>
              <a:t>the</a:t>
            </a:r>
            <a:r>
              <a:rPr lang="de-CH" dirty="0"/>
              <a:t> </a:t>
            </a:r>
            <a:r>
              <a:rPr lang="de-CH" dirty="0" err="1"/>
              <a:t>dark</a:t>
            </a:r>
            <a:r>
              <a:rPr lang="de-CH" dirty="0"/>
              <a:t>!»</a:t>
            </a:r>
          </a:p>
        </p:txBody>
      </p:sp>
      <p:sp>
        <p:nvSpPr>
          <p:cNvPr id="5" name="Inhaltsplatzhalter 4"/>
          <p:cNvSpPr>
            <a:spLocks noGrp="1"/>
          </p:cNvSpPr>
          <p:nvPr>
            <p:ph sz="half" idx="2"/>
          </p:nvPr>
        </p:nvSpPr>
        <p:spPr>
          <a:xfrm>
            <a:off x="4499992" y="1600200"/>
            <a:ext cx="4464496" cy="4525963"/>
          </a:xfrm>
        </p:spPr>
        <p:txBody>
          <a:bodyPr/>
          <a:lstStyle/>
          <a:p>
            <a:r>
              <a:rPr lang="de-CH" dirty="0"/>
              <a:t>Oft wird das Licht glorifiziert, und das Dunkel nur als lebensfeindlich negativ besetzt</a:t>
            </a:r>
          </a:p>
          <a:p>
            <a:r>
              <a:rPr lang="de-CH" dirty="0"/>
              <a:t>Doch viele von uns müssen mit dem Dunkel leben.</a:t>
            </a:r>
          </a:p>
          <a:p>
            <a:r>
              <a:rPr lang="de-CH" dirty="0"/>
              <a:t>Gerade in der Dunkelheit machen wir neue Erfahrungen, die kein Mensch im Licht erlebt hat.</a:t>
            </a:r>
          </a:p>
          <a:p>
            <a:r>
              <a:rPr lang="de-CH" dirty="0"/>
              <a:t>Gott ist mit uns im «dunklen Tal»!</a:t>
            </a:r>
          </a:p>
        </p:txBody>
      </p:sp>
      <p:pic>
        <p:nvPicPr>
          <p:cNvPr id="7" name="Inhaltsplatzhalter 6"/>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38800" y="1603420"/>
            <a:ext cx="3926503" cy="2617668"/>
          </a:xfrm>
        </p:spPr>
      </p:pic>
      <p:sp>
        <p:nvSpPr>
          <p:cNvPr id="2" name="Textfeld 1"/>
          <p:cNvSpPr txBox="1"/>
          <p:nvPr/>
        </p:nvSpPr>
        <p:spPr>
          <a:xfrm>
            <a:off x="539552" y="4581128"/>
            <a:ext cx="3456384" cy="738664"/>
          </a:xfrm>
          <a:prstGeom prst="rect">
            <a:avLst/>
          </a:prstGeom>
          <a:noFill/>
        </p:spPr>
        <p:txBody>
          <a:bodyPr wrap="square" rtlCol="0">
            <a:spAutoFit/>
          </a:bodyPr>
          <a:lstStyle/>
          <a:p>
            <a:r>
              <a:rPr lang="de-CH" sz="1400" dirty="0"/>
              <a:t>BUCHHINWEIS:</a:t>
            </a:r>
          </a:p>
          <a:p>
            <a:r>
              <a:rPr lang="de-CH" sz="1400" dirty="0"/>
              <a:t>Barbara Brown Taylor: Learning </a:t>
            </a:r>
            <a:r>
              <a:rPr lang="de-CH" sz="1400" dirty="0" err="1"/>
              <a:t>to</a:t>
            </a:r>
            <a:r>
              <a:rPr lang="de-CH" sz="1400" dirty="0"/>
              <a:t> </a:t>
            </a:r>
            <a:r>
              <a:rPr lang="de-CH" sz="1400" dirty="0" err="1"/>
              <a:t>walk</a:t>
            </a:r>
            <a:r>
              <a:rPr lang="de-CH" sz="1400" dirty="0"/>
              <a:t> in </a:t>
            </a:r>
            <a:r>
              <a:rPr lang="de-CH" sz="1400" dirty="0" err="1"/>
              <a:t>the</a:t>
            </a:r>
            <a:r>
              <a:rPr lang="de-CH" sz="1400" dirty="0"/>
              <a:t> </a:t>
            </a:r>
            <a:r>
              <a:rPr lang="de-CH" sz="1400" dirty="0" err="1"/>
              <a:t>dark</a:t>
            </a:r>
            <a:r>
              <a:rPr lang="de-CH" sz="1400" dirty="0"/>
              <a:t>. </a:t>
            </a:r>
            <a:r>
              <a:rPr lang="de-CH" sz="1400" dirty="0" err="1"/>
              <a:t>HarperOne</a:t>
            </a:r>
            <a:r>
              <a:rPr lang="de-CH" sz="1400" dirty="0"/>
              <a:t>.</a:t>
            </a:r>
            <a:endParaRPr lang="en-US" sz="1400" dirty="0"/>
          </a:p>
        </p:txBody>
      </p:sp>
    </p:spTree>
    <p:extLst>
      <p:ext uri="{BB962C8B-B14F-4D97-AF65-F5344CB8AC3E}">
        <p14:creationId xmlns:p14="http://schemas.microsoft.com/office/powerpoint/2010/main" val="2404872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So nimm denn meine Hände…</a:t>
            </a:r>
          </a:p>
        </p:txBody>
      </p:sp>
      <p:sp>
        <p:nvSpPr>
          <p:cNvPr id="3" name="Inhaltsplatzhalter 2"/>
          <p:cNvSpPr>
            <a:spLocks noGrp="1"/>
          </p:cNvSpPr>
          <p:nvPr>
            <p:ph sz="half" idx="2"/>
          </p:nvPr>
        </p:nvSpPr>
        <p:spPr/>
        <p:txBody>
          <a:bodyPr>
            <a:normAutofit fontScale="62500" lnSpcReduction="20000"/>
          </a:bodyPr>
          <a:lstStyle/>
          <a:p>
            <a:pPr marL="0" indent="0">
              <a:buNone/>
            </a:pPr>
            <a:r>
              <a:rPr lang="de-CH" dirty="0"/>
              <a:t>So nimm denn meine Hände / und führe mich</a:t>
            </a:r>
          </a:p>
          <a:p>
            <a:pPr marL="0" indent="0">
              <a:buNone/>
            </a:pPr>
            <a:r>
              <a:rPr lang="de-CH" dirty="0"/>
              <a:t>bis an mein selig Ende / und ewiglich.</a:t>
            </a:r>
          </a:p>
          <a:p>
            <a:pPr marL="0" indent="0">
              <a:buNone/>
            </a:pPr>
            <a:r>
              <a:rPr lang="de-CH" dirty="0"/>
              <a:t>Ich mag allein nicht gehen, / nicht einen Schritt:</a:t>
            </a:r>
          </a:p>
          <a:p>
            <a:pPr marL="0" indent="0">
              <a:buNone/>
            </a:pPr>
            <a:r>
              <a:rPr lang="de-CH" dirty="0"/>
              <a:t>wo du wirst </a:t>
            </a:r>
            <a:r>
              <a:rPr lang="de-CH" dirty="0" err="1"/>
              <a:t>gehn</a:t>
            </a:r>
            <a:r>
              <a:rPr lang="de-CH" dirty="0"/>
              <a:t> und stehen, / da nimm mich mit.</a:t>
            </a:r>
          </a:p>
          <a:p>
            <a:pPr marL="0" indent="0">
              <a:buNone/>
            </a:pPr>
            <a:endParaRPr lang="de-CH" dirty="0"/>
          </a:p>
          <a:p>
            <a:pPr marL="0" indent="0">
              <a:buNone/>
            </a:pPr>
            <a:r>
              <a:rPr lang="de-CH" dirty="0"/>
              <a:t>In dein Erbarmen hülle / mein schwaches Herz</a:t>
            </a:r>
          </a:p>
          <a:p>
            <a:pPr marL="0" indent="0">
              <a:buNone/>
            </a:pPr>
            <a:r>
              <a:rPr lang="de-CH" dirty="0"/>
              <a:t>und mach es gänzlich stille / in Freud und Schmerz.</a:t>
            </a:r>
          </a:p>
          <a:p>
            <a:pPr marL="0" indent="0">
              <a:buNone/>
            </a:pPr>
            <a:r>
              <a:rPr lang="de-CH" dirty="0" err="1"/>
              <a:t>Laß</a:t>
            </a:r>
            <a:r>
              <a:rPr lang="de-CH" dirty="0"/>
              <a:t> </a:t>
            </a:r>
            <a:r>
              <a:rPr lang="de-CH" dirty="0" err="1"/>
              <a:t>ruhn</a:t>
            </a:r>
            <a:r>
              <a:rPr lang="de-CH" dirty="0"/>
              <a:t> zu deinen Füßen / dein armes Kind:</a:t>
            </a:r>
          </a:p>
          <a:p>
            <a:pPr marL="0" indent="0">
              <a:buNone/>
            </a:pPr>
            <a:r>
              <a:rPr lang="de-CH" dirty="0"/>
              <a:t>es will die Augen schließen / und glauben blind.</a:t>
            </a:r>
          </a:p>
          <a:p>
            <a:pPr marL="0" indent="0">
              <a:buNone/>
            </a:pPr>
            <a:endParaRPr lang="de-CH" dirty="0"/>
          </a:p>
          <a:p>
            <a:pPr marL="0" indent="0">
              <a:buNone/>
            </a:pPr>
            <a:r>
              <a:rPr lang="de-CH" dirty="0"/>
              <a:t>Wenn ich auch gleich nichts fühle / von deiner Macht,</a:t>
            </a:r>
          </a:p>
          <a:p>
            <a:pPr marL="0" indent="0">
              <a:buNone/>
            </a:pPr>
            <a:r>
              <a:rPr lang="de-CH" dirty="0"/>
              <a:t>du führst mich doch zum Ziele / auch durch die Nacht:</a:t>
            </a:r>
          </a:p>
          <a:p>
            <a:pPr marL="0" indent="0">
              <a:buNone/>
            </a:pPr>
            <a:r>
              <a:rPr lang="de-CH" dirty="0"/>
              <a:t>so nimm denn meine Hände / und führe mich</a:t>
            </a:r>
          </a:p>
          <a:p>
            <a:pPr marL="0" indent="0">
              <a:buNone/>
            </a:pPr>
            <a:r>
              <a:rPr lang="de-CH" dirty="0"/>
              <a:t>bis an mein selig Ende / und ewiglich!</a:t>
            </a:r>
          </a:p>
          <a:p>
            <a:pPr marL="0" indent="0">
              <a:buNone/>
            </a:pPr>
            <a:endParaRPr lang="de-CH" dirty="0"/>
          </a:p>
          <a:p>
            <a:pPr marL="0" indent="0">
              <a:buNone/>
            </a:pPr>
            <a:r>
              <a:rPr lang="de-CH" dirty="0"/>
              <a:t>Julie Hausmann</a:t>
            </a:r>
          </a:p>
        </p:txBody>
      </p:sp>
      <p:pic>
        <p:nvPicPr>
          <p:cNvPr id="7" name="Inhaltsplatzhalter 6"/>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57200" y="1700808"/>
            <a:ext cx="3836095" cy="2877071"/>
          </a:xfrm>
        </p:spPr>
      </p:pic>
      <p:sp>
        <p:nvSpPr>
          <p:cNvPr id="4" name="Textfeld 3"/>
          <p:cNvSpPr txBox="1"/>
          <p:nvPr/>
        </p:nvSpPr>
        <p:spPr>
          <a:xfrm>
            <a:off x="457200" y="4941168"/>
            <a:ext cx="3836095" cy="923330"/>
          </a:xfrm>
          <a:prstGeom prst="rect">
            <a:avLst/>
          </a:prstGeom>
          <a:noFill/>
        </p:spPr>
        <p:txBody>
          <a:bodyPr wrap="square" rtlCol="0">
            <a:spAutoFit/>
          </a:bodyPr>
          <a:lstStyle/>
          <a:p>
            <a:r>
              <a:rPr lang="de-CH" dirty="0"/>
              <a:t>… du führst mich doch zum Ziele / auch durch die Nacht.</a:t>
            </a:r>
          </a:p>
          <a:p>
            <a:endParaRPr lang="de-CH" dirty="0"/>
          </a:p>
        </p:txBody>
      </p:sp>
    </p:spTree>
    <p:extLst>
      <p:ext uri="{BB962C8B-B14F-4D97-AF65-F5344CB8AC3E}">
        <p14:creationId xmlns:p14="http://schemas.microsoft.com/office/powerpoint/2010/main" val="3013720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Faktoren für ein glückliches Leben</a:t>
            </a:r>
          </a:p>
        </p:txBody>
      </p:sp>
      <p:sp>
        <p:nvSpPr>
          <p:cNvPr id="4" name="Foliennummernplatzhalter 3"/>
          <p:cNvSpPr>
            <a:spLocks noGrp="1"/>
          </p:cNvSpPr>
          <p:nvPr>
            <p:ph type="sldNum" sz="quarter" idx="4"/>
          </p:nvPr>
        </p:nvSpPr>
        <p:spPr/>
        <p:txBody>
          <a:bodyPr/>
          <a:lstStyle/>
          <a:p>
            <a:fld id="{BA9B540C-44DA-4F69-89C9-7C84606640D3}" type="slidenum">
              <a:rPr lang="en-US" smtClean="0"/>
              <a:pPr/>
              <a:t>24</a:t>
            </a:fld>
            <a:endParaRPr lang="en-US" dirty="0"/>
          </a:p>
        </p:txBody>
      </p:sp>
      <p:pic>
        <p:nvPicPr>
          <p:cNvPr id="7" name="Grafik 6"/>
          <p:cNvPicPr>
            <a:picLocks noChangeAspect="1"/>
          </p:cNvPicPr>
          <p:nvPr/>
        </p:nvPicPr>
        <p:blipFill rotWithShape="1">
          <a:blip r:embed="rId3" cstate="email">
            <a:extLst>
              <a:ext uri="{28A0092B-C50C-407E-A947-70E740481C1C}">
                <a14:useLocalDpi xmlns:a14="http://schemas.microsoft.com/office/drawing/2010/main"/>
              </a:ext>
            </a:extLst>
          </a:blip>
          <a:srcRect t="27239"/>
          <a:stretch/>
        </p:blipFill>
        <p:spPr>
          <a:xfrm>
            <a:off x="561975" y="2139043"/>
            <a:ext cx="8020050" cy="4123644"/>
          </a:xfrm>
          <a:prstGeom prst="rect">
            <a:avLst/>
          </a:prstGeom>
        </p:spPr>
      </p:pic>
      <p:sp>
        <p:nvSpPr>
          <p:cNvPr id="8" name="Textfeld 7"/>
          <p:cNvSpPr txBox="1"/>
          <p:nvPr/>
        </p:nvSpPr>
        <p:spPr>
          <a:xfrm>
            <a:off x="6804248" y="5534272"/>
            <a:ext cx="1489745" cy="261610"/>
          </a:xfrm>
          <a:prstGeom prst="rect">
            <a:avLst/>
          </a:prstGeom>
          <a:noFill/>
        </p:spPr>
        <p:txBody>
          <a:bodyPr wrap="square" rtlCol="0">
            <a:spAutoFit/>
          </a:bodyPr>
          <a:lstStyle/>
          <a:p>
            <a:r>
              <a:rPr lang="de-CH" sz="1100" dirty="0">
                <a:latin typeface="Calibri" panose="020F0502020204030204" pitchFamily="34" charset="0"/>
              </a:rPr>
              <a:t>Prof. Martin Seligman</a:t>
            </a:r>
          </a:p>
        </p:txBody>
      </p:sp>
    </p:spTree>
    <p:extLst>
      <p:ext uri="{BB962C8B-B14F-4D97-AF65-F5344CB8AC3E}">
        <p14:creationId xmlns:p14="http://schemas.microsoft.com/office/powerpoint/2010/main" val="507443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55576" y="1484784"/>
            <a:ext cx="7533531" cy="4425950"/>
          </a:xfrm>
        </p:spPr>
      </p:pic>
      <p:pic>
        <p:nvPicPr>
          <p:cNvPr id="9" name="Inhaltsplatzhalter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0340" y="2780928"/>
            <a:ext cx="1255647" cy="941735"/>
          </a:xfrm>
          <a:prstGeom prst="rect">
            <a:avLst/>
          </a:prstGeom>
        </p:spPr>
      </p:pic>
      <p:sp>
        <p:nvSpPr>
          <p:cNvPr id="2" name="Titel 1"/>
          <p:cNvSpPr>
            <a:spLocks noGrp="1"/>
          </p:cNvSpPr>
          <p:nvPr>
            <p:ph type="title"/>
          </p:nvPr>
        </p:nvSpPr>
        <p:spPr/>
        <p:txBody>
          <a:bodyPr/>
          <a:lstStyle/>
          <a:p>
            <a:r>
              <a:rPr lang="de-CH" dirty="0"/>
              <a:t>Studie: Belastung vertieft oft den Glauben</a:t>
            </a:r>
          </a:p>
        </p:txBody>
      </p:sp>
      <p:sp>
        <p:nvSpPr>
          <p:cNvPr id="5" name="Ellipse 4"/>
          <p:cNvSpPr/>
          <p:nvPr/>
        </p:nvSpPr>
        <p:spPr>
          <a:xfrm>
            <a:off x="5040052" y="1412776"/>
            <a:ext cx="2016224" cy="1368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3563888" y="1835532"/>
            <a:ext cx="1800200" cy="369332"/>
          </a:xfrm>
          <a:prstGeom prst="rect">
            <a:avLst/>
          </a:prstGeom>
          <a:solidFill>
            <a:schemeClr val="bg1"/>
          </a:solidFill>
        </p:spPr>
        <p:txBody>
          <a:bodyPr wrap="square" rtlCol="0">
            <a:spAutoFit/>
          </a:bodyPr>
          <a:lstStyle/>
          <a:p>
            <a:r>
              <a:rPr lang="de-CH" b="1" dirty="0">
                <a:solidFill>
                  <a:srgbClr val="FF0000"/>
                </a:solidFill>
                <a:latin typeface="Calibri" pitchFamily="34" charset="0"/>
              </a:rPr>
              <a:t>Häufiger Umweg</a:t>
            </a:r>
          </a:p>
        </p:txBody>
      </p:sp>
      <p:sp>
        <p:nvSpPr>
          <p:cNvPr id="10" name="Ellipse 9"/>
          <p:cNvSpPr/>
          <p:nvPr/>
        </p:nvSpPr>
        <p:spPr>
          <a:xfrm>
            <a:off x="5040052" y="3717032"/>
            <a:ext cx="2016224" cy="1368152"/>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p:cNvSpPr txBox="1"/>
          <p:nvPr/>
        </p:nvSpPr>
        <p:spPr>
          <a:xfrm>
            <a:off x="3563888" y="4149080"/>
            <a:ext cx="1800200" cy="646331"/>
          </a:xfrm>
          <a:prstGeom prst="rect">
            <a:avLst/>
          </a:prstGeom>
          <a:solidFill>
            <a:schemeClr val="bg1"/>
          </a:solidFill>
        </p:spPr>
        <p:txBody>
          <a:bodyPr wrap="square" rtlCol="0">
            <a:spAutoFit/>
          </a:bodyPr>
          <a:lstStyle/>
          <a:p>
            <a:r>
              <a:rPr lang="de-CH" b="1" dirty="0">
                <a:solidFill>
                  <a:schemeClr val="accent4">
                    <a:lumMod val="60000"/>
                    <a:lumOff val="40000"/>
                  </a:schemeClr>
                </a:solidFill>
                <a:latin typeface="Calibri" pitchFamily="34" charset="0"/>
              </a:rPr>
              <a:t>Glaube stärkt die Bewältigung</a:t>
            </a:r>
          </a:p>
        </p:txBody>
      </p:sp>
      <p:sp>
        <p:nvSpPr>
          <p:cNvPr id="12" name="Textfeld 11"/>
          <p:cNvSpPr txBox="1"/>
          <p:nvPr/>
        </p:nvSpPr>
        <p:spPr>
          <a:xfrm rot="16200000">
            <a:off x="-1065528" y="3881953"/>
            <a:ext cx="3168352" cy="246221"/>
          </a:xfrm>
          <a:prstGeom prst="rect">
            <a:avLst/>
          </a:prstGeom>
          <a:noFill/>
        </p:spPr>
        <p:txBody>
          <a:bodyPr wrap="square" rtlCol="0">
            <a:spAutoFit/>
          </a:bodyPr>
          <a:lstStyle/>
          <a:p>
            <a:r>
              <a:rPr lang="de-CH" sz="1000" dirty="0">
                <a:latin typeface="Calibri" pitchFamily="34" charset="0"/>
              </a:rPr>
              <a:t>Modifiziert nach </a:t>
            </a:r>
            <a:r>
              <a:rPr lang="de-CH" sz="1000" dirty="0" err="1">
                <a:latin typeface="Calibri" pitchFamily="34" charset="0"/>
              </a:rPr>
              <a:t>Treloar</a:t>
            </a:r>
            <a:r>
              <a:rPr lang="de-CH" sz="1000" dirty="0">
                <a:latin typeface="Calibri" pitchFamily="34" charset="0"/>
              </a:rPr>
              <a:t> 2002</a:t>
            </a:r>
          </a:p>
        </p:txBody>
      </p:sp>
      <p:grpSp>
        <p:nvGrpSpPr>
          <p:cNvPr id="17" name="Gruppieren 16"/>
          <p:cNvGrpSpPr/>
          <p:nvPr/>
        </p:nvGrpSpPr>
        <p:grpSpPr>
          <a:xfrm>
            <a:off x="1259632" y="2924944"/>
            <a:ext cx="6912768" cy="1656184"/>
            <a:chOff x="1259632" y="2924944"/>
            <a:chExt cx="6912768" cy="1656184"/>
          </a:xfrm>
        </p:grpSpPr>
        <p:sp>
          <p:nvSpPr>
            <p:cNvPr id="13" name="Rechteck 12"/>
            <p:cNvSpPr/>
            <p:nvPr/>
          </p:nvSpPr>
          <p:spPr>
            <a:xfrm>
              <a:off x="1259632" y="2924944"/>
              <a:ext cx="1368152" cy="50405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p:cNvSpPr/>
            <p:nvPr/>
          </p:nvSpPr>
          <p:spPr>
            <a:xfrm>
              <a:off x="5292080" y="2924944"/>
              <a:ext cx="2880320" cy="1656184"/>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6" name="Gerade Verbindung mit Pfeil 15"/>
            <p:cNvCxnSpPr/>
            <p:nvPr/>
          </p:nvCxnSpPr>
          <p:spPr>
            <a:xfrm>
              <a:off x="2843808" y="3176972"/>
              <a:ext cx="2376264" cy="576064"/>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63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95536" y="4149080"/>
            <a:ext cx="8352928" cy="1208931"/>
          </a:xfrm>
        </p:spPr>
        <p:txBody>
          <a:bodyPr>
            <a:normAutofit/>
          </a:bodyPr>
          <a:lstStyle/>
          <a:p>
            <a:r>
              <a:rPr lang="de-CH" spc="300" dirty="0"/>
              <a:t>WEISHEIT ALS BRÜCKE</a:t>
            </a:r>
          </a:p>
        </p:txBody>
      </p:sp>
      <p:sp>
        <p:nvSpPr>
          <p:cNvPr id="5" name="Textplatzhalter 4"/>
          <p:cNvSpPr>
            <a:spLocks noGrp="1"/>
          </p:cNvSpPr>
          <p:nvPr>
            <p:ph type="body" idx="1"/>
          </p:nvPr>
        </p:nvSpPr>
        <p:spPr>
          <a:xfrm>
            <a:off x="722313" y="5401766"/>
            <a:ext cx="7772400" cy="547514"/>
          </a:xfrm>
        </p:spPr>
        <p:txBody>
          <a:bodyPr/>
          <a:lstStyle/>
          <a:p>
            <a:r>
              <a:rPr lang="de-CH" dirty="0"/>
              <a:t>Unsere innere Haltung bestimmt auch unsere Resilienz</a:t>
            </a:r>
          </a:p>
        </p:txBody>
      </p:sp>
      <p:pic>
        <p:nvPicPr>
          <p:cNvPr id="6" name="Grafik 5"/>
          <p:cNvPicPr>
            <a:picLocks noChangeAspect="1"/>
          </p:cNvPicPr>
          <p:nvPr/>
        </p:nvPicPr>
        <p:blipFill rotWithShape="1">
          <a:blip r:embed="rId2" cstate="email">
            <a:extLst>
              <a:ext uri="{28A0092B-C50C-407E-A947-70E740481C1C}">
                <a14:useLocalDpi xmlns:a14="http://schemas.microsoft.com/office/drawing/2010/main"/>
              </a:ext>
            </a:extLst>
          </a:blip>
          <a:srcRect r="-179"/>
          <a:stretch/>
        </p:blipFill>
        <p:spPr>
          <a:xfrm>
            <a:off x="-245079" y="359227"/>
            <a:ext cx="9425591" cy="4005877"/>
          </a:xfrm>
          <a:prstGeom prst="rect">
            <a:avLst/>
          </a:prstGeom>
        </p:spPr>
      </p:pic>
    </p:spTree>
    <p:extLst>
      <p:ext uri="{BB962C8B-B14F-4D97-AF65-F5344CB8AC3E}">
        <p14:creationId xmlns:p14="http://schemas.microsoft.com/office/powerpoint/2010/main" val="2228558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95536" y="4149080"/>
            <a:ext cx="8352928" cy="1208931"/>
          </a:xfrm>
        </p:spPr>
        <p:txBody>
          <a:bodyPr>
            <a:normAutofit/>
          </a:bodyPr>
          <a:lstStyle/>
          <a:p>
            <a:r>
              <a:rPr lang="de-CH" spc="300" dirty="0"/>
              <a:t>WEISHEIT ALS BRÜCKE</a:t>
            </a:r>
          </a:p>
        </p:txBody>
      </p:sp>
      <p:sp>
        <p:nvSpPr>
          <p:cNvPr id="5" name="Textplatzhalter 4"/>
          <p:cNvSpPr>
            <a:spLocks noGrp="1"/>
          </p:cNvSpPr>
          <p:nvPr>
            <p:ph type="body" idx="1"/>
          </p:nvPr>
        </p:nvSpPr>
        <p:spPr>
          <a:xfrm>
            <a:off x="722313" y="5401766"/>
            <a:ext cx="7772400" cy="547514"/>
          </a:xfrm>
        </p:spPr>
        <p:txBody>
          <a:bodyPr/>
          <a:lstStyle/>
          <a:p>
            <a:r>
              <a:rPr lang="de-CH" dirty="0"/>
              <a:t>Unsere innere Haltung bestimmt auch unsere Resilienz</a:t>
            </a:r>
          </a:p>
        </p:txBody>
      </p:sp>
      <p:pic>
        <p:nvPicPr>
          <p:cNvPr id="2" name="Grafik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04664"/>
            <a:ext cx="9144000" cy="3559629"/>
          </a:xfrm>
          <a:prstGeom prst="rect">
            <a:avLst/>
          </a:prstGeom>
        </p:spPr>
      </p:pic>
    </p:spTree>
    <p:extLst>
      <p:ext uri="{BB962C8B-B14F-4D97-AF65-F5344CB8AC3E}">
        <p14:creationId xmlns:p14="http://schemas.microsoft.com/office/powerpoint/2010/main" val="3691596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de-CH" dirty="0"/>
              <a:t>Verbitterungsstörung (nach Linden)</a:t>
            </a:r>
          </a:p>
        </p:txBody>
      </p:sp>
      <p:sp>
        <p:nvSpPr>
          <p:cNvPr id="19460" name="Rectangle 3"/>
          <p:cNvSpPr>
            <a:spLocks noGrp="1" noChangeArrowheads="1"/>
          </p:cNvSpPr>
          <p:nvPr>
            <p:ph type="body" idx="1"/>
          </p:nvPr>
        </p:nvSpPr>
        <p:spPr>
          <a:xfrm>
            <a:off x="4211961" y="1484313"/>
            <a:ext cx="4608190" cy="4670425"/>
          </a:xfrm>
        </p:spPr>
        <p:txBody>
          <a:bodyPr>
            <a:normAutofit fontScale="85000" lnSpcReduction="10000"/>
          </a:bodyPr>
          <a:lstStyle/>
          <a:p>
            <a:r>
              <a:rPr lang="de-CH" dirty="0"/>
              <a:t>Prof. Michael Linden Berlin</a:t>
            </a:r>
          </a:p>
          <a:p>
            <a:r>
              <a:rPr lang="de-CH" dirty="0"/>
              <a:t>«Posttraumatische Verbitterungsstörung» </a:t>
            </a:r>
          </a:p>
          <a:p>
            <a:r>
              <a:rPr lang="de-CH" dirty="0"/>
              <a:t>Eine besondere Form der Depression </a:t>
            </a:r>
          </a:p>
          <a:p>
            <a:r>
              <a:rPr lang="de-CH" dirty="0"/>
              <a:t>Ostdeutschland: Menschen, die dem alten System nachtrauerten, und die sich ungerecht, kränkend oder herabwürdigend behandelt fühlten.</a:t>
            </a:r>
          </a:p>
          <a:p>
            <a:r>
              <a:rPr lang="de-CH" dirty="0"/>
              <a:t>chronische Verbitterung, die den Betroffenen die Freude nahm, ihre Gedanken beherrschte und sie ständig unzufrieden und aggressiv sein ließ. </a:t>
            </a:r>
          </a:p>
          <a:p>
            <a:r>
              <a:rPr lang="de-CH" dirty="0"/>
              <a:t>Ähnliche Phänomene können nach jedem Trauma auftreten.</a:t>
            </a:r>
            <a:endParaRPr lang="de-DE" sz="24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1556792"/>
            <a:ext cx="2462701" cy="35383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415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de-CH"/>
              <a:t>Zehn Weisheitskompetenzen (nach Linden)</a:t>
            </a:r>
          </a:p>
        </p:txBody>
      </p:sp>
      <p:sp>
        <p:nvSpPr>
          <p:cNvPr id="19460" name="Rectangle 3"/>
          <p:cNvSpPr>
            <a:spLocks noGrp="1" noChangeArrowheads="1"/>
          </p:cNvSpPr>
          <p:nvPr>
            <p:ph type="body" idx="1"/>
          </p:nvPr>
        </p:nvSpPr>
        <p:spPr>
          <a:xfrm>
            <a:off x="4211961" y="1484313"/>
            <a:ext cx="4608190" cy="4670425"/>
          </a:xfrm>
        </p:spPr>
        <p:txBody>
          <a:bodyPr/>
          <a:lstStyle/>
          <a:p>
            <a:pPr eaLnBrk="1" hangingPunct="1"/>
            <a:r>
              <a:rPr lang="de-DE" sz="2400" dirty="0"/>
              <a:t>Fakten- und Problemlösewissen</a:t>
            </a:r>
          </a:p>
          <a:p>
            <a:pPr eaLnBrk="1" hangingPunct="1"/>
            <a:r>
              <a:rPr lang="de-DE" sz="2400" dirty="0" err="1"/>
              <a:t>Kontextualismus</a:t>
            </a:r>
            <a:endParaRPr lang="de-DE" sz="2400" dirty="0"/>
          </a:p>
          <a:p>
            <a:pPr eaLnBrk="1" hangingPunct="1"/>
            <a:r>
              <a:rPr lang="de-DE" sz="2400" dirty="0"/>
              <a:t>Werterelativismus</a:t>
            </a:r>
          </a:p>
          <a:p>
            <a:pPr eaLnBrk="1" hangingPunct="1"/>
            <a:r>
              <a:rPr lang="de-DE" sz="2400" dirty="0"/>
              <a:t>Ungewissheitstoleranz</a:t>
            </a:r>
          </a:p>
          <a:p>
            <a:pPr eaLnBrk="1" hangingPunct="1"/>
            <a:r>
              <a:rPr lang="de-DE" sz="2400" dirty="0"/>
              <a:t>Emotionswahrnehmung</a:t>
            </a:r>
          </a:p>
          <a:p>
            <a:pPr eaLnBrk="1" hangingPunct="1"/>
            <a:r>
              <a:rPr lang="de-DE" sz="2400" dirty="0"/>
              <a:t>Serenität (Gelassenheit)</a:t>
            </a:r>
          </a:p>
          <a:p>
            <a:pPr eaLnBrk="1" hangingPunct="1"/>
            <a:r>
              <a:rPr lang="de-DE" sz="2400" dirty="0"/>
              <a:t>Empathie</a:t>
            </a:r>
          </a:p>
          <a:p>
            <a:pPr eaLnBrk="1" hangingPunct="1"/>
            <a:r>
              <a:rPr lang="de-DE" sz="2400" dirty="0"/>
              <a:t>Nachhaltigkeit</a:t>
            </a:r>
          </a:p>
          <a:p>
            <a:pPr eaLnBrk="1" hangingPunct="1"/>
            <a:r>
              <a:rPr lang="de-DE" sz="2400" dirty="0"/>
              <a:t>Perspektivenwechsel</a:t>
            </a:r>
          </a:p>
          <a:p>
            <a:pPr eaLnBrk="1" hangingPunct="1"/>
            <a:r>
              <a:rPr lang="de-DE" sz="2400" dirty="0"/>
              <a:t>Selbstdistanz</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1556792"/>
            <a:ext cx="2462701" cy="35383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07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2"/>
          <p:cNvSpPr>
            <a:spLocks noChangeArrowheads="1"/>
          </p:cNvSpPr>
          <p:nvPr/>
        </p:nvSpPr>
        <p:spPr bwMode="auto">
          <a:xfrm>
            <a:off x="-108520" y="1166813"/>
            <a:ext cx="9586913" cy="5691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en-US"/>
          </a:p>
        </p:txBody>
      </p:sp>
      <p:pic>
        <p:nvPicPr>
          <p:cNvPr id="7171" name="Grafik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20750" y="1166813"/>
            <a:ext cx="8215313"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el 3"/>
          <p:cNvSpPr>
            <a:spLocks noGrp="1"/>
          </p:cNvSpPr>
          <p:nvPr>
            <p:ph type="title"/>
          </p:nvPr>
        </p:nvSpPr>
        <p:spPr/>
        <p:txBody>
          <a:bodyPr/>
          <a:lstStyle/>
          <a:p>
            <a:r>
              <a:rPr lang="de-CH" altLang="en-US"/>
              <a:t>Global Mental Health</a:t>
            </a:r>
          </a:p>
        </p:txBody>
      </p:sp>
      <p:pic>
        <p:nvPicPr>
          <p:cNvPr id="7173" name="Grafik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0013" y="3213100"/>
            <a:ext cx="462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feld 7"/>
          <p:cNvSpPr txBox="1">
            <a:spLocks noChangeArrowheads="1"/>
          </p:cNvSpPr>
          <p:nvPr/>
        </p:nvSpPr>
        <p:spPr bwMode="auto">
          <a:xfrm>
            <a:off x="2984500" y="5949950"/>
            <a:ext cx="6900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r>
              <a:rPr lang="de-CH" altLang="en-US" sz="2000"/>
              <a:t>Mehr Information: </a:t>
            </a:r>
            <a:r>
              <a:rPr lang="de-CH" altLang="en-US" sz="2000">
                <a:hlinkClick r:id="rId5"/>
              </a:rPr>
              <a:t>www.psy77.com</a:t>
            </a:r>
            <a:r>
              <a:rPr lang="de-CH" altLang="en-US" sz="2000"/>
              <a:t> </a:t>
            </a:r>
          </a:p>
        </p:txBody>
      </p:sp>
    </p:spTree>
    <p:extLst>
      <p:ext uri="{BB962C8B-B14F-4D97-AF65-F5344CB8AC3E}">
        <p14:creationId xmlns:p14="http://schemas.microsoft.com/office/powerpoint/2010/main" val="507126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Strategien gegen die Verbitterung</a:t>
            </a:r>
          </a:p>
        </p:txBody>
      </p:sp>
      <p:sp>
        <p:nvSpPr>
          <p:cNvPr id="5" name="Inhaltsplatzhalter 4"/>
          <p:cNvSpPr>
            <a:spLocks noGrp="1"/>
          </p:cNvSpPr>
          <p:nvPr>
            <p:ph idx="1"/>
          </p:nvPr>
        </p:nvSpPr>
        <p:spPr/>
        <p:txBody>
          <a:bodyPr>
            <a:normAutofit fontScale="77500" lnSpcReduction="20000"/>
          </a:bodyPr>
          <a:lstStyle/>
          <a:p>
            <a:r>
              <a:rPr lang="de-CH" u="sng" dirty="0"/>
              <a:t>Perspektivwechsel</a:t>
            </a:r>
            <a:r>
              <a:rPr lang="de-CH" dirty="0"/>
              <a:t>: Ich versetze mich bei einem Konflikt in die Rolle anderer Beteiligter. </a:t>
            </a:r>
          </a:p>
          <a:p>
            <a:r>
              <a:rPr lang="de-CH" dirty="0"/>
              <a:t>Fakten- und Problemlösewissen:</a:t>
            </a:r>
          </a:p>
          <a:p>
            <a:pPr lvl="1"/>
            <a:r>
              <a:rPr lang="de-CH" dirty="0"/>
              <a:t>allgemeines Wissen: was fühlen Menschen, was motiviert sie, wie 		verhalten sie sich?</a:t>
            </a:r>
          </a:p>
          <a:p>
            <a:pPr lvl="1"/>
            <a:r>
              <a:rPr lang="de-CH" dirty="0"/>
              <a:t>spezifisches Wissen: wie bedient man einen Rollstuhl? Welche Stiftungen können helfen? Etc.</a:t>
            </a:r>
          </a:p>
          <a:p>
            <a:pPr lvl="1"/>
            <a:r>
              <a:rPr lang="de-CH" dirty="0"/>
              <a:t>Handlungswissen: Wie kann ich trotz meiner Behinderung eine Reise unternehmen?</a:t>
            </a:r>
          </a:p>
          <a:p>
            <a:r>
              <a:rPr lang="de-CH" u="sng" dirty="0"/>
              <a:t>Kontextualismus</a:t>
            </a:r>
            <a:r>
              <a:rPr lang="de-CH" dirty="0"/>
              <a:t>: Zeitliche und thematische Verbindungen zwischen verschiedenen Lebensbereichen und -erfahrungen erkennen. – «Das ist meine neue Realität!»</a:t>
            </a:r>
          </a:p>
          <a:p>
            <a:r>
              <a:rPr lang="de-CH" u="sng" dirty="0"/>
              <a:t>Ausgeglichenheit</a:t>
            </a:r>
            <a:r>
              <a:rPr lang="de-CH" dirty="0"/>
              <a:t> und Humor: Gefühle so kontrollieren, dass sie Denken, Handeln und Wohlbefinden nicht übermäßig stören.</a:t>
            </a:r>
          </a:p>
          <a:p>
            <a:r>
              <a:rPr lang="de-CH" u="sng" dirty="0"/>
              <a:t>Selbstdistanz</a:t>
            </a:r>
            <a:r>
              <a:rPr lang="de-CH" dirty="0"/>
              <a:t> und Anspruchsrelativierung: Die Fähigkeit, eigene Interessen zurückzustellen, um ein höheres Ziel zu erreichen.</a:t>
            </a:r>
          </a:p>
          <a:p>
            <a:r>
              <a:rPr lang="de-CH" u="sng" dirty="0"/>
              <a:t>Nachhaltigkeit</a:t>
            </a:r>
            <a:r>
              <a:rPr lang="de-CH" dirty="0"/>
              <a:t>: ein Verhalten, das kurzfristig vielleicht anstrengt, langfristig aber zum Ziel führt.</a:t>
            </a:r>
          </a:p>
        </p:txBody>
      </p:sp>
    </p:spTree>
    <p:extLst>
      <p:ext uri="{BB962C8B-B14F-4D97-AF65-F5344CB8AC3E}">
        <p14:creationId xmlns:p14="http://schemas.microsoft.com/office/powerpoint/2010/main" val="2525905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20 Jahre unschuldig in der Todeszelle</a:t>
            </a:r>
          </a:p>
        </p:txBody>
      </p:sp>
      <p:sp>
        <p:nvSpPr>
          <p:cNvPr id="5" name="Inhaltsplatzhalter 4"/>
          <p:cNvSpPr>
            <a:spLocks noGrp="1"/>
          </p:cNvSpPr>
          <p:nvPr>
            <p:ph sz="half" idx="2"/>
          </p:nvPr>
        </p:nvSpPr>
        <p:spPr>
          <a:xfrm>
            <a:off x="4355976" y="1600200"/>
            <a:ext cx="4536504" cy="4525963"/>
          </a:xfrm>
        </p:spPr>
        <p:txBody>
          <a:bodyPr>
            <a:noAutofit/>
          </a:bodyPr>
          <a:lstStyle/>
          <a:p>
            <a:pPr marL="0" indent="0">
              <a:buNone/>
            </a:pPr>
            <a:r>
              <a:rPr lang="de-CH" sz="1800" dirty="0"/>
              <a:t>Debbie Milke:</a:t>
            </a:r>
          </a:p>
          <a:p>
            <a:pPr marL="400050" lvl="1" indent="0">
              <a:buNone/>
            </a:pPr>
            <a:r>
              <a:rPr lang="de-CH" sz="1800" dirty="0"/>
              <a:t>«Ich wollte begreifen, was Menschen durchhalten lässt. Denn ich habe mich oft gewundert, warum ich nicht durchdrehe. Irgendwann habe ich verstanden: wir wissen nicht, was wir aushalten können, bis wir es müssen.» (Lektüre u.a. Frankl)</a:t>
            </a:r>
          </a:p>
          <a:p>
            <a:pPr marL="400050" lvl="1" indent="0">
              <a:buNone/>
            </a:pPr>
            <a:r>
              <a:rPr lang="de-CH" sz="1800" dirty="0"/>
              <a:t>«Neben all meinen Routinen wurde das zu meiner Überlebensstrategie: in all dem Schlechten auch das Gute zu sehen und meine Situation anzunehmen.»</a:t>
            </a:r>
          </a:p>
          <a:p>
            <a:pPr marL="400050" lvl="1" indent="0">
              <a:buNone/>
            </a:pPr>
            <a:r>
              <a:rPr lang="de-CH" sz="1800" dirty="0"/>
              <a:t>«Ich will den Rest meines Lebens nicht mit Wut verschwenden."</a:t>
            </a:r>
          </a:p>
          <a:p>
            <a:endParaRPr lang="de-CH" sz="1800" dirty="0"/>
          </a:p>
        </p:txBody>
      </p:sp>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344" y="1772816"/>
            <a:ext cx="3718947" cy="3868663"/>
          </a:xfrm>
          <a:prstGeom prst="rect">
            <a:avLst/>
          </a:prstGeom>
        </p:spPr>
      </p:pic>
      <p:sp>
        <p:nvSpPr>
          <p:cNvPr id="8" name="Textfeld 7"/>
          <p:cNvSpPr txBox="1"/>
          <p:nvPr/>
        </p:nvSpPr>
        <p:spPr>
          <a:xfrm>
            <a:off x="763595" y="5693287"/>
            <a:ext cx="3384376" cy="276999"/>
          </a:xfrm>
          <a:prstGeom prst="rect">
            <a:avLst/>
          </a:prstGeom>
          <a:noFill/>
        </p:spPr>
        <p:txBody>
          <a:bodyPr wrap="square" rtlCol="0">
            <a:spAutoFit/>
          </a:bodyPr>
          <a:lstStyle/>
          <a:p>
            <a:r>
              <a:rPr lang="de-CH" sz="1200" dirty="0"/>
              <a:t>Debbie Milke, Spiegel 15/2015</a:t>
            </a:r>
          </a:p>
        </p:txBody>
      </p:sp>
    </p:spTree>
    <p:extLst>
      <p:ext uri="{BB962C8B-B14F-4D97-AF65-F5344CB8AC3E}">
        <p14:creationId xmlns:p14="http://schemas.microsoft.com/office/powerpoint/2010/main" val="3742761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Neuer Kontext – neue Lebenshaltung</a:t>
            </a:r>
          </a:p>
        </p:txBody>
      </p:sp>
      <p:sp>
        <p:nvSpPr>
          <p:cNvPr id="3" name="Inhaltsplatzhalter 2"/>
          <p:cNvSpPr>
            <a:spLocks noGrp="1"/>
          </p:cNvSpPr>
          <p:nvPr>
            <p:ph idx="1"/>
          </p:nvPr>
        </p:nvSpPr>
        <p:spPr/>
        <p:txBody>
          <a:bodyPr>
            <a:normAutofit/>
          </a:bodyPr>
          <a:lstStyle/>
          <a:p>
            <a:r>
              <a:rPr lang="de-CH" u="sng" dirty="0"/>
              <a:t>Werterelativismus</a:t>
            </a:r>
            <a:r>
              <a:rPr lang="de-CH" dirty="0"/>
              <a:t>: Beim Urteil über das Denken und Verhalten anderer denkt man an deren individuelle Lebensgeschichte, ihre Erfahrungen, an kulturelle Unterschiede und Wertvorstellungen.</a:t>
            </a:r>
          </a:p>
          <a:p>
            <a:pPr lvl="1"/>
            <a:r>
              <a:rPr lang="de-CH" dirty="0"/>
              <a:t>Debbie Milke: «Ich habe im Fernsehen den Bericht über eine indische Familie gesehen. Sie lebte in einem winzigen Apartment. Sie hatten nichts, die vier Kinder wurden nicht satt. Da habe ich mich umgeguckt und gedacht: So schlecht geht es mir hier gar nicht. Ich habe ein Dach über dem Kopf, ein Bett, bekomme etwas zu essen. Von da an habe ich meine Zelle immer als Zimmer betrachtet.»</a:t>
            </a:r>
          </a:p>
          <a:p>
            <a:r>
              <a:rPr lang="de-CH" u="sng" dirty="0"/>
              <a:t>Ungewissheitstoleranz</a:t>
            </a:r>
            <a:r>
              <a:rPr lang="de-CH" dirty="0"/>
              <a:t>: Unsicherheit aushalten und trotzdem entscheiden oder handeln können.</a:t>
            </a:r>
          </a:p>
          <a:p>
            <a:endParaRPr lang="de-CH" dirty="0"/>
          </a:p>
        </p:txBody>
      </p:sp>
    </p:spTree>
    <p:extLst>
      <p:ext uri="{BB962C8B-B14F-4D97-AF65-F5344CB8AC3E}">
        <p14:creationId xmlns:p14="http://schemas.microsoft.com/office/powerpoint/2010/main" val="1654507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2060848"/>
            <a:ext cx="7772400" cy="2232248"/>
          </a:xfrm>
        </p:spPr>
        <p:txBody>
          <a:bodyPr>
            <a:normAutofit fontScale="90000"/>
          </a:bodyPr>
          <a:lstStyle/>
          <a:p>
            <a:r>
              <a:rPr lang="de-CH" dirty="0"/>
              <a:t>Jede grosse Wahrheit lebt aus einem Spannungsfeld </a:t>
            </a:r>
            <a:br>
              <a:rPr lang="de-CH" dirty="0"/>
            </a:br>
            <a:r>
              <a:rPr lang="de-CH" dirty="0"/>
              <a:t>von </a:t>
            </a:r>
            <a:r>
              <a:rPr lang="de-CH" b="0" dirty="0"/>
              <a:t>(mindestens) </a:t>
            </a:r>
            <a:br>
              <a:rPr lang="de-CH" b="0" dirty="0"/>
            </a:br>
            <a:r>
              <a:rPr lang="de-CH" dirty="0"/>
              <a:t>zwei Brennpunkten</a:t>
            </a:r>
          </a:p>
        </p:txBody>
      </p:sp>
      <p:sp>
        <p:nvSpPr>
          <p:cNvPr id="3" name="Text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2625692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39752" y="1222743"/>
            <a:ext cx="5014317" cy="3083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p:cNvSpPr>
            <a:spLocks noGrp="1"/>
          </p:cNvSpPr>
          <p:nvPr>
            <p:ph type="title"/>
          </p:nvPr>
        </p:nvSpPr>
        <p:spPr>
          <a:xfrm>
            <a:off x="457200" y="332656"/>
            <a:ext cx="8229600" cy="890087"/>
          </a:xfrm>
        </p:spPr>
        <p:txBody>
          <a:bodyPr/>
          <a:lstStyle/>
          <a:p>
            <a:r>
              <a:rPr lang="de-CH" dirty="0"/>
              <a:t>«Werterelativismus» - Symbol Ellipse</a:t>
            </a:r>
          </a:p>
        </p:txBody>
      </p:sp>
      <p:graphicFrame>
        <p:nvGraphicFramePr>
          <p:cNvPr id="6" name="Tabelle 5"/>
          <p:cNvGraphicFramePr>
            <a:graphicFrameLocks noGrp="1"/>
          </p:cNvGraphicFramePr>
          <p:nvPr>
            <p:extLst/>
          </p:nvPr>
        </p:nvGraphicFramePr>
        <p:xfrm>
          <a:off x="1763688" y="4437112"/>
          <a:ext cx="5688632" cy="1633101"/>
        </p:xfrm>
        <a:graphic>
          <a:graphicData uri="http://schemas.openxmlformats.org/drawingml/2006/table">
            <a:tbl>
              <a:tblPr firstRow="1" bandRow="1">
                <a:tableStyleId>{F5AB1C69-6EDB-4FF4-983F-18BD219EF322}</a:tableStyleId>
              </a:tblPr>
              <a:tblGrid>
                <a:gridCol w="2694616">
                  <a:extLst>
                    <a:ext uri="{9D8B030D-6E8A-4147-A177-3AD203B41FA5}">
                      <a16:colId xmlns:a16="http://schemas.microsoft.com/office/drawing/2014/main" val="20000"/>
                    </a:ext>
                  </a:extLst>
                </a:gridCol>
                <a:gridCol w="479042">
                  <a:extLst>
                    <a:ext uri="{9D8B030D-6E8A-4147-A177-3AD203B41FA5}">
                      <a16:colId xmlns:a16="http://schemas.microsoft.com/office/drawing/2014/main" val="20001"/>
                    </a:ext>
                  </a:extLst>
                </a:gridCol>
                <a:gridCol w="2514974">
                  <a:extLst>
                    <a:ext uri="{9D8B030D-6E8A-4147-A177-3AD203B41FA5}">
                      <a16:colId xmlns:a16="http://schemas.microsoft.com/office/drawing/2014/main" val="20002"/>
                    </a:ext>
                  </a:extLst>
                </a:gridCol>
              </a:tblGrid>
              <a:tr h="316835">
                <a:tc>
                  <a:txBody>
                    <a:bodyPr/>
                    <a:lstStyle/>
                    <a:p>
                      <a:pPr algn="r"/>
                      <a:r>
                        <a:rPr lang="de-CH" dirty="0">
                          <a:solidFill>
                            <a:schemeClr val="tx1"/>
                          </a:solidFill>
                        </a:rPr>
                        <a:t>Das Leben ist schön</a:t>
                      </a:r>
                    </a:p>
                  </a:txBody>
                  <a:tcPr/>
                </a:tc>
                <a:tc>
                  <a:txBody>
                    <a:bodyPr/>
                    <a:lstStyle/>
                    <a:p>
                      <a:r>
                        <a:rPr lang="de-CH" dirty="0" err="1">
                          <a:solidFill>
                            <a:schemeClr val="tx1"/>
                          </a:solidFill>
                        </a:rPr>
                        <a:t>vs</a:t>
                      </a:r>
                      <a:endParaRPr lang="de-CH" dirty="0">
                        <a:solidFill>
                          <a:schemeClr val="tx1"/>
                        </a:solidFill>
                      </a:endParaRPr>
                    </a:p>
                  </a:txBody>
                  <a:tcPr/>
                </a:tc>
                <a:tc>
                  <a:txBody>
                    <a:bodyPr/>
                    <a:lstStyle/>
                    <a:p>
                      <a:r>
                        <a:rPr lang="de-CH" dirty="0">
                          <a:solidFill>
                            <a:schemeClr val="tx1"/>
                          </a:solidFill>
                        </a:rPr>
                        <a:t>Das Leben ist hart</a:t>
                      </a:r>
                    </a:p>
                  </a:txBody>
                  <a:tcPr/>
                </a:tc>
                <a:extLst>
                  <a:ext uri="{0D108BD9-81ED-4DB2-BD59-A6C34878D82A}">
                    <a16:rowId xmlns:a16="http://schemas.microsoft.com/office/drawing/2014/main" val="10000"/>
                  </a:ext>
                </a:extLst>
              </a:tr>
              <a:tr h="1267341">
                <a:tc>
                  <a:txBody>
                    <a:bodyPr/>
                    <a:lstStyle/>
                    <a:p>
                      <a:pPr algn="r"/>
                      <a:r>
                        <a:rPr lang="de-CH" dirty="0">
                          <a:solidFill>
                            <a:schemeClr val="tx1"/>
                          </a:solidFill>
                        </a:rPr>
                        <a:t>Liebe</a:t>
                      </a:r>
                    </a:p>
                    <a:p>
                      <a:pPr algn="r"/>
                      <a:r>
                        <a:rPr lang="de-CH" dirty="0">
                          <a:solidFill>
                            <a:schemeClr val="tx1"/>
                          </a:solidFill>
                        </a:rPr>
                        <a:t>Einfühlung</a:t>
                      </a:r>
                    </a:p>
                    <a:p>
                      <a:pPr algn="r"/>
                      <a:r>
                        <a:rPr lang="de-CH" dirty="0">
                          <a:solidFill>
                            <a:schemeClr val="tx1"/>
                          </a:solidFill>
                        </a:rPr>
                        <a:t>Heimat</a:t>
                      </a:r>
                    </a:p>
                    <a:p>
                      <a:pPr algn="r"/>
                      <a:r>
                        <a:rPr lang="de-CH" dirty="0">
                          <a:solidFill>
                            <a:schemeClr val="tx1"/>
                          </a:solidFill>
                        </a:rPr>
                        <a:t>Stillsein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solidFill>
                            <a:schemeClr val="tx1"/>
                          </a:solidFill>
                        </a:rPr>
                        <a:t>vs.</a:t>
                      </a:r>
                    </a:p>
                    <a:p>
                      <a:pPr marL="0" marR="0" indent="0" algn="l" defTabSz="914400" rtl="0" eaLnBrk="1" fontAlgn="auto" latinLnBrk="0" hangingPunct="1">
                        <a:lnSpc>
                          <a:spcPct val="100000"/>
                        </a:lnSpc>
                        <a:spcBef>
                          <a:spcPts val="0"/>
                        </a:spcBef>
                        <a:spcAft>
                          <a:spcPts val="0"/>
                        </a:spcAft>
                        <a:buClrTx/>
                        <a:buSzTx/>
                        <a:buFontTx/>
                        <a:buNone/>
                        <a:tabLst/>
                        <a:defRPr/>
                      </a:pPr>
                      <a:r>
                        <a:rPr lang="de-CH" dirty="0">
                          <a:solidFill>
                            <a:schemeClr val="tx1"/>
                          </a:solidFill>
                        </a:rPr>
                        <a:t>vs.</a:t>
                      </a:r>
                    </a:p>
                    <a:p>
                      <a:pPr marL="0" marR="0" indent="0" algn="l" defTabSz="914400" rtl="0" eaLnBrk="1" fontAlgn="auto" latinLnBrk="0" hangingPunct="1">
                        <a:lnSpc>
                          <a:spcPct val="100000"/>
                        </a:lnSpc>
                        <a:spcBef>
                          <a:spcPts val="0"/>
                        </a:spcBef>
                        <a:spcAft>
                          <a:spcPts val="0"/>
                        </a:spcAft>
                        <a:buClrTx/>
                        <a:buSzTx/>
                        <a:buFontTx/>
                        <a:buNone/>
                        <a:tabLst/>
                        <a:defRPr/>
                      </a:pPr>
                      <a:r>
                        <a:rPr lang="de-CH" dirty="0">
                          <a:solidFill>
                            <a:schemeClr val="tx1"/>
                          </a:solidFill>
                        </a:rPr>
                        <a:t>vs. vs.</a:t>
                      </a:r>
                    </a:p>
                  </a:txBody>
                  <a:tcPr/>
                </a:tc>
                <a:tc>
                  <a:txBody>
                    <a:bodyPr/>
                    <a:lstStyle/>
                    <a:p>
                      <a:r>
                        <a:rPr lang="de-CH" dirty="0">
                          <a:solidFill>
                            <a:schemeClr val="tx1"/>
                          </a:solidFill>
                        </a:rPr>
                        <a:t>Ablehnung</a:t>
                      </a:r>
                    </a:p>
                    <a:p>
                      <a:r>
                        <a:rPr lang="de-CH" dirty="0">
                          <a:solidFill>
                            <a:schemeClr val="tx1"/>
                          </a:solidFill>
                        </a:rPr>
                        <a:t>Distanz</a:t>
                      </a:r>
                    </a:p>
                    <a:p>
                      <a:r>
                        <a:rPr lang="de-CH" dirty="0">
                          <a:solidFill>
                            <a:schemeClr val="tx1"/>
                          </a:solidFill>
                        </a:rPr>
                        <a:t>Aufbruch</a:t>
                      </a:r>
                    </a:p>
                    <a:p>
                      <a:r>
                        <a:rPr lang="de-CH" dirty="0">
                          <a:solidFill>
                            <a:schemeClr val="tx1"/>
                          </a:solidFill>
                        </a:rPr>
                        <a:t>Kämpfen</a:t>
                      </a:r>
                    </a:p>
                  </a:txBody>
                  <a:tcPr/>
                </a:tc>
                <a:extLst>
                  <a:ext uri="{0D108BD9-81ED-4DB2-BD59-A6C34878D82A}">
                    <a16:rowId xmlns:a16="http://schemas.microsoft.com/office/drawing/2014/main" val="10001"/>
                  </a:ext>
                </a:extLst>
              </a:tr>
            </a:tbl>
          </a:graphicData>
        </a:graphic>
      </p:graphicFrame>
      <p:pic>
        <p:nvPicPr>
          <p:cNvPr id="3" name="Picture 2" descr="http://www.moviepilot.de/files/images/0249/2132/das_lebe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608" y="1131066"/>
            <a:ext cx="3411296" cy="481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1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99592" y="2708920"/>
            <a:ext cx="7772400" cy="1362075"/>
          </a:xfrm>
        </p:spPr>
        <p:txBody>
          <a:bodyPr>
            <a:normAutofit fontScale="90000"/>
          </a:bodyPr>
          <a:lstStyle/>
          <a:p>
            <a:r>
              <a:rPr lang="de-CH" dirty="0"/>
              <a:t>«Herr, lehre uns bedenken, dass wir sterben müssen, damit wir klug werden»</a:t>
            </a:r>
            <a:endParaRPr lang="en-US" dirty="0"/>
          </a:p>
        </p:txBody>
      </p:sp>
      <p:sp>
        <p:nvSpPr>
          <p:cNvPr id="5" name="Textplatzhalter 4"/>
          <p:cNvSpPr>
            <a:spLocks noGrp="1"/>
          </p:cNvSpPr>
          <p:nvPr>
            <p:ph type="body" idx="1"/>
          </p:nvPr>
        </p:nvSpPr>
        <p:spPr/>
        <p:txBody>
          <a:bodyPr/>
          <a:lstStyle/>
          <a:p>
            <a:r>
              <a:rPr lang="de-CH" dirty="0"/>
              <a:t>Psalm 90:12</a:t>
            </a:r>
            <a:endParaRPr lang="en-US" dirty="0"/>
          </a:p>
        </p:txBody>
      </p:sp>
      <p:sp>
        <p:nvSpPr>
          <p:cNvPr id="6" name="Textplatzhalter 5"/>
          <p:cNvSpPr txBox="1">
            <a:spLocks/>
          </p:cNvSpPr>
          <p:nvPr/>
        </p:nvSpPr>
        <p:spPr bwMode="auto">
          <a:xfrm>
            <a:off x="899592" y="764704"/>
            <a:ext cx="7772400" cy="70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ctr" rtl="0" eaLnBrk="0" fontAlgn="base" hangingPunct="0">
              <a:spcBef>
                <a:spcPct val="20000"/>
              </a:spcBef>
              <a:spcAft>
                <a:spcPct val="0"/>
              </a:spcAft>
              <a:buClr>
                <a:schemeClr val="accent1">
                  <a:lumMod val="50000"/>
                </a:schemeClr>
              </a:buClr>
              <a:buFont typeface="Wingdings" pitchFamily="2" charset="2"/>
              <a:buNone/>
              <a:defRPr sz="2000">
                <a:solidFill>
                  <a:schemeClr val="tx1"/>
                </a:solidFill>
                <a:latin typeface="Calibri" pitchFamily="34" charset="0"/>
                <a:ea typeface="+mn-ea"/>
                <a:cs typeface="+mn-cs"/>
              </a:defRPr>
            </a:lvl1pPr>
            <a:lvl2pPr marL="457200" indent="0" algn="l" rtl="0" eaLnBrk="0" fontAlgn="base" hangingPunct="0">
              <a:spcBef>
                <a:spcPct val="20000"/>
              </a:spcBef>
              <a:spcAft>
                <a:spcPct val="0"/>
              </a:spcAft>
              <a:buNone/>
              <a:defRPr sz="1800" i="1">
                <a:solidFill>
                  <a:schemeClr val="accent1">
                    <a:lumMod val="50000"/>
                  </a:schemeClr>
                </a:solidFill>
                <a:latin typeface="Calibri" pitchFamily="34" charset="0"/>
              </a:defRPr>
            </a:lvl2pPr>
            <a:lvl3pPr marL="914400" indent="0" algn="l" rtl="0" eaLnBrk="0" fontAlgn="base" hangingPunct="0">
              <a:spcBef>
                <a:spcPct val="20000"/>
              </a:spcBef>
              <a:spcAft>
                <a:spcPct val="0"/>
              </a:spcAft>
              <a:buFont typeface="Wingdings" pitchFamily="2" charset="2"/>
              <a:buNone/>
              <a:defRPr sz="1600">
                <a:solidFill>
                  <a:schemeClr val="tx1"/>
                </a:solidFill>
                <a:latin typeface="Calibri" pitchFamily="34" charset="0"/>
              </a:defRPr>
            </a:lvl3pPr>
            <a:lvl4pPr marL="1371600" indent="0" algn="l" rtl="0" eaLnBrk="0" fontAlgn="base" hangingPunct="0">
              <a:spcBef>
                <a:spcPct val="20000"/>
              </a:spcBef>
              <a:spcAft>
                <a:spcPct val="0"/>
              </a:spcAft>
              <a:buNone/>
              <a:defRPr sz="1400">
                <a:solidFill>
                  <a:schemeClr val="tx1"/>
                </a:solidFill>
                <a:latin typeface="Calibri" pitchFamily="34" charset="0"/>
              </a:defRPr>
            </a:lvl4pPr>
            <a:lvl5pPr marL="1828800" indent="0" algn="l" rtl="0" eaLnBrk="0" fontAlgn="base" hangingPunct="0">
              <a:spcBef>
                <a:spcPct val="20000"/>
              </a:spcBef>
              <a:spcAft>
                <a:spcPct val="0"/>
              </a:spcAft>
              <a:buNone/>
              <a:defRPr sz="1400">
                <a:solidFill>
                  <a:schemeClr val="tx1"/>
                </a:solidFill>
                <a:latin typeface="Calibri" pitchFamily="34" charset="0"/>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r>
              <a:rPr lang="de-CH" kern="0" dirty="0"/>
              <a:t>Weisheit in unserer Existenz</a:t>
            </a:r>
            <a:endParaRPr lang="en-US" kern="0" dirty="0"/>
          </a:p>
        </p:txBody>
      </p:sp>
    </p:spTree>
    <p:extLst>
      <p:ext uri="{BB962C8B-B14F-4D97-AF65-F5344CB8AC3E}">
        <p14:creationId xmlns:p14="http://schemas.microsoft.com/office/powerpoint/2010/main" val="3822345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Vergänglichkeit fördert Weisheit</a:t>
            </a:r>
            <a:endParaRPr lang="en-US" dirty="0"/>
          </a:p>
        </p:txBody>
      </p:sp>
      <p:pic>
        <p:nvPicPr>
          <p:cNvPr id="3" name="Inhaltsplatzhalt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27088" y="2380774"/>
            <a:ext cx="7993062" cy="2877502"/>
          </a:xfrm>
        </p:spPr>
      </p:pic>
    </p:spTree>
    <p:extLst>
      <p:ext uri="{BB962C8B-B14F-4D97-AF65-F5344CB8AC3E}">
        <p14:creationId xmlns:p14="http://schemas.microsoft.com/office/powerpoint/2010/main" val="388597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2313" y="2996952"/>
            <a:ext cx="7772400" cy="1362075"/>
          </a:xfrm>
        </p:spPr>
        <p:txBody>
          <a:bodyPr>
            <a:normAutofit fontScale="90000"/>
          </a:bodyPr>
          <a:lstStyle/>
          <a:p>
            <a:r>
              <a:rPr lang="de-CH" sz="2800" dirty="0"/>
              <a:t>Ohne Gott bin ich ein Fisch am Strand</a:t>
            </a:r>
            <a:br>
              <a:rPr lang="de-CH" sz="2800" dirty="0"/>
            </a:br>
            <a:r>
              <a:rPr lang="de-CH" sz="2800" dirty="0"/>
              <a:t>Ohne Gott ein Tropfen in der Glut</a:t>
            </a:r>
            <a:br>
              <a:rPr lang="de-CH" sz="2800" dirty="0"/>
            </a:br>
            <a:r>
              <a:rPr lang="de-CH" sz="2800" dirty="0"/>
              <a:t>Ohne Gott bin ich ein Gras im Sand</a:t>
            </a:r>
            <a:br>
              <a:rPr lang="de-CH" sz="2800" dirty="0"/>
            </a:br>
            <a:r>
              <a:rPr lang="de-CH" sz="2800" dirty="0"/>
              <a:t>Und ein Vogel, dessen Schwinge ruht.</a:t>
            </a:r>
            <a:br>
              <a:rPr lang="de-CH" sz="2800" dirty="0"/>
            </a:br>
            <a:r>
              <a:rPr lang="de-CH" sz="2800" dirty="0"/>
              <a:t>Wenn mich Gott bei meinem Namen ruft,</a:t>
            </a:r>
            <a:br>
              <a:rPr lang="de-CH" sz="2800" dirty="0"/>
            </a:br>
            <a:r>
              <a:rPr lang="de-CH" sz="2800" dirty="0"/>
              <a:t>Bin ich Wasser, Feuer, Erde, Luft.</a:t>
            </a:r>
          </a:p>
        </p:txBody>
      </p:sp>
      <p:sp>
        <p:nvSpPr>
          <p:cNvPr id="5" name="Textplatzhalter 4"/>
          <p:cNvSpPr>
            <a:spLocks noGrp="1"/>
          </p:cNvSpPr>
          <p:nvPr>
            <p:ph type="body" idx="1"/>
          </p:nvPr>
        </p:nvSpPr>
        <p:spPr/>
        <p:txBody>
          <a:bodyPr/>
          <a:lstStyle/>
          <a:p>
            <a:r>
              <a:rPr lang="de-CH" dirty="0"/>
              <a:t>Jochen Klepper</a:t>
            </a:r>
            <a:endParaRPr lang="en-US" dirty="0"/>
          </a:p>
        </p:txBody>
      </p:sp>
      <p:sp>
        <p:nvSpPr>
          <p:cNvPr id="6" name="Textplatzhalter 5"/>
          <p:cNvSpPr txBox="1">
            <a:spLocks/>
          </p:cNvSpPr>
          <p:nvPr/>
        </p:nvSpPr>
        <p:spPr bwMode="auto">
          <a:xfrm>
            <a:off x="899592" y="764704"/>
            <a:ext cx="7772400" cy="70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ctr" rtl="0" eaLnBrk="0" fontAlgn="base" hangingPunct="0">
              <a:spcBef>
                <a:spcPct val="20000"/>
              </a:spcBef>
              <a:spcAft>
                <a:spcPct val="0"/>
              </a:spcAft>
              <a:buClr>
                <a:schemeClr val="accent1">
                  <a:lumMod val="50000"/>
                </a:schemeClr>
              </a:buClr>
              <a:buFont typeface="Wingdings" pitchFamily="2" charset="2"/>
              <a:buNone/>
              <a:defRPr sz="2000">
                <a:solidFill>
                  <a:schemeClr val="tx1"/>
                </a:solidFill>
                <a:latin typeface="Calibri" pitchFamily="34" charset="0"/>
                <a:ea typeface="+mn-ea"/>
                <a:cs typeface="+mn-cs"/>
              </a:defRPr>
            </a:lvl1pPr>
            <a:lvl2pPr marL="457200" indent="0" algn="l" rtl="0" eaLnBrk="0" fontAlgn="base" hangingPunct="0">
              <a:spcBef>
                <a:spcPct val="20000"/>
              </a:spcBef>
              <a:spcAft>
                <a:spcPct val="0"/>
              </a:spcAft>
              <a:buNone/>
              <a:defRPr sz="1800" i="1">
                <a:solidFill>
                  <a:schemeClr val="accent1">
                    <a:lumMod val="50000"/>
                  </a:schemeClr>
                </a:solidFill>
                <a:latin typeface="Calibri" pitchFamily="34" charset="0"/>
              </a:defRPr>
            </a:lvl2pPr>
            <a:lvl3pPr marL="914400" indent="0" algn="l" rtl="0" eaLnBrk="0" fontAlgn="base" hangingPunct="0">
              <a:spcBef>
                <a:spcPct val="20000"/>
              </a:spcBef>
              <a:spcAft>
                <a:spcPct val="0"/>
              </a:spcAft>
              <a:buFont typeface="Wingdings" pitchFamily="2" charset="2"/>
              <a:buNone/>
              <a:defRPr sz="1600">
                <a:solidFill>
                  <a:schemeClr val="tx1"/>
                </a:solidFill>
                <a:latin typeface="Calibri" pitchFamily="34" charset="0"/>
              </a:defRPr>
            </a:lvl3pPr>
            <a:lvl4pPr marL="1371600" indent="0" algn="l" rtl="0" eaLnBrk="0" fontAlgn="base" hangingPunct="0">
              <a:spcBef>
                <a:spcPct val="20000"/>
              </a:spcBef>
              <a:spcAft>
                <a:spcPct val="0"/>
              </a:spcAft>
              <a:buNone/>
              <a:defRPr sz="1400">
                <a:solidFill>
                  <a:schemeClr val="tx1"/>
                </a:solidFill>
                <a:latin typeface="Calibri" pitchFamily="34" charset="0"/>
              </a:defRPr>
            </a:lvl4pPr>
            <a:lvl5pPr marL="1828800" indent="0" algn="l" rtl="0" eaLnBrk="0" fontAlgn="base" hangingPunct="0">
              <a:spcBef>
                <a:spcPct val="20000"/>
              </a:spcBef>
              <a:spcAft>
                <a:spcPct val="0"/>
              </a:spcAft>
              <a:buNone/>
              <a:defRPr sz="1400">
                <a:solidFill>
                  <a:schemeClr val="tx1"/>
                </a:solidFill>
                <a:latin typeface="Calibri" pitchFamily="34" charset="0"/>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r>
              <a:rPr lang="de-CH" kern="0" dirty="0"/>
              <a:t>«Die Furcht des Herrn ist der Weisheit Anfang»</a:t>
            </a:r>
            <a:endParaRPr lang="en-US" kern="0" dirty="0"/>
          </a:p>
        </p:txBody>
      </p:sp>
    </p:spTree>
    <p:extLst>
      <p:ext uri="{BB962C8B-B14F-4D97-AF65-F5344CB8AC3E}">
        <p14:creationId xmlns:p14="http://schemas.microsoft.com/office/powerpoint/2010/main" val="2113341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8710" y="404664"/>
            <a:ext cx="5325290" cy="6453336"/>
          </a:xfrm>
          <a:prstGeom prst="rect">
            <a:avLst/>
          </a:prstGeom>
        </p:spPr>
      </p:pic>
      <p:sp>
        <p:nvSpPr>
          <p:cNvPr id="2" name="Titel 1"/>
          <p:cNvSpPr>
            <a:spLocks noGrp="1"/>
          </p:cNvSpPr>
          <p:nvPr>
            <p:ph type="title"/>
          </p:nvPr>
        </p:nvSpPr>
        <p:spPr/>
        <p:txBody>
          <a:bodyPr/>
          <a:lstStyle/>
          <a:p>
            <a:pPr algn="l"/>
            <a:r>
              <a:rPr lang="de-CH" dirty="0"/>
              <a:t>Weisheit bedeutet Balancieren </a:t>
            </a:r>
          </a:p>
        </p:txBody>
      </p:sp>
      <p:sp>
        <p:nvSpPr>
          <p:cNvPr id="6" name="Inhaltsplatzhalter 2"/>
          <p:cNvSpPr txBox="1">
            <a:spLocks/>
          </p:cNvSpPr>
          <p:nvPr/>
        </p:nvSpPr>
        <p:spPr>
          <a:xfrm>
            <a:off x="539552" y="1423342"/>
            <a:ext cx="4824535" cy="4957986"/>
          </a:xfrm>
          <a:prstGeom prst="rect">
            <a:avLst/>
          </a:prstGeom>
        </p:spPr>
        <p:txBody>
          <a:bodyPr/>
          <a:lstStyle>
            <a:lvl1pPr marL="342900" indent="-342900" algn="l" rtl="0" eaLnBrk="0" fontAlgn="base" hangingPunct="0">
              <a:spcBef>
                <a:spcPct val="20000"/>
              </a:spcBef>
              <a:spcAft>
                <a:spcPct val="0"/>
              </a:spcAft>
              <a:buClr>
                <a:schemeClr val="accent1">
                  <a:lumMod val="50000"/>
                </a:schemeClr>
              </a:buClr>
              <a:buFont typeface="Wingdings" pitchFamily="2" charset="2"/>
              <a:buChar char="§"/>
              <a:defRPr sz="2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i="1">
                <a:solidFill>
                  <a:schemeClr val="accent1">
                    <a:lumMod val="50000"/>
                  </a:schemeClr>
                </a:solidFill>
                <a:latin typeface="Calibri"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de-CH" sz="2400" kern="0" dirty="0"/>
              <a:t>Haltung und Handlung / Werte und </a:t>
            </a:r>
            <a:r>
              <a:rPr lang="de-CH" sz="2400" kern="0" dirty="0" err="1"/>
              <a:t>Commitment</a:t>
            </a:r>
            <a:r>
              <a:rPr lang="de-CH" sz="2400" kern="0" dirty="0"/>
              <a:t> stehen in einem subtilen Gleichgewicht, abhängig von vielen Faktoren</a:t>
            </a:r>
          </a:p>
          <a:p>
            <a:pPr eaLnBrk="1" hangingPunct="1"/>
            <a:r>
              <a:rPr lang="de-CH" sz="2400" kern="0" dirty="0"/>
              <a:t>Linden: </a:t>
            </a:r>
            <a:r>
              <a:rPr lang="de-DE" sz="2400" dirty="0"/>
              <a:t>Werterelativismus / Ungewissheitstoleranz / Emotionswahrnehmung</a:t>
            </a:r>
          </a:p>
          <a:p>
            <a:pPr eaLnBrk="1" hangingPunct="1"/>
            <a:r>
              <a:rPr lang="de-DE" sz="2400" dirty="0"/>
              <a:t>Balance zwischen Reden und Schweigen.</a:t>
            </a:r>
          </a:p>
          <a:p>
            <a:pPr eaLnBrk="1" hangingPunct="1"/>
            <a:r>
              <a:rPr lang="de-DE" sz="2400" dirty="0"/>
              <a:t>Balance zwischen Aktivismus und Geschehen-Lassen (Gelassenheit)</a:t>
            </a:r>
          </a:p>
          <a:p>
            <a:endParaRPr lang="de-CH" sz="2400" kern="0" dirty="0"/>
          </a:p>
        </p:txBody>
      </p:sp>
    </p:spTree>
    <p:extLst>
      <p:ext uri="{BB962C8B-B14F-4D97-AF65-F5344CB8AC3E}">
        <p14:creationId xmlns:p14="http://schemas.microsoft.com/office/powerpoint/2010/main" val="1380642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22313" y="1716013"/>
            <a:ext cx="7772400" cy="2505075"/>
          </a:xfrm>
        </p:spPr>
        <p:txBody>
          <a:bodyPr>
            <a:noAutofit/>
          </a:bodyPr>
          <a:lstStyle/>
          <a:p>
            <a:r>
              <a:rPr lang="de-CH" sz="3200" dirty="0">
                <a:effectLst/>
              </a:rPr>
              <a:t>Herr, gib mir die Gelassenheit, Dinge hinzunehmen, die ich nicht ändern kann; den Mut Dinge zu verändern, die ich ändern kann; und die Weisheit, das eine vom andern zu unterscheiden.</a:t>
            </a:r>
            <a:endParaRPr lang="de-CH" sz="3200" dirty="0"/>
          </a:p>
        </p:txBody>
      </p:sp>
      <p:sp>
        <p:nvSpPr>
          <p:cNvPr id="6" name="Textplatzhalter 5"/>
          <p:cNvSpPr>
            <a:spLocks noGrp="1"/>
          </p:cNvSpPr>
          <p:nvPr>
            <p:ph type="body" idx="1"/>
          </p:nvPr>
        </p:nvSpPr>
        <p:spPr>
          <a:xfrm>
            <a:off x="722313" y="4797152"/>
            <a:ext cx="7772400" cy="403498"/>
          </a:xfrm>
        </p:spPr>
        <p:txBody>
          <a:bodyPr/>
          <a:lstStyle/>
          <a:p>
            <a:endParaRPr lang="de-CH"/>
          </a:p>
        </p:txBody>
      </p:sp>
    </p:spTree>
    <p:extLst>
      <p:ext uri="{BB962C8B-B14F-4D97-AF65-F5344CB8AC3E}">
        <p14:creationId xmlns:p14="http://schemas.microsoft.com/office/powerpoint/2010/main" val="63802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ist eigentlich ein Paradox?</a:t>
            </a:r>
          </a:p>
        </p:txBody>
      </p:sp>
      <p:sp>
        <p:nvSpPr>
          <p:cNvPr id="3" name="Inhaltsplatzhalter 2"/>
          <p:cNvSpPr>
            <a:spLocks noGrp="1"/>
          </p:cNvSpPr>
          <p:nvPr>
            <p:ph idx="1"/>
          </p:nvPr>
        </p:nvSpPr>
        <p:spPr/>
        <p:txBody>
          <a:bodyPr/>
          <a:lstStyle/>
          <a:p>
            <a:r>
              <a:rPr lang="de-CH" dirty="0"/>
              <a:t>Es besteht ein Widerspruch zwischen dem Behaupteten einerseits und den Erwartungen und Beurteilungen andererseits, die sich aus vertrauten Denkmustern, Vorurteilen, Verallgemeinerungen, Mehrdeutigkeiten oder begrenzten Perspektiven als alltägliche Meinung (</a:t>
            </a:r>
            <a:r>
              <a:rPr lang="de-CH" i="1" dirty="0" err="1"/>
              <a:t>doxa</a:t>
            </a:r>
            <a:r>
              <a:rPr lang="de-CH" dirty="0"/>
              <a:t>) ergeben</a:t>
            </a:r>
          </a:p>
          <a:p>
            <a:endParaRPr lang="de-CH" dirty="0"/>
          </a:p>
          <a:p>
            <a:r>
              <a:rPr lang="de-CH" dirty="0"/>
              <a:t>Behauptung: Stark werden an Belastung – ist das nicht zynisch, ein </a:t>
            </a:r>
            <a:r>
              <a:rPr lang="de-CH" dirty="0" err="1"/>
              <a:t>Trostpflästerli</a:t>
            </a:r>
            <a:r>
              <a:rPr lang="de-CH" dirty="0"/>
              <a:t>, Schönreden, Beschwichtigen, Bagatellisieren eines Traumas?</a:t>
            </a:r>
          </a:p>
          <a:p>
            <a:r>
              <a:rPr lang="de-CH" dirty="0"/>
              <a:t>Wie ist das möglich?</a:t>
            </a:r>
          </a:p>
        </p:txBody>
      </p:sp>
    </p:spTree>
    <p:extLst>
      <p:ext uri="{BB962C8B-B14F-4D97-AF65-F5344CB8AC3E}">
        <p14:creationId xmlns:p14="http://schemas.microsoft.com/office/powerpoint/2010/main" val="107307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Thesen und </a:t>
            </a:r>
            <a:r>
              <a:rPr lang="de-CH"/>
              <a:t>Zusammenfassung </a:t>
            </a:r>
            <a:endParaRPr lang="de-CH" dirty="0"/>
          </a:p>
        </p:txBody>
      </p:sp>
      <p:sp>
        <p:nvSpPr>
          <p:cNvPr id="4" name="Inhaltsplatzhalter 3"/>
          <p:cNvSpPr>
            <a:spLocks noGrp="1"/>
          </p:cNvSpPr>
          <p:nvPr>
            <p:ph idx="1"/>
          </p:nvPr>
        </p:nvSpPr>
        <p:spPr/>
        <p:txBody>
          <a:bodyPr>
            <a:normAutofit/>
          </a:bodyPr>
          <a:lstStyle/>
          <a:p>
            <a:r>
              <a:rPr lang="de-CH" dirty="0"/>
              <a:t>Zerbrechlichkeit gehört zu unserem Leben. (Römer 8, 18ff)</a:t>
            </a:r>
          </a:p>
          <a:p>
            <a:pPr marL="0" indent="0">
              <a:buNone/>
            </a:pPr>
            <a:r>
              <a:rPr lang="de-CH" dirty="0"/>
              <a:t>Vier Paradoxe der Resilienz</a:t>
            </a:r>
          </a:p>
          <a:p>
            <a:r>
              <a:rPr lang="de-CH" b="1" i="1" dirty="0"/>
              <a:t>Gib dir Zeit! Ergib dich in den Rhythmus des Lebens, den Gott in deinem Leben zulässt</a:t>
            </a:r>
          </a:p>
          <a:p>
            <a:r>
              <a:rPr lang="de-CH" b="1" i="1" dirty="0"/>
              <a:t>Baue nicht nur auf den Verstand, lass dich in deinem Herzen ansprechen</a:t>
            </a:r>
            <a:r>
              <a:rPr lang="de-CH" i="1" dirty="0"/>
              <a:t> (aber schalte den Verstand auch nicht völlig aus)</a:t>
            </a:r>
          </a:p>
          <a:p>
            <a:r>
              <a:rPr lang="de-CH" b="1" i="1" dirty="0"/>
              <a:t>Gib die Hoffnung nicht auf, auch wenn manche Versprechungen und Wünsche nicht in Erfüllung gehen!</a:t>
            </a:r>
          </a:p>
          <a:p>
            <a:r>
              <a:rPr lang="de-CH" b="1" i="1" dirty="0"/>
              <a:t>Lerne im Dunkeln zu gehen – du bist nicht allein!</a:t>
            </a:r>
          </a:p>
          <a:p>
            <a:endParaRPr lang="de-CH" dirty="0"/>
          </a:p>
          <a:p>
            <a:endParaRPr lang="de-CH" dirty="0"/>
          </a:p>
          <a:p>
            <a:endParaRPr lang="de-CH" dirty="0"/>
          </a:p>
        </p:txBody>
      </p:sp>
    </p:spTree>
    <p:extLst>
      <p:ext uri="{BB962C8B-B14F-4D97-AF65-F5344CB8AC3E}">
        <p14:creationId xmlns:p14="http://schemas.microsoft.com/office/powerpoint/2010/main" val="269211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Resilienz nach dem Burnout</a:t>
            </a:r>
          </a:p>
        </p:txBody>
      </p:sp>
      <p:sp>
        <p:nvSpPr>
          <p:cNvPr id="5" name="Inhaltsplatzhalter 4"/>
          <p:cNvSpPr>
            <a:spLocks noGrp="1"/>
          </p:cNvSpPr>
          <p:nvPr>
            <p:ph sz="half" idx="2"/>
          </p:nvPr>
        </p:nvSpPr>
        <p:spPr>
          <a:xfrm>
            <a:off x="4283968" y="1600200"/>
            <a:ext cx="4402832" cy="4525963"/>
          </a:xfrm>
        </p:spPr>
        <p:txBody>
          <a:bodyPr>
            <a:noAutofit/>
          </a:bodyPr>
          <a:lstStyle/>
          <a:p>
            <a:r>
              <a:rPr lang="de-CH" sz="1600" dirty="0"/>
              <a:t>Der 42-jährige Marek hat sich nach seinem Burnout selbst für mehrere Monate „Computerverbot“ gegeben, um ganz bewusst dem Informations-</a:t>
            </a:r>
            <a:r>
              <a:rPr lang="de-CH" sz="1600" dirty="0" err="1"/>
              <a:t>Overload</a:t>
            </a:r>
            <a:r>
              <a:rPr lang="de-CH" sz="1600" dirty="0"/>
              <a:t> entgegenzuwirken. </a:t>
            </a:r>
          </a:p>
          <a:p>
            <a:r>
              <a:rPr lang="de-CH" sz="1600" dirty="0"/>
              <a:t>Fahrradwerkstatt im Keller. Hier muss er nicht mehr so viel reden, sondern nur „mit Fahrradschrauben Kontakte pflegen» (Alternative zum Computer-Surfen).</a:t>
            </a:r>
          </a:p>
          <a:p>
            <a:r>
              <a:rPr lang="de-CH" sz="1600" dirty="0"/>
              <a:t>Er kennt die Alarmsignale seines Körpers . Bei Herzklopfen kann er sich selbst beruhigen und in der Sitzung bleiben. </a:t>
            </a:r>
          </a:p>
          <a:p>
            <a:r>
              <a:rPr lang="de-CH" sz="1600" dirty="0"/>
              <a:t>Er hat gelernt, zu seinen Schwächen stehen. „Ich weiche den Leuten nicht mehr aus.“ </a:t>
            </a:r>
          </a:p>
          <a:p>
            <a:r>
              <a:rPr lang="de-CH" sz="1600" dirty="0"/>
              <a:t>Spiritualität: Er hat gelernt zu akzeptieren, dass das Leben schwierig ist, „aber Gott hat es in der Hand. Ich kann mich auf Gottes Hilfe verlassen – ich werde aufgefangen.“</a:t>
            </a:r>
          </a:p>
        </p:txBody>
      </p:sp>
      <p:pic>
        <p:nvPicPr>
          <p:cNvPr id="3" name="Inhaltsplatzhalter 2"/>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667531" y="1600200"/>
            <a:ext cx="3436962" cy="4525963"/>
          </a:xfrm>
        </p:spPr>
      </p:pic>
    </p:spTree>
    <p:extLst>
      <p:ext uri="{BB962C8B-B14F-4D97-AF65-F5344CB8AC3E}">
        <p14:creationId xmlns:p14="http://schemas.microsoft.com/office/powerpoint/2010/main" val="1496295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Nach einem Suizidversuch</a:t>
            </a:r>
          </a:p>
        </p:txBody>
      </p:sp>
      <p:sp>
        <p:nvSpPr>
          <p:cNvPr id="3" name="Inhaltsplatzhalter 2"/>
          <p:cNvSpPr>
            <a:spLocks noGrp="1"/>
          </p:cNvSpPr>
          <p:nvPr>
            <p:ph sz="half" idx="2"/>
          </p:nvPr>
        </p:nvSpPr>
        <p:spPr/>
        <p:txBody>
          <a:bodyPr>
            <a:normAutofit lnSpcReduction="10000"/>
          </a:bodyPr>
          <a:lstStyle/>
          <a:p>
            <a:r>
              <a:rPr lang="de-CH" dirty="0" err="1"/>
              <a:t>Meena</a:t>
            </a:r>
            <a:r>
              <a:rPr lang="de-CH" dirty="0"/>
              <a:t>, 24-jährig, Indien</a:t>
            </a:r>
          </a:p>
          <a:p>
            <a:r>
              <a:rPr lang="de-CH" dirty="0"/>
              <a:t>Opfer von Menschenhandel</a:t>
            </a:r>
          </a:p>
          <a:p>
            <a:r>
              <a:rPr lang="de-CH" dirty="0"/>
              <a:t>Suizidversuch durch Selbstverbrennung.</a:t>
            </a:r>
          </a:p>
          <a:p>
            <a:r>
              <a:rPr lang="de-CH" dirty="0"/>
              <a:t>Schreckliche Narben</a:t>
            </a:r>
          </a:p>
          <a:p>
            <a:r>
              <a:rPr lang="de-CH" dirty="0"/>
              <a:t>Von einer christlichen Familie aufgenommen</a:t>
            </a:r>
          </a:p>
          <a:p>
            <a:r>
              <a:rPr lang="de-CH" dirty="0"/>
              <a:t>Operation, neue Hoffnung</a:t>
            </a:r>
          </a:p>
          <a:p>
            <a:r>
              <a:rPr lang="de-CH" dirty="0"/>
              <a:t>Redet mit andern, die wegen Suizidversuch im Spital liegen.</a:t>
            </a:r>
          </a:p>
        </p:txBody>
      </p:sp>
      <p:pic>
        <p:nvPicPr>
          <p:cNvPr id="5" name="Inhaltsplatzhalter 4"/>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a:stretch/>
        </p:blipFill>
        <p:spPr>
          <a:xfrm>
            <a:off x="467544" y="1628800"/>
            <a:ext cx="3884781" cy="3487267"/>
          </a:xfrm>
        </p:spPr>
      </p:pic>
    </p:spTree>
    <p:extLst>
      <p:ext uri="{BB962C8B-B14F-4D97-AF65-F5344CB8AC3E}">
        <p14:creationId xmlns:p14="http://schemas.microsoft.com/office/powerpoint/2010/main" val="1236562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mitteldeutsche-kirchenzeitungen.de/files/2014/11/Glaube-Alltag-46-2014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1700808"/>
            <a:ext cx="5524500" cy="4143376"/>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p:txBody>
          <a:bodyPr/>
          <a:lstStyle/>
          <a:p>
            <a:r>
              <a:rPr lang="de-CH" dirty="0"/>
              <a:t>Ein berührendes Buch zum Thema</a:t>
            </a:r>
          </a:p>
        </p:txBody>
      </p:sp>
      <p:pic>
        <p:nvPicPr>
          <p:cNvPr id="1026" name="Picture 2" descr="http://www.fontis-verlag.com/wp-content/uploads/2014/08/M%C3%BCller_Ichfliege_u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05403">
            <a:off x="5263793" y="1888604"/>
            <a:ext cx="2785481" cy="4393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160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Astreine Freude (Raphael Müller)</a:t>
            </a:r>
          </a:p>
        </p:txBody>
      </p:sp>
      <p:sp>
        <p:nvSpPr>
          <p:cNvPr id="3" name="Inhaltsplatzhalter 2"/>
          <p:cNvSpPr>
            <a:spLocks noGrp="1"/>
          </p:cNvSpPr>
          <p:nvPr>
            <p:ph sz="half" idx="2"/>
          </p:nvPr>
        </p:nvSpPr>
        <p:spPr/>
        <p:txBody>
          <a:bodyPr>
            <a:normAutofit/>
          </a:bodyPr>
          <a:lstStyle/>
          <a:p>
            <a:pPr marL="0" indent="0">
              <a:buNone/>
            </a:pPr>
            <a:r>
              <a:rPr lang="de-CH" sz="1800" i="1" dirty="0">
                <a:latin typeface="Cambria" panose="02040503050406030204" pitchFamily="18" charset="0"/>
              </a:rPr>
              <a:t>Du hast alles und noch mehr gegeben,</a:t>
            </a:r>
          </a:p>
          <a:p>
            <a:pPr marL="0" indent="0">
              <a:buNone/>
            </a:pPr>
            <a:r>
              <a:rPr lang="de-CH" sz="1800" i="1" dirty="0">
                <a:latin typeface="Cambria" panose="02040503050406030204" pitchFamily="18" charset="0"/>
              </a:rPr>
              <a:t>damit ich und alle anderen leben</a:t>
            </a:r>
          </a:p>
          <a:p>
            <a:pPr marL="0" indent="0">
              <a:buNone/>
            </a:pPr>
            <a:r>
              <a:rPr lang="de-CH" sz="1800" i="1" dirty="0">
                <a:latin typeface="Cambria" panose="02040503050406030204" pitchFamily="18" charset="0"/>
              </a:rPr>
              <a:t>in Fülle und überschäumender Freude.</a:t>
            </a:r>
          </a:p>
          <a:p>
            <a:pPr marL="0" indent="0">
              <a:buNone/>
            </a:pPr>
            <a:r>
              <a:rPr lang="de-CH" sz="1800" i="1" dirty="0">
                <a:latin typeface="Cambria" panose="02040503050406030204" pitchFamily="18" charset="0"/>
              </a:rPr>
              <a:t>Lass uns wie Sonnenfänger sein</a:t>
            </a:r>
          </a:p>
          <a:p>
            <a:pPr marL="0" indent="0">
              <a:buNone/>
            </a:pPr>
            <a:r>
              <a:rPr lang="de-CH" sz="1800" i="1" dirty="0">
                <a:latin typeface="Cambria" panose="02040503050406030204" pitchFamily="18" charset="0"/>
              </a:rPr>
              <a:t>und Dein Licht weiterreichen</a:t>
            </a:r>
          </a:p>
          <a:p>
            <a:pPr marL="0" indent="0">
              <a:buNone/>
            </a:pPr>
            <a:r>
              <a:rPr lang="de-CH" sz="1800" i="1" dirty="0">
                <a:latin typeface="Cambria" panose="02040503050406030204" pitchFamily="18" charset="0"/>
              </a:rPr>
              <a:t>allen die der Trübsal gleichen,</a:t>
            </a:r>
          </a:p>
          <a:p>
            <a:pPr marL="0" indent="0">
              <a:buNone/>
            </a:pPr>
            <a:r>
              <a:rPr lang="de-CH" sz="1800" i="1" dirty="0">
                <a:latin typeface="Cambria" panose="02040503050406030204" pitchFamily="18" charset="0"/>
              </a:rPr>
              <a:t>dann kann und wird die Düsternis weichen</a:t>
            </a:r>
          </a:p>
          <a:p>
            <a:pPr marL="0" indent="0">
              <a:buNone/>
            </a:pPr>
            <a:r>
              <a:rPr lang="de-CH" sz="1800" i="1" dirty="0">
                <a:latin typeface="Cambria" panose="02040503050406030204" pitchFamily="18" charset="0"/>
              </a:rPr>
              <a:t>und Friede herrscht auf Erden,</a:t>
            </a:r>
          </a:p>
          <a:p>
            <a:pPr marL="0" indent="0">
              <a:buNone/>
            </a:pPr>
            <a:r>
              <a:rPr lang="de-CH" sz="1800" i="1" dirty="0">
                <a:latin typeface="Cambria" panose="02040503050406030204" pitchFamily="18" charset="0"/>
              </a:rPr>
              <a:t>dann kann es Himmel werden.</a:t>
            </a:r>
          </a:p>
          <a:p>
            <a:pPr marL="0" indent="0">
              <a:buNone/>
            </a:pPr>
            <a:r>
              <a:rPr lang="de-CH" sz="1800" i="1" dirty="0">
                <a:latin typeface="Cambria" panose="02040503050406030204" pitchFamily="18" charset="0"/>
              </a:rPr>
              <a:t>Amen!</a:t>
            </a:r>
          </a:p>
          <a:p>
            <a:pPr marL="0" indent="0">
              <a:buNone/>
            </a:pPr>
            <a:endParaRPr lang="de-CH" sz="1800" i="1" dirty="0">
              <a:latin typeface="Cambria" panose="02040503050406030204" pitchFamily="18" charset="0"/>
            </a:endParaRPr>
          </a:p>
        </p:txBody>
      </p:sp>
      <p:sp>
        <p:nvSpPr>
          <p:cNvPr id="5" name="Inhaltsplatzhalter 4"/>
          <p:cNvSpPr>
            <a:spLocks noGrp="1"/>
          </p:cNvSpPr>
          <p:nvPr>
            <p:ph sz="quarter" idx="13"/>
          </p:nvPr>
        </p:nvSpPr>
        <p:spPr/>
        <p:txBody>
          <a:bodyPr>
            <a:noAutofit/>
          </a:bodyPr>
          <a:lstStyle/>
          <a:p>
            <a:pPr marL="0" indent="0">
              <a:buNone/>
            </a:pPr>
            <a:r>
              <a:rPr lang="de-CH" sz="1800" i="1" dirty="0">
                <a:latin typeface="Cambria" panose="02040503050406030204" pitchFamily="18" charset="0"/>
              </a:rPr>
              <a:t>Astrein und lichtklar</a:t>
            </a:r>
          </a:p>
          <a:p>
            <a:pPr marL="0" indent="0">
              <a:buNone/>
            </a:pPr>
            <a:r>
              <a:rPr lang="de-CH" sz="1800" i="1" dirty="0">
                <a:latin typeface="Cambria" panose="02040503050406030204" pitchFamily="18" charset="0"/>
              </a:rPr>
              <a:t>durchstrahlt die Freude mich</a:t>
            </a:r>
          </a:p>
          <a:p>
            <a:pPr marL="0" indent="0">
              <a:buNone/>
            </a:pPr>
            <a:r>
              <a:rPr lang="de-CH" sz="1800" i="1" dirty="0">
                <a:latin typeface="Cambria" panose="02040503050406030204" pitchFamily="18" charset="0"/>
              </a:rPr>
              <a:t>zu meinem grenzenlosen Erstaunen,</a:t>
            </a:r>
          </a:p>
          <a:p>
            <a:pPr marL="0" indent="0">
              <a:buNone/>
            </a:pPr>
            <a:r>
              <a:rPr lang="de-CH" sz="1800" i="1" dirty="0">
                <a:latin typeface="Cambria" panose="02040503050406030204" pitchFamily="18" charset="0"/>
              </a:rPr>
              <a:t>über Deine spürbare Präsenz</a:t>
            </a:r>
          </a:p>
          <a:p>
            <a:pPr marL="0" indent="0">
              <a:buNone/>
            </a:pPr>
            <a:r>
              <a:rPr lang="de-CH" sz="1800" i="1" dirty="0">
                <a:latin typeface="Cambria" panose="02040503050406030204" pitchFamily="18" charset="0"/>
              </a:rPr>
              <a:t>und jegliche Tendenz </a:t>
            </a:r>
          </a:p>
          <a:p>
            <a:pPr marL="0" indent="0">
              <a:buNone/>
            </a:pPr>
            <a:r>
              <a:rPr lang="de-CH" sz="1800" i="1" dirty="0">
                <a:latin typeface="Cambria" panose="02040503050406030204" pitchFamily="18" charset="0"/>
              </a:rPr>
              <a:t>zur Heilung aller seelischen Wunden,</a:t>
            </a:r>
          </a:p>
          <a:p>
            <a:pPr marL="0" indent="0">
              <a:buNone/>
            </a:pPr>
            <a:r>
              <a:rPr lang="de-CH" sz="1800" i="1" dirty="0">
                <a:latin typeface="Cambria" panose="02040503050406030204" pitchFamily="18" charset="0"/>
              </a:rPr>
              <a:t>geistigen Schrunden</a:t>
            </a:r>
          </a:p>
          <a:p>
            <a:pPr marL="0" indent="0">
              <a:buNone/>
            </a:pPr>
            <a:r>
              <a:rPr lang="de-CH" sz="1800" i="1" dirty="0">
                <a:latin typeface="Cambria" panose="02040503050406030204" pitchFamily="18" charset="0"/>
              </a:rPr>
              <a:t>und schmerzhaften Übel.</a:t>
            </a:r>
          </a:p>
          <a:p>
            <a:pPr marL="0" indent="0">
              <a:buNone/>
            </a:pPr>
            <a:r>
              <a:rPr lang="de-CH" sz="1800" i="1" dirty="0">
                <a:latin typeface="Cambria" panose="02040503050406030204" pitchFamily="18" charset="0"/>
              </a:rPr>
              <a:t>Bitte nimm mir meine Zweifel nicht übel,</a:t>
            </a:r>
          </a:p>
          <a:p>
            <a:pPr marL="0" indent="0">
              <a:buNone/>
            </a:pPr>
            <a:r>
              <a:rPr lang="de-CH" sz="1800" i="1" dirty="0">
                <a:latin typeface="Cambria" panose="02040503050406030204" pitchFamily="18" charset="0"/>
              </a:rPr>
              <a:t>und sieh großmütig über den Unwillen hinweg.</a:t>
            </a:r>
          </a:p>
          <a:p>
            <a:pPr marL="0" indent="0">
              <a:buNone/>
            </a:pPr>
            <a:r>
              <a:rPr lang="de-CH" sz="1800" i="1" dirty="0">
                <a:latin typeface="Cambria" panose="02040503050406030204" pitchFamily="18" charset="0"/>
              </a:rPr>
              <a:t>Eigentlich weiß ich ja: Du bist der Weg,</a:t>
            </a:r>
          </a:p>
          <a:p>
            <a:pPr marL="0" indent="0">
              <a:buNone/>
            </a:pPr>
            <a:r>
              <a:rPr lang="de-CH" sz="1800" i="1" dirty="0">
                <a:latin typeface="Cambria" panose="02040503050406030204" pitchFamily="18" charset="0"/>
              </a:rPr>
              <a:t>die Wahrheit und das Leben.</a:t>
            </a:r>
          </a:p>
          <a:p>
            <a:pPr marL="0" indent="0">
              <a:buNone/>
            </a:pPr>
            <a:endParaRPr lang="de-CH" sz="1800" i="1" dirty="0">
              <a:latin typeface="Cambria" panose="02040503050406030204" pitchFamily="18" charset="0"/>
            </a:endParaRPr>
          </a:p>
        </p:txBody>
      </p:sp>
    </p:spTree>
    <p:extLst>
      <p:ext uri="{BB962C8B-B14F-4D97-AF65-F5344CB8AC3E}">
        <p14:creationId xmlns:p14="http://schemas.microsoft.com/office/powerpoint/2010/main" val="1379533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CH" dirty="0"/>
              <a:t>Danke für Ihre Aufmerksamkeit</a:t>
            </a:r>
          </a:p>
        </p:txBody>
      </p:sp>
      <p:sp>
        <p:nvSpPr>
          <p:cNvPr id="7" name="Untertitel 6"/>
          <p:cNvSpPr>
            <a:spLocks noGrp="1"/>
          </p:cNvSpPr>
          <p:nvPr>
            <p:ph type="subTitle" idx="1"/>
          </p:nvPr>
        </p:nvSpPr>
        <p:spPr/>
        <p:txBody>
          <a:bodyPr>
            <a:normAutofit fontScale="92500" lnSpcReduction="10000"/>
          </a:bodyPr>
          <a:lstStyle/>
          <a:p>
            <a:r>
              <a:rPr lang="de-CH" dirty="0"/>
              <a:t>DOWNLOAD</a:t>
            </a:r>
          </a:p>
          <a:p>
            <a:r>
              <a:rPr lang="de-CH" dirty="0">
                <a:hlinkClick r:id="rId2"/>
              </a:rPr>
              <a:t>www.samuelpfeifer.com</a:t>
            </a:r>
            <a:endParaRPr lang="de-CH" dirty="0"/>
          </a:p>
          <a:p>
            <a:r>
              <a:rPr lang="de-CH" dirty="0">
                <a:hlinkClick r:id="rId3"/>
              </a:rPr>
              <a:t>www.seminare-ps.net</a:t>
            </a:r>
            <a:r>
              <a:rPr lang="de-CH" dirty="0"/>
              <a:t> </a:t>
            </a:r>
          </a:p>
        </p:txBody>
      </p:sp>
    </p:spTree>
    <p:extLst>
      <p:ext uri="{BB962C8B-B14F-4D97-AF65-F5344CB8AC3E}">
        <p14:creationId xmlns:p14="http://schemas.microsoft.com/office/powerpoint/2010/main" val="126974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a:t>Post-traumatic Growth</a:t>
            </a:r>
          </a:p>
        </p:txBody>
      </p:sp>
      <p:sp>
        <p:nvSpPr>
          <p:cNvPr id="408579" name="Rectangle 3"/>
          <p:cNvSpPr>
            <a:spLocks noGrp="1" noChangeArrowheads="1"/>
          </p:cNvSpPr>
          <p:nvPr>
            <p:ph type="body" idx="1"/>
          </p:nvPr>
        </p:nvSpPr>
        <p:spPr/>
        <p:txBody>
          <a:bodyPr/>
          <a:lstStyle/>
          <a:p>
            <a:pPr>
              <a:lnSpc>
                <a:spcPct val="90000"/>
              </a:lnSpc>
              <a:buNone/>
            </a:pPr>
            <a:r>
              <a:rPr lang="de-DE" sz="2000" dirty="0"/>
              <a:t>	Dieser relativ neue Begriff  umschreibt </a:t>
            </a:r>
            <a:r>
              <a:rPr lang="de-CH" sz="2000" dirty="0"/>
              <a:t>«</a:t>
            </a:r>
            <a:r>
              <a:rPr lang="de-DE" sz="2000" dirty="0"/>
              <a:t>seelische Reifung nach einem traumatischen Ereignis</a:t>
            </a:r>
            <a:r>
              <a:rPr lang="de-CH" sz="2000" dirty="0"/>
              <a:t>»</a:t>
            </a:r>
            <a:r>
              <a:rPr lang="de-DE" sz="2000" dirty="0"/>
              <a:t>. Menschen mit dieser Form der Resilienz zeigen folgende Eigenschaften:</a:t>
            </a:r>
            <a:br>
              <a:rPr lang="de-DE" sz="2000" dirty="0"/>
            </a:br>
            <a:endParaRPr lang="de-DE" sz="2000" dirty="0"/>
          </a:p>
          <a:p>
            <a:pPr>
              <a:lnSpc>
                <a:spcPct val="90000"/>
              </a:lnSpc>
            </a:pPr>
            <a:r>
              <a:rPr lang="de-DE" sz="2000" dirty="0"/>
              <a:t>Mehr Mitgefühl und Empathie für andere, die durch ein Trauma oder einen Verlust gehen.</a:t>
            </a:r>
          </a:p>
          <a:p>
            <a:pPr>
              <a:lnSpc>
                <a:spcPct val="90000"/>
              </a:lnSpc>
            </a:pPr>
            <a:r>
              <a:rPr lang="de-DE" sz="2000" dirty="0"/>
              <a:t>Vermehrte psychologische und emotionale Reife im Vergleich zu Gleichaltrigen.</a:t>
            </a:r>
          </a:p>
          <a:p>
            <a:pPr>
              <a:lnSpc>
                <a:spcPct val="90000"/>
              </a:lnSpc>
            </a:pPr>
            <a:r>
              <a:rPr lang="de-DE" sz="2000" dirty="0"/>
              <a:t>Erhöhte Resilienz gegenüber Schicksalsschlägen.</a:t>
            </a:r>
          </a:p>
          <a:p>
            <a:pPr>
              <a:lnSpc>
                <a:spcPct val="90000"/>
              </a:lnSpc>
            </a:pPr>
            <a:r>
              <a:rPr lang="de-DE" sz="2000" dirty="0"/>
              <a:t>Mehr Wertschätzung für das Leben im Vergleich zu Gleichaltrigen</a:t>
            </a:r>
          </a:p>
          <a:p>
            <a:pPr>
              <a:lnSpc>
                <a:spcPct val="90000"/>
              </a:lnSpc>
            </a:pPr>
            <a:r>
              <a:rPr lang="de-DE" sz="2000" dirty="0"/>
              <a:t>Vertieftes Verständnis für die eigenen Werte, Lebenszweck und Lebenssinn.</a:t>
            </a:r>
          </a:p>
          <a:p>
            <a:pPr>
              <a:lnSpc>
                <a:spcPct val="90000"/>
              </a:lnSpc>
            </a:pPr>
            <a:r>
              <a:rPr lang="de-DE" sz="2000" dirty="0"/>
              <a:t>Mehr Wertschätzung persönlicher Beziehungen.</a:t>
            </a:r>
          </a:p>
        </p:txBody>
      </p:sp>
      <p:sp>
        <p:nvSpPr>
          <p:cNvPr id="408580" name="Text Box 4"/>
          <p:cNvSpPr txBox="1">
            <a:spLocks noChangeArrowheads="1"/>
          </p:cNvSpPr>
          <p:nvPr/>
        </p:nvSpPr>
        <p:spPr bwMode="auto">
          <a:xfrm>
            <a:off x="2483768" y="1124744"/>
            <a:ext cx="69119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pPr>
            <a:r>
              <a:rPr lang="de-CH" sz="1050" dirty="0">
                <a:solidFill>
                  <a:schemeClr val="tx1"/>
                </a:solidFill>
                <a:latin typeface="Arial" charset="0"/>
              </a:rPr>
              <a:t>Calhoun L. &amp; </a:t>
            </a:r>
            <a:r>
              <a:rPr lang="de-CH" sz="1050" dirty="0" err="1">
                <a:solidFill>
                  <a:schemeClr val="tx1"/>
                </a:solidFill>
                <a:latin typeface="Arial" charset="0"/>
              </a:rPr>
              <a:t>Tedeschi</a:t>
            </a:r>
            <a:r>
              <a:rPr lang="de-CH" sz="1050" dirty="0">
                <a:solidFill>
                  <a:schemeClr val="tx1"/>
                </a:solidFill>
                <a:latin typeface="Arial" charset="0"/>
              </a:rPr>
              <a:t>, R.(2006). - </a:t>
            </a:r>
            <a:r>
              <a:rPr lang="en-US" sz="1050" dirty="0">
                <a:latin typeface="Arial" charset="0"/>
              </a:rPr>
              <a:t>Park C.L. &amp; </a:t>
            </a:r>
            <a:r>
              <a:rPr lang="en-US" sz="1050" dirty="0" err="1">
                <a:latin typeface="Arial" charset="0"/>
              </a:rPr>
              <a:t>Fenster</a:t>
            </a:r>
            <a:r>
              <a:rPr lang="en-US" sz="1050" dirty="0">
                <a:latin typeface="Arial" charset="0"/>
              </a:rPr>
              <a:t> J.R. (2004). </a:t>
            </a:r>
          </a:p>
        </p:txBody>
      </p:sp>
    </p:spTree>
    <p:extLst>
      <p:ext uri="{BB962C8B-B14F-4D97-AF65-F5344CB8AC3E}">
        <p14:creationId xmlns:p14="http://schemas.microsoft.com/office/powerpoint/2010/main" val="386190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Übersicht</a:t>
            </a:r>
          </a:p>
        </p:txBody>
      </p:sp>
      <p:sp>
        <p:nvSpPr>
          <p:cNvPr id="3" name="Inhaltsplatzhalter 2"/>
          <p:cNvSpPr>
            <a:spLocks noGrp="1"/>
          </p:cNvSpPr>
          <p:nvPr>
            <p:ph idx="1"/>
          </p:nvPr>
        </p:nvSpPr>
        <p:spPr/>
        <p:txBody>
          <a:bodyPr/>
          <a:lstStyle/>
          <a:p>
            <a:r>
              <a:rPr lang="de-CH" dirty="0"/>
              <a:t>Drei Beispiele: Stark trotz Belastung</a:t>
            </a:r>
            <a:br>
              <a:rPr lang="de-CH" dirty="0"/>
            </a:br>
            <a:r>
              <a:rPr lang="de-CH" dirty="0"/>
              <a:t>Burnout – Trauma – Behinderung</a:t>
            </a:r>
          </a:p>
          <a:p>
            <a:r>
              <a:rPr lang="de-CH" dirty="0"/>
              <a:t>Paradox 1: Zeit lässt sich nicht forcieren</a:t>
            </a:r>
          </a:p>
          <a:p>
            <a:r>
              <a:rPr lang="de-CH" dirty="0"/>
              <a:t>Paradox 2: Vernunft tröstet nicht</a:t>
            </a:r>
          </a:p>
          <a:p>
            <a:r>
              <a:rPr lang="de-CH" dirty="0"/>
              <a:t>Paradox 3: Verheissung und Enttäuschung</a:t>
            </a:r>
          </a:p>
          <a:p>
            <a:r>
              <a:rPr lang="de-CH" dirty="0"/>
              <a:t>Paradox 4: Dunkelheit und Sterne</a:t>
            </a:r>
          </a:p>
          <a:p>
            <a:r>
              <a:rPr lang="de-CH" dirty="0"/>
              <a:t>PERMA: Was fördert ein gutes Leben?</a:t>
            </a:r>
          </a:p>
          <a:p>
            <a:r>
              <a:rPr lang="de-CH" dirty="0"/>
              <a:t>Eine Brücke vom Leiden zur Bewältigung – WEISHEIT </a:t>
            </a:r>
          </a:p>
          <a:p>
            <a:endParaRPr lang="de-CH" dirty="0"/>
          </a:p>
          <a:p>
            <a:endParaRPr lang="de-CH" dirty="0"/>
          </a:p>
        </p:txBody>
      </p:sp>
    </p:spTree>
    <p:extLst>
      <p:ext uri="{BB962C8B-B14F-4D97-AF65-F5344CB8AC3E}">
        <p14:creationId xmlns:p14="http://schemas.microsoft.com/office/powerpoint/2010/main" val="319348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Burnout</a:t>
            </a:r>
          </a:p>
        </p:txBody>
      </p:sp>
      <p:sp>
        <p:nvSpPr>
          <p:cNvPr id="5" name="Inhaltsplatzhalter 4"/>
          <p:cNvSpPr>
            <a:spLocks noGrp="1"/>
          </p:cNvSpPr>
          <p:nvPr>
            <p:ph sz="half" idx="2"/>
          </p:nvPr>
        </p:nvSpPr>
        <p:spPr>
          <a:xfrm>
            <a:off x="4139952" y="1600200"/>
            <a:ext cx="4546848" cy="4525963"/>
          </a:xfrm>
        </p:spPr>
        <p:txBody>
          <a:bodyPr>
            <a:normAutofit/>
          </a:bodyPr>
          <a:lstStyle/>
          <a:p>
            <a:r>
              <a:rPr lang="de-CH" dirty="0"/>
              <a:t>«Ich bin nur vorangekommen, weil mir alles weggenommen wurde.»</a:t>
            </a:r>
          </a:p>
          <a:p>
            <a:pPr lvl="1"/>
            <a:r>
              <a:rPr lang="de-CH" dirty="0"/>
              <a:t>(eine ehemalige Bankmanagerin, die heute nach einem Burnout eine IV-Rente hat);</a:t>
            </a:r>
          </a:p>
          <a:p>
            <a:endParaRPr lang="de-CH" dirty="0"/>
          </a:p>
          <a:p>
            <a:r>
              <a:rPr lang="de-CH" dirty="0"/>
              <a:t>Das Negative im Leben akzeptieren = wertschätzen, dass Gott mich durchgetragen hat durch die schweren Ereignisse in meinem Leben.</a:t>
            </a:r>
          </a:p>
          <a:p>
            <a:endParaRPr lang="de-CH" dirty="0"/>
          </a:p>
        </p:txBody>
      </p:sp>
      <p:pic>
        <p:nvPicPr>
          <p:cNvPr id="7" name="Inhaltsplatzhalter 6"/>
          <p:cNvPicPr>
            <a:picLocks noGrp="1" noChangeAspect="1"/>
          </p:cNvPicPr>
          <p:nvPr>
            <p:ph sz="quarter" idx="13"/>
          </p:nvPr>
        </p:nvPicPr>
        <p:blipFill>
          <a:blip r:embed="rId2">
            <a:extLst>
              <a:ext uri="{28A0092B-C50C-407E-A947-70E740481C1C}">
                <a14:useLocalDpi xmlns:a14="http://schemas.microsoft.com/office/drawing/2010/main"/>
              </a:ext>
            </a:extLst>
          </a:blip>
          <a:stretch>
            <a:fillRect/>
          </a:stretch>
        </p:blipFill>
        <p:spPr>
          <a:xfrm>
            <a:off x="900112" y="1901031"/>
            <a:ext cx="2971800" cy="3924300"/>
          </a:xfrm>
        </p:spPr>
      </p:pic>
    </p:spTree>
    <p:extLst>
      <p:ext uri="{BB962C8B-B14F-4D97-AF65-F5344CB8AC3E}">
        <p14:creationId xmlns:p14="http://schemas.microsoft.com/office/powerpoint/2010/main" val="110963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Trauma</a:t>
            </a:r>
          </a:p>
        </p:txBody>
      </p:sp>
      <p:sp>
        <p:nvSpPr>
          <p:cNvPr id="5" name="Inhaltsplatzhalter 4"/>
          <p:cNvSpPr>
            <a:spLocks noGrp="1"/>
          </p:cNvSpPr>
          <p:nvPr>
            <p:ph sz="half" idx="2"/>
          </p:nvPr>
        </p:nvSpPr>
        <p:spPr/>
        <p:txBody>
          <a:bodyPr>
            <a:normAutofit fontScale="85000" lnSpcReduction="20000"/>
          </a:bodyPr>
          <a:lstStyle/>
          <a:p>
            <a:pPr marL="0" indent="0">
              <a:buNone/>
            </a:pPr>
            <a:r>
              <a:rPr lang="de-CH" dirty="0"/>
              <a:t>3096 Tage in der Hand eines Entführers, gefangen hinter einer schalldichten Tresortür </a:t>
            </a:r>
          </a:p>
          <a:p>
            <a:pPr marL="0" indent="0">
              <a:buNone/>
            </a:pPr>
            <a:r>
              <a:rPr lang="de-CH" i="1" dirty="0"/>
              <a:t>„Ja, also ich war nicht einsam, in meinem Herzen war meine Familie, und glückliche Erinnerungen waren immer bei mir und ich hab mir eines Tages geschworen, dass ich älter werde, stärker und kräftiger, um mich eines Tages befreien zu können, ich hab sozusagen mit meinem späteren Ich einen Pakt geschlossen, dass es kommen würde, und das kleine zwölfjährige Mädchen befreien.“ </a:t>
            </a:r>
            <a:br>
              <a:rPr lang="de-CH" i="1" dirty="0"/>
            </a:br>
            <a:r>
              <a:rPr lang="de-CH" dirty="0"/>
              <a:t>(aus dem ersten ORF-Interview 2006)</a:t>
            </a:r>
          </a:p>
          <a:p>
            <a:pPr marL="0" indent="0">
              <a:buNone/>
            </a:pPr>
            <a:endParaRPr lang="de-CH" dirty="0"/>
          </a:p>
        </p:txBody>
      </p:sp>
      <p:pic>
        <p:nvPicPr>
          <p:cNvPr id="3" name="Inhaltsplatzhalter 2"/>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76262" y="1739240"/>
            <a:ext cx="3619500" cy="3489960"/>
          </a:xfrm>
        </p:spPr>
      </p:pic>
    </p:spTree>
    <p:extLst>
      <p:ext uri="{BB962C8B-B14F-4D97-AF65-F5344CB8AC3E}">
        <p14:creationId xmlns:p14="http://schemas.microsoft.com/office/powerpoint/2010/main" val="391155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Schwere Behinderung</a:t>
            </a:r>
          </a:p>
        </p:txBody>
      </p:sp>
      <p:sp>
        <p:nvSpPr>
          <p:cNvPr id="5" name="Inhaltsplatzhalter 4"/>
          <p:cNvSpPr>
            <a:spLocks noGrp="1"/>
          </p:cNvSpPr>
          <p:nvPr>
            <p:ph sz="half" idx="2"/>
          </p:nvPr>
        </p:nvSpPr>
        <p:spPr/>
        <p:txBody>
          <a:bodyPr>
            <a:normAutofit fontScale="62500" lnSpcReduction="20000"/>
          </a:bodyPr>
          <a:lstStyle/>
          <a:p>
            <a:r>
              <a:rPr lang="de-CH" dirty="0"/>
              <a:t>Edith Wolf </a:t>
            </a:r>
            <a:r>
              <a:rPr lang="de-CH" dirty="0" err="1"/>
              <a:t>Hunkeler</a:t>
            </a:r>
            <a:r>
              <a:rPr lang="de-CH" dirty="0"/>
              <a:t> - querschnittsgelähmt nach Autounfall 1994 (22-jährig)</a:t>
            </a:r>
          </a:p>
          <a:p>
            <a:r>
              <a:rPr lang="de-CH" dirty="0"/>
              <a:t>«Man muss vieles mit sich allein ausmachen und verbringt einsame Stunden. Eltern und Freunde sind wie Griffe im Fels auf dem steinigen Weg nach oben. Am meisten helfen einem Menschen, mit denen man sich ohne viele Worte versteht.» </a:t>
            </a:r>
          </a:p>
          <a:p>
            <a:r>
              <a:rPr lang="de-CH" dirty="0"/>
              <a:t>Später dramatische Siege in den </a:t>
            </a:r>
            <a:r>
              <a:rPr lang="de-CH" dirty="0" err="1"/>
              <a:t>Parolympics</a:t>
            </a:r>
            <a:endParaRPr lang="de-CH" dirty="0"/>
          </a:p>
          <a:p>
            <a:r>
              <a:rPr lang="de-CH" dirty="0"/>
              <a:t>2014 Sonderbotschafterin World Vision: «Ich gebe gerne ein Stück von meinem Glück weiter. Es ist ein kleiner Schritt, um jemandem die Welt zu verändern!» </a:t>
            </a:r>
            <a:br>
              <a:rPr lang="de-CH" dirty="0"/>
            </a:br>
            <a:endParaRPr lang="de-CH" dirty="0"/>
          </a:p>
          <a:p>
            <a:r>
              <a:rPr lang="de-CH" dirty="0"/>
              <a:t>Gerade solche einschneidenden Erlebnisse waren es, die ihren Optimismus und ihren unbändigen Kampfgeist offenbart und in ihr den Wunsch geweckt haben, anderen zu helfen.</a:t>
            </a:r>
          </a:p>
          <a:p>
            <a:endParaRPr lang="de-CH"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1700809"/>
            <a:ext cx="288515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f.blick.ch/img/incoming/crop3194951/2146022846-csquare-w300-h300/IMG-994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5736" y="3212975"/>
            <a:ext cx="2364853" cy="236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659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2954</Words>
  <Application>Microsoft Office PowerPoint</Application>
  <PresentationFormat>Bildschirmpräsentation (4:3)</PresentationFormat>
  <Paragraphs>382</Paragraphs>
  <Slides>45</Slides>
  <Notes>13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45</vt:i4>
      </vt:variant>
    </vt:vector>
  </HeadingPairs>
  <TitlesOfParts>
    <vt:vector size="53" baseType="lpstr">
      <vt:lpstr>Arial</vt:lpstr>
      <vt:lpstr>Calibri</vt:lpstr>
      <vt:lpstr>Cambria</vt:lpstr>
      <vt:lpstr>Courier New</vt:lpstr>
      <vt:lpstr>Palatino Linotype</vt:lpstr>
      <vt:lpstr>Tahoma</vt:lpstr>
      <vt:lpstr>Wingdings</vt:lpstr>
      <vt:lpstr>Executive</vt:lpstr>
      <vt:lpstr>Stark werden in Belastungen – ein Paradox?</vt:lpstr>
      <vt:lpstr>PowerPoint-Präsentation</vt:lpstr>
      <vt:lpstr>Global Mental Health</vt:lpstr>
      <vt:lpstr>Was ist eigentlich ein Paradox?</vt:lpstr>
      <vt:lpstr>Post-traumatic Growth</vt:lpstr>
      <vt:lpstr>Übersicht</vt:lpstr>
      <vt:lpstr>Burnout</vt:lpstr>
      <vt:lpstr>Trauma</vt:lpstr>
      <vt:lpstr>Schwere Behinderung</vt:lpstr>
      <vt:lpstr>Warnung:  Beispiele voller Widersprüche, die dennoch Resilienz zeigen</vt:lpstr>
      <vt:lpstr>Paradox 1: der Zeitfaktor</vt:lpstr>
      <vt:lpstr>Paradox 1: der Zeitfaktor</vt:lpstr>
      <vt:lpstr>Achtsamkeit – Rhythmus des Lebens</vt:lpstr>
      <vt:lpstr>Paradox 2: Verstand gegen Gefühl </vt:lpstr>
      <vt:lpstr>Paradox 2: Verstand gegen Gefühl </vt:lpstr>
      <vt:lpstr>Die Vernunft kann nicht trösten</vt:lpstr>
      <vt:lpstr>Paradox 3: Verheissung und Enttäuschung</vt:lpstr>
      <vt:lpstr>Paradox 3: Verheissung und Enttäuschung</vt:lpstr>
      <vt:lpstr>Akzeptanz statt Wunderfokus</vt:lpstr>
      <vt:lpstr>Paradox 4: DUNKELHEIT UND LICHT</vt:lpstr>
      <vt:lpstr>Paradox 4: DUNKELHEIT UND LICHT</vt:lpstr>
      <vt:lpstr>«Learning to walk in the dark!»</vt:lpstr>
      <vt:lpstr>So nimm denn meine Hände…</vt:lpstr>
      <vt:lpstr>Faktoren für ein glückliches Leben</vt:lpstr>
      <vt:lpstr>Studie: Belastung vertieft oft den Glauben</vt:lpstr>
      <vt:lpstr>WEISHEIT ALS BRÜCKE</vt:lpstr>
      <vt:lpstr>WEISHEIT ALS BRÜCKE</vt:lpstr>
      <vt:lpstr>Verbitterungsstörung (nach Linden)</vt:lpstr>
      <vt:lpstr>Zehn Weisheitskompetenzen (nach Linden)</vt:lpstr>
      <vt:lpstr>Strategien gegen die Verbitterung</vt:lpstr>
      <vt:lpstr>20 Jahre unschuldig in der Todeszelle</vt:lpstr>
      <vt:lpstr>Neuer Kontext – neue Lebenshaltung</vt:lpstr>
      <vt:lpstr>Jede grosse Wahrheit lebt aus einem Spannungsfeld  von (mindestens)  zwei Brennpunkten</vt:lpstr>
      <vt:lpstr>«Werterelativismus» - Symbol Ellipse</vt:lpstr>
      <vt:lpstr>«Herr, lehre uns bedenken, dass wir sterben müssen, damit wir klug werden»</vt:lpstr>
      <vt:lpstr>Vergänglichkeit fördert Weisheit</vt:lpstr>
      <vt:lpstr>Ohne Gott bin ich ein Fisch am Strand Ohne Gott ein Tropfen in der Glut Ohne Gott bin ich ein Gras im Sand Und ein Vogel, dessen Schwinge ruht. Wenn mich Gott bei meinem Namen ruft, Bin ich Wasser, Feuer, Erde, Luft.</vt:lpstr>
      <vt:lpstr>Weisheit bedeutet Balancieren </vt:lpstr>
      <vt:lpstr>Herr, gib mir die Gelassenheit, Dinge hinzunehmen, die ich nicht ändern kann; den Mut Dinge zu verändern, die ich ändern kann; und die Weisheit, das eine vom andern zu unterscheiden.</vt:lpstr>
      <vt:lpstr>Thesen und Zusammenfassung </vt:lpstr>
      <vt:lpstr>Resilienz nach dem Burnout</vt:lpstr>
      <vt:lpstr>Nach einem Suizidversuch</vt:lpstr>
      <vt:lpstr>Ein berührendes Buch zum Thema</vt:lpstr>
      <vt:lpstr>Astreine Freude (Raphael Müller)</vt:lpstr>
      <vt:lpstr>Danke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Wachsen im Leiden - ein Paradox? Samuel Pfeifer</dc:title>
  <dc:creator>PF</dc:creator>
  <cp:lastModifiedBy>Samuel Pfeifer</cp:lastModifiedBy>
  <cp:revision>270</cp:revision>
  <dcterms:created xsi:type="dcterms:W3CDTF">2012-12-12T08:45:31Z</dcterms:created>
  <dcterms:modified xsi:type="dcterms:W3CDTF">2017-11-20T15:44:10Z</dcterms:modified>
</cp:coreProperties>
</file>