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76" r:id="rId3"/>
    <p:sldId id="377" r:id="rId4"/>
    <p:sldId id="373" r:id="rId5"/>
    <p:sldId id="359" r:id="rId6"/>
    <p:sldId id="374" r:id="rId7"/>
    <p:sldId id="364" r:id="rId8"/>
    <p:sldId id="365" r:id="rId9"/>
    <p:sldId id="366" r:id="rId10"/>
    <p:sldId id="343" r:id="rId11"/>
    <p:sldId id="358" r:id="rId12"/>
    <p:sldId id="310" r:id="rId13"/>
    <p:sldId id="298" r:id="rId14"/>
    <p:sldId id="303" r:id="rId15"/>
    <p:sldId id="328" r:id="rId16"/>
    <p:sldId id="372" r:id="rId17"/>
    <p:sldId id="355" r:id="rId18"/>
    <p:sldId id="332" r:id="rId19"/>
    <p:sldId id="327" r:id="rId20"/>
    <p:sldId id="299" r:id="rId21"/>
    <p:sldId id="331" r:id="rId22"/>
    <p:sldId id="367" r:id="rId23"/>
    <p:sldId id="333" r:id="rId24"/>
    <p:sldId id="330" r:id="rId25"/>
    <p:sldId id="351" r:id="rId26"/>
    <p:sldId id="350" r:id="rId27"/>
    <p:sldId id="334" r:id="rId28"/>
    <p:sldId id="354" r:id="rId29"/>
    <p:sldId id="339" r:id="rId30"/>
    <p:sldId id="335" r:id="rId31"/>
    <p:sldId id="345" r:id="rId32"/>
    <p:sldId id="302" r:id="rId33"/>
    <p:sldId id="301" r:id="rId34"/>
    <p:sldId id="314" r:id="rId35"/>
    <p:sldId id="347" r:id="rId36"/>
    <p:sldId id="348" r:id="rId37"/>
    <p:sldId id="316" r:id="rId38"/>
    <p:sldId id="317" r:id="rId39"/>
    <p:sldId id="340" r:id="rId40"/>
    <p:sldId id="319" r:id="rId41"/>
    <p:sldId id="361" r:id="rId42"/>
    <p:sldId id="357" r:id="rId43"/>
    <p:sldId id="362" r:id="rId44"/>
    <p:sldId id="369" r:id="rId45"/>
    <p:sldId id="371" r:id="rId46"/>
    <p:sldId id="370" r:id="rId47"/>
    <p:sldId id="378" r:id="rId48"/>
    <p:sldId id="375" r:id="rId49"/>
  </p:sldIdLst>
  <p:sldSz cx="9144000" cy="6858000" type="screen4x3"/>
  <p:notesSz cx="6858000"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287"/>
    <a:srgbClr val="EEE358"/>
    <a:srgbClr val="358A93"/>
    <a:srgbClr val="A0D0D4"/>
    <a:srgbClr val="3399FF"/>
    <a:srgbClr val="990099"/>
    <a:srgbClr val="CC00FF"/>
    <a:srgbClr val="FF66CC"/>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3110" autoAdjust="0"/>
  </p:normalViewPr>
  <p:slideViewPr>
    <p:cSldViewPr>
      <p:cViewPr varScale="1">
        <p:scale>
          <a:sx n="117" d="100"/>
          <a:sy n="117" d="100"/>
        </p:scale>
        <p:origin x="-666" y="-10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p:scale>
          <a:sx n="230" d="100"/>
          <a:sy n="230" d="100"/>
        </p:scale>
        <p:origin x="420" y="-7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529013" y="163513"/>
            <a:ext cx="3224212" cy="69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dirty="0" smtClean="0">
                <a:latin typeface="+mj-lt"/>
              </a:rPr>
              <a:t>Dr. Samuel Pfeifer, Klinik Sonnenhalde Riehen</a:t>
            </a:r>
          </a:p>
          <a:p>
            <a:pPr eaLnBrk="0" hangingPunct="0">
              <a:spcBef>
                <a:spcPct val="50000"/>
              </a:spcBef>
              <a:defRPr/>
            </a:pPr>
            <a:r>
              <a:rPr lang="de-CH" sz="1100" b="1" spc="50" dirty="0" smtClean="0">
                <a:latin typeface="+mj-lt"/>
              </a:rPr>
              <a:t>Weisheit als Ressource in Psychotherapie und persönlicher Existenz</a:t>
            </a:r>
            <a:endParaRPr lang="de-DE" sz="1100" b="1" spc="50" dirty="0" smtClean="0">
              <a:latin typeface="+mj-lt"/>
            </a:endParaRPr>
          </a:p>
        </p:txBody>
      </p:sp>
      <p:sp>
        <p:nvSpPr>
          <p:cNvPr id="3" name="Text Box 8"/>
          <p:cNvSpPr txBox="1">
            <a:spLocks noChangeArrowheads="1"/>
          </p:cNvSpPr>
          <p:nvPr/>
        </p:nvSpPr>
        <p:spPr bwMode="auto">
          <a:xfrm>
            <a:off x="476672" y="152128"/>
            <a:ext cx="3224212" cy="27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391" tIns="52195" rIns="104391" bIns="52195">
            <a:spAutoFit/>
          </a:bodyPr>
          <a:lstStyle>
            <a:lvl1pPr defTabSz="1042988">
              <a:defRPr>
                <a:solidFill>
                  <a:schemeClr val="tx1"/>
                </a:solidFill>
                <a:latin typeface="Arial" charset="0"/>
              </a:defRPr>
            </a:lvl1pPr>
            <a:lvl2pPr marL="522288" defTabSz="1042988">
              <a:defRPr>
                <a:solidFill>
                  <a:schemeClr val="tx1"/>
                </a:solidFill>
                <a:latin typeface="Arial" charset="0"/>
              </a:defRPr>
            </a:lvl2pPr>
            <a:lvl3pPr marL="1042988" defTabSz="1042988">
              <a:defRPr>
                <a:solidFill>
                  <a:schemeClr val="tx1"/>
                </a:solidFill>
                <a:latin typeface="Arial" charset="0"/>
              </a:defRPr>
            </a:lvl3pPr>
            <a:lvl4pPr marL="1566863" defTabSz="1042988">
              <a:defRPr>
                <a:solidFill>
                  <a:schemeClr val="tx1"/>
                </a:solidFill>
                <a:latin typeface="Arial" charset="0"/>
              </a:defRPr>
            </a:lvl4pPr>
            <a:lvl5pPr marL="2087563" defTabSz="1042988">
              <a:defRPr>
                <a:solidFill>
                  <a:schemeClr val="tx1"/>
                </a:solidFill>
                <a:latin typeface="Arial" charset="0"/>
              </a:defRPr>
            </a:lvl5pPr>
            <a:lvl6pPr marL="2544763" defTabSz="1042988" fontAlgn="base">
              <a:spcBef>
                <a:spcPct val="0"/>
              </a:spcBef>
              <a:spcAft>
                <a:spcPct val="0"/>
              </a:spcAft>
              <a:defRPr>
                <a:solidFill>
                  <a:schemeClr val="tx1"/>
                </a:solidFill>
                <a:latin typeface="Arial" charset="0"/>
              </a:defRPr>
            </a:lvl6pPr>
            <a:lvl7pPr marL="3001963" defTabSz="1042988" fontAlgn="base">
              <a:spcBef>
                <a:spcPct val="0"/>
              </a:spcBef>
              <a:spcAft>
                <a:spcPct val="0"/>
              </a:spcAft>
              <a:defRPr>
                <a:solidFill>
                  <a:schemeClr val="tx1"/>
                </a:solidFill>
                <a:latin typeface="Arial" charset="0"/>
              </a:defRPr>
            </a:lvl7pPr>
            <a:lvl8pPr marL="3459163" defTabSz="1042988" fontAlgn="base">
              <a:spcBef>
                <a:spcPct val="0"/>
              </a:spcBef>
              <a:spcAft>
                <a:spcPct val="0"/>
              </a:spcAft>
              <a:defRPr>
                <a:solidFill>
                  <a:schemeClr val="tx1"/>
                </a:solidFill>
                <a:latin typeface="Arial" charset="0"/>
              </a:defRPr>
            </a:lvl8pPr>
            <a:lvl9pPr marL="3916363" defTabSz="1042988" fontAlgn="base">
              <a:spcBef>
                <a:spcPct val="0"/>
              </a:spcBef>
              <a:spcAft>
                <a:spcPct val="0"/>
              </a:spcAft>
              <a:defRPr>
                <a:solidFill>
                  <a:schemeClr val="tx1"/>
                </a:solidFill>
                <a:latin typeface="Arial" charset="0"/>
              </a:defRPr>
            </a:lvl9pPr>
          </a:lstStyle>
          <a:p>
            <a:pPr eaLnBrk="0" hangingPunct="0">
              <a:spcBef>
                <a:spcPct val="50000"/>
              </a:spcBef>
              <a:defRPr/>
            </a:pPr>
            <a:r>
              <a:rPr lang="de-CH" sz="1100" dirty="0" smtClean="0">
                <a:latin typeface="+mj-lt"/>
              </a:rPr>
              <a:t>WWW.SEMINARE-PS.NET</a:t>
            </a:r>
            <a:endParaRPr lang="de-DE" sz="1100" dirty="0" smtClean="0">
              <a:latin typeface="+mj-lt"/>
            </a:endParaRPr>
          </a:p>
        </p:txBody>
      </p:sp>
    </p:spTree>
    <p:extLst>
      <p:ext uri="{BB962C8B-B14F-4D97-AF65-F5344CB8AC3E}">
        <p14:creationId xmlns:p14="http://schemas.microsoft.com/office/powerpoint/2010/main" val="162382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defTabSz="955675">
              <a:defRPr sz="1300" smtClean="0"/>
            </a:lvl1pPr>
          </a:lstStyle>
          <a:p>
            <a:pPr>
              <a:defRPr/>
            </a:pPr>
            <a:endParaRPr lang="en-US"/>
          </a:p>
        </p:txBody>
      </p:sp>
      <p:sp>
        <p:nvSpPr>
          <p:cNvPr id="14339" name="Rectangle 3"/>
          <p:cNvSpPr>
            <a:spLocks noGrp="1" noChangeArrowheads="1"/>
          </p:cNvSpPr>
          <p:nvPr>
            <p:ph type="dt" idx="1"/>
          </p:nvPr>
        </p:nvSpPr>
        <p:spPr bwMode="auto">
          <a:xfrm>
            <a:off x="3883852" y="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lvl1pPr algn="r" defTabSz="955675">
              <a:defRPr sz="1300" smtClean="0"/>
            </a:lvl1pPr>
          </a:lstStyle>
          <a:p>
            <a:pPr>
              <a:defRPr/>
            </a:pPr>
            <a:endParaRPr lang="en-US"/>
          </a:p>
        </p:txBody>
      </p:sp>
      <p:sp>
        <p:nvSpPr>
          <p:cNvPr id="40964"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5480" y="4714876"/>
            <a:ext cx="5487041"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4342" name="Rectangle 6"/>
          <p:cNvSpPr>
            <a:spLocks noGrp="1" noChangeArrowheads="1"/>
          </p:cNvSpPr>
          <p:nvPr>
            <p:ph type="ftr" sz="quarter" idx="4"/>
          </p:nvPr>
        </p:nvSpPr>
        <p:spPr bwMode="auto">
          <a:xfrm>
            <a:off x="0" y="942975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defTabSz="955675">
              <a:defRPr sz="1300" smtClean="0"/>
            </a:lvl1pPr>
          </a:lstStyle>
          <a:p>
            <a:pPr>
              <a:defRPr/>
            </a:pPr>
            <a:endParaRPr lang="en-US"/>
          </a:p>
        </p:txBody>
      </p:sp>
      <p:sp>
        <p:nvSpPr>
          <p:cNvPr id="14343" name="Rectangle 7"/>
          <p:cNvSpPr>
            <a:spLocks noGrp="1" noChangeArrowheads="1"/>
          </p:cNvSpPr>
          <p:nvPr>
            <p:ph type="sldNum" sz="quarter" idx="5"/>
          </p:nvPr>
        </p:nvSpPr>
        <p:spPr bwMode="auto">
          <a:xfrm>
            <a:off x="3883852" y="9429750"/>
            <a:ext cx="29725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0" tIns="47780" rIns="95560" bIns="47780" numCol="1" anchor="b" anchorCtr="0" compatLnSpc="1">
            <a:prstTxWarp prst="textNoShape">
              <a:avLst/>
            </a:prstTxWarp>
          </a:bodyPr>
          <a:lstStyle>
            <a:lvl1pPr algn="r" defTabSz="955675">
              <a:defRPr sz="1300" smtClean="0"/>
            </a:lvl1pPr>
          </a:lstStyle>
          <a:p>
            <a:pPr>
              <a:defRPr/>
            </a:pPr>
            <a:fld id="{AE6C67FE-1DB5-4651-B9C6-02630C7B75BA}" type="slidenum">
              <a:rPr lang="en-US"/>
              <a:pPr>
                <a:defRPr/>
              </a:pPr>
              <a:t>‹Nr.›</a:t>
            </a:fld>
            <a:endParaRPr lang="en-US"/>
          </a:p>
        </p:txBody>
      </p:sp>
    </p:spTree>
    <p:extLst>
      <p:ext uri="{BB962C8B-B14F-4D97-AF65-F5344CB8AC3E}">
        <p14:creationId xmlns:p14="http://schemas.microsoft.com/office/powerpoint/2010/main" val="770699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pa.org/.../ce/effective-therapist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ging.com/laotse/LaotseD.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A5B7D7C-16D5-4B4D-A654-0C3B8B4B4781}" type="slidenum">
              <a:rPr lang="en-US"/>
              <a:pPr eaLnBrk="1" hangingPunct="1"/>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de-DE" smtClean="0"/>
          </a:p>
        </p:txBody>
      </p:sp>
    </p:spTree>
    <p:extLst>
      <p:ext uri="{BB962C8B-B14F-4D97-AF65-F5344CB8AC3E}">
        <p14:creationId xmlns:p14="http://schemas.microsoft.com/office/powerpoint/2010/main" val="231744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Vgl. Martin </a:t>
            </a:r>
            <a:r>
              <a:rPr lang="de-CH" dirty="0" err="1" smtClean="0"/>
              <a:t>Schleske</a:t>
            </a:r>
            <a:r>
              <a:rPr lang="de-CH" dirty="0" smtClean="0"/>
              <a:t>: Der Klang, S. 55 ff</a:t>
            </a:r>
          </a:p>
          <a:p>
            <a:r>
              <a:rPr lang="de-CH" dirty="0" smtClean="0"/>
              <a:t>Barocke Baupläne aus </a:t>
            </a:r>
            <a:r>
              <a:rPr lang="de-CH" dirty="0" err="1" smtClean="0"/>
              <a:t>Schleske</a:t>
            </a:r>
            <a:r>
              <a:rPr lang="de-CH" dirty="0" smtClean="0"/>
              <a:t>, S. 350</a:t>
            </a:r>
            <a:endParaRPr lang="en-US" dirty="0" smtClean="0"/>
          </a:p>
          <a:p>
            <a:endParaRPr lang="en-US"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34</a:t>
            </a:fld>
            <a:endParaRPr lang="en-US"/>
          </a:p>
        </p:txBody>
      </p:sp>
    </p:spTree>
    <p:extLst>
      <p:ext uri="{BB962C8B-B14F-4D97-AF65-F5344CB8AC3E}">
        <p14:creationId xmlns:p14="http://schemas.microsoft.com/office/powerpoint/2010/main" val="333730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Elkin I., Shea M.T., Watkins J.T., et al. (1989). National Institute of Mental Health Treatment of Depression Collaborative Research Program. General Effectiveness of Treatments. Arch Gen Psychiatry. 46:971-982.</a:t>
            </a:r>
            <a:endParaRPr lang="de-CH"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de-CH"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CH" sz="1200" kern="1200" dirty="0" err="1" smtClean="0">
                <a:solidFill>
                  <a:schemeClr val="tx1"/>
                </a:solidFill>
                <a:effectLst/>
                <a:latin typeface="Arial" charset="0"/>
                <a:ea typeface="+mn-ea"/>
                <a:cs typeface="+mn-cs"/>
              </a:rPr>
              <a:t>Wampold</a:t>
            </a:r>
            <a:r>
              <a:rPr lang="de-CH" sz="1200" kern="1200" dirty="0" smtClean="0">
                <a:solidFill>
                  <a:schemeClr val="tx1"/>
                </a:solidFill>
                <a:effectLst/>
                <a:latin typeface="Arial" charset="0"/>
                <a:ea typeface="+mn-ea"/>
                <a:cs typeface="+mn-cs"/>
              </a:rPr>
              <a:t> B.E. (2009). </a:t>
            </a:r>
            <a:r>
              <a:rPr lang="en-US" sz="1200" kern="1200" dirty="0" smtClean="0">
                <a:solidFill>
                  <a:schemeClr val="tx1"/>
                </a:solidFill>
                <a:effectLst/>
                <a:latin typeface="Arial" charset="0"/>
                <a:ea typeface="+mn-ea"/>
                <a:cs typeface="+mn-cs"/>
              </a:rPr>
              <a:t>Qualities and actions of effective therapists. Research suggests that certain psychotherapist characteristics are key to successful treatment. </a:t>
            </a:r>
            <a:r>
              <a:rPr lang="de-CH" sz="1200" kern="1200" dirty="0" smtClean="0">
                <a:solidFill>
                  <a:schemeClr val="tx1"/>
                </a:solidFill>
                <a:effectLst/>
                <a:latin typeface="Arial" charset="0"/>
                <a:ea typeface="+mn-ea"/>
                <a:cs typeface="+mn-cs"/>
              </a:rPr>
              <a:t>Download: </a:t>
            </a:r>
            <a:r>
              <a:rPr lang="de-CH" sz="1200" u="sng" kern="1200" dirty="0" smtClean="0">
                <a:solidFill>
                  <a:schemeClr val="tx1"/>
                </a:solidFill>
                <a:effectLst/>
                <a:latin typeface="Arial" charset="0"/>
                <a:ea typeface="+mn-ea"/>
                <a:cs typeface="+mn-cs"/>
                <a:hlinkClick r:id="rId3"/>
              </a:rPr>
              <a:t>https://www.apa.org/.../</a:t>
            </a:r>
            <a:r>
              <a:rPr lang="de-CH" sz="1200" u="sng" kern="1200" dirty="0" err="1" smtClean="0">
                <a:solidFill>
                  <a:schemeClr val="tx1"/>
                </a:solidFill>
                <a:effectLst/>
                <a:latin typeface="Arial" charset="0"/>
                <a:ea typeface="+mn-ea"/>
                <a:cs typeface="+mn-cs"/>
                <a:hlinkClick r:id="rId3"/>
              </a:rPr>
              <a:t>ce</a:t>
            </a:r>
            <a:r>
              <a:rPr lang="de-CH" sz="1200" u="sng" kern="1200" dirty="0" smtClean="0">
                <a:solidFill>
                  <a:schemeClr val="tx1"/>
                </a:solidFill>
                <a:effectLst/>
                <a:latin typeface="Arial" charset="0"/>
                <a:ea typeface="+mn-ea"/>
                <a:cs typeface="+mn-cs"/>
                <a:hlinkClick r:id="rId3"/>
              </a:rPr>
              <a:t>/</a:t>
            </a:r>
            <a:r>
              <a:rPr lang="de-CH" sz="1200" b="1" u="sng" kern="1200" dirty="0" smtClean="0">
                <a:solidFill>
                  <a:schemeClr val="tx1"/>
                </a:solidFill>
                <a:effectLst/>
                <a:latin typeface="Arial" charset="0"/>
                <a:ea typeface="+mn-ea"/>
                <a:cs typeface="+mn-cs"/>
                <a:hlinkClick r:id="rId3"/>
              </a:rPr>
              <a:t>effective</a:t>
            </a:r>
            <a:r>
              <a:rPr lang="de-CH" sz="1200" u="sng" kern="1200" dirty="0" smtClean="0">
                <a:solidFill>
                  <a:schemeClr val="tx1"/>
                </a:solidFill>
                <a:effectLst/>
                <a:latin typeface="Arial" charset="0"/>
                <a:ea typeface="+mn-ea"/>
                <a:cs typeface="+mn-cs"/>
                <a:hlinkClick r:id="rId3"/>
              </a:rPr>
              <a:t>-</a:t>
            </a:r>
            <a:r>
              <a:rPr lang="de-CH" sz="1200" b="1" u="sng" kern="1200" dirty="0" smtClean="0">
                <a:solidFill>
                  <a:schemeClr val="tx1"/>
                </a:solidFill>
                <a:effectLst/>
                <a:latin typeface="Arial" charset="0"/>
                <a:ea typeface="+mn-ea"/>
                <a:cs typeface="+mn-cs"/>
                <a:hlinkClick r:id="rId3"/>
              </a:rPr>
              <a:t>therapists</a:t>
            </a:r>
            <a:r>
              <a:rPr lang="de-CH" sz="1200" u="sng" kern="1200" dirty="0" smtClean="0">
                <a:solidFill>
                  <a:schemeClr val="tx1"/>
                </a:solidFill>
                <a:effectLst/>
                <a:latin typeface="Arial" charset="0"/>
                <a:ea typeface="+mn-ea"/>
                <a:cs typeface="+mn-cs"/>
                <a:hlinkClick r:id="rId3"/>
              </a:rPr>
              <a:t>.pdf</a:t>
            </a:r>
            <a:r>
              <a:rPr lang="de-CH" sz="1200" i="1" kern="1200" dirty="0" smtClean="0">
                <a:solidFill>
                  <a:schemeClr val="tx1"/>
                </a:solidFill>
                <a:effectLst/>
                <a:latin typeface="Arial" charset="0"/>
                <a:ea typeface="+mn-ea"/>
                <a:cs typeface="+mn-cs"/>
              </a:rPr>
              <a:t>, Zugriff am 22.12.2014.</a:t>
            </a:r>
            <a:endParaRPr lang="de-CH" sz="1200" kern="1200" dirty="0" smtClean="0">
              <a:solidFill>
                <a:schemeClr val="tx1"/>
              </a:solidFill>
              <a:effectLst/>
              <a:latin typeface="Arial" charset="0"/>
              <a:ea typeface="+mn-ea"/>
              <a:cs typeface="+mn-cs"/>
            </a:endParaRPr>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6</a:t>
            </a:fld>
            <a:endParaRPr lang="en-US"/>
          </a:p>
        </p:txBody>
      </p:sp>
    </p:spTree>
    <p:extLst>
      <p:ext uri="{BB962C8B-B14F-4D97-AF65-F5344CB8AC3E}">
        <p14:creationId xmlns:p14="http://schemas.microsoft.com/office/powerpoint/2010/main" val="226280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fld id="{EE533DCA-1A09-4917-851A-3B9BFB951E64}" type="slidenum">
              <a:rPr lang="de-CH" altLang="en-US" sz="1300" smtClean="0"/>
              <a:pPr/>
              <a:t>7</a:t>
            </a:fld>
            <a:endParaRPr lang="de-CH" altLang="en-US" sz="130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de-CH" altLang="en-US" smtClean="0"/>
          </a:p>
        </p:txBody>
      </p:sp>
    </p:spTree>
    <p:extLst>
      <p:ext uri="{BB962C8B-B14F-4D97-AF65-F5344CB8AC3E}">
        <p14:creationId xmlns:p14="http://schemas.microsoft.com/office/powerpoint/2010/main" val="337561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20750">
              <a:defRPr sz="2400">
                <a:solidFill>
                  <a:schemeClr val="tx1"/>
                </a:solidFill>
                <a:latin typeface="Tahoma" pitchFamily="34" charset="0"/>
              </a:defRPr>
            </a:lvl1pPr>
            <a:lvl2pPr marL="742950" indent="-285750" defTabSz="920750">
              <a:defRPr sz="2400">
                <a:solidFill>
                  <a:schemeClr val="tx1"/>
                </a:solidFill>
                <a:latin typeface="Tahoma" pitchFamily="34" charset="0"/>
              </a:defRPr>
            </a:lvl2pPr>
            <a:lvl3pPr marL="1143000" indent="-228600" defTabSz="920750">
              <a:defRPr sz="2400">
                <a:solidFill>
                  <a:schemeClr val="tx1"/>
                </a:solidFill>
                <a:latin typeface="Tahoma" pitchFamily="34" charset="0"/>
              </a:defRPr>
            </a:lvl3pPr>
            <a:lvl4pPr marL="1600200" indent="-228600" defTabSz="920750">
              <a:defRPr sz="2400">
                <a:solidFill>
                  <a:schemeClr val="tx1"/>
                </a:solidFill>
                <a:latin typeface="Tahoma" pitchFamily="34" charset="0"/>
              </a:defRPr>
            </a:lvl4pPr>
            <a:lvl5pPr marL="2057400" indent="-228600" defTabSz="920750">
              <a:defRPr sz="2400">
                <a:solidFill>
                  <a:schemeClr val="tx1"/>
                </a:solidFill>
                <a:latin typeface="Tahoma" pitchFamily="34" charset="0"/>
              </a:defRPr>
            </a:lvl5pPr>
            <a:lvl6pPr marL="2514600" indent="-228600" defTabSz="920750" eaLnBrk="0" fontAlgn="base" hangingPunct="0">
              <a:spcBef>
                <a:spcPct val="50000"/>
              </a:spcBef>
              <a:spcAft>
                <a:spcPct val="0"/>
              </a:spcAft>
              <a:defRPr sz="2400">
                <a:solidFill>
                  <a:schemeClr val="tx1"/>
                </a:solidFill>
                <a:latin typeface="Tahoma" pitchFamily="34" charset="0"/>
              </a:defRPr>
            </a:lvl6pPr>
            <a:lvl7pPr marL="2971800" indent="-228600" defTabSz="920750" eaLnBrk="0" fontAlgn="base" hangingPunct="0">
              <a:spcBef>
                <a:spcPct val="50000"/>
              </a:spcBef>
              <a:spcAft>
                <a:spcPct val="0"/>
              </a:spcAft>
              <a:defRPr sz="2400">
                <a:solidFill>
                  <a:schemeClr val="tx1"/>
                </a:solidFill>
                <a:latin typeface="Tahoma" pitchFamily="34" charset="0"/>
              </a:defRPr>
            </a:lvl7pPr>
            <a:lvl8pPr marL="3429000" indent="-228600" defTabSz="920750" eaLnBrk="0" fontAlgn="base" hangingPunct="0">
              <a:spcBef>
                <a:spcPct val="50000"/>
              </a:spcBef>
              <a:spcAft>
                <a:spcPct val="0"/>
              </a:spcAft>
              <a:defRPr sz="2400">
                <a:solidFill>
                  <a:schemeClr val="tx1"/>
                </a:solidFill>
                <a:latin typeface="Tahoma" pitchFamily="34" charset="0"/>
              </a:defRPr>
            </a:lvl8pPr>
            <a:lvl9pPr marL="3886200" indent="-228600" defTabSz="920750" eaLnBrk="0" fontAlgn="base" hangingPunct="0">
              <a:spcBef>
                <a:spcPct val="50000"/>
              </a:spcBef>
              <a:spcAft>
                <a:spcPct val="0"/>
              </a:spcAft>
              <a:defRPr sz="2400">
                <a:solidFill>
                  <a:schemeClr val="tx1"/>
                </a:solidFill>
                <a:latin typeface="Tahoma" pitchFamily="34" charset="0"/>
              </a:defRPr>
            </a:lvl9pPr>
          </a:lstStyle>
          <a:p>
            <a:fld id="{4903B4D6-CA26-4B99-A859-AC1979D4E5BA}" type="slidenum">
              <a:rPr lang="de-CH" altLang="en-US" sz="1300" smtClean="0"/>
              <a:pPr/>
              <a:t>8</a:t>
            </a:fld>
            <a:endParaRPr lang="de-CH" altLang="en-US" sz="13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de-CH" altLang="en-US" smtClean="0"/>
          </a:p>
        </p:txBody>
      </p:sp>
    </p:spTree>
    <p:extLst>
      <p:ext uri="{BB962C8B-B14F-4D97-AF65-F5344CB8AC3E}">
        <p14:creationId xmlns:p14="http://schemas.microsoft.com/office/powerpoint/2010/main" val="296543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charset="0"/>
                <a:ea typeface="+mn-ea"/>
                <a:cs typeface="+mn-cs"/>
              </a:rPr>
              <a:t>Bei törichten Menschen kommt es zur Verletzung von Grundprinzipien der Weisheit: </a:t>
            </a:r>
            <a:endParaRPr lang="en-US"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Empathie (Beispiel Personalführung, wo rücksichtsloses Leistungsdenken die Menschen in ihrer individuellen Situation ausbeutet, entwertet, verletzt oder demotiviert)</a:t>
            </a:r>
            <a:endParaRPr lang="en-US"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Kontext (Beispiel Internetsteuer: ein ungarischer Präsident löste Volksaufstände aus, weil er das Internet besteuern wollte)</a:t>
            </a:r>
            <a:endParaRPr lang="en-US"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Zeitperspektive (Beispiel kurzfristiger Gewinn aus billigen Energien gegenüber nachhaltiger Entwicklung ökologischer Energiequellen; kurzfristige Gewinnsteigerung eines Betriebs bei Demotivation der Mitarbeitenden)</a:t>
            </a:r>
            <a:endParaRPr lang="en-US" sz="1200" kern="1200" dirty="0" smtClean="0">
              <a:solidFill>
                <a:schemeClr val="tx1"/>
              </a:solidFill>
              <a:effectLst/>
              <a:latin typeface="Arial" charset="0"/>
              <a:ea typeface="+mn-ea"/>
              <a:cs typeface="+mn-cs"/>
            </a:endParaRPr>
          </a:p>
          <a:p>
            <a:pPr lvl="0"/>
            <a:r>
              <a:rPr lang="de-DE" sz="1200" kern="1200" dirty="0" smtClean="0">
                <a:solidFill>
                  <a:schemeClr val="tx1"/>
                </a:solidFill>
                <a:effectLst/>
                <a:latin typeface="Arial" charset="0"/>
                <a:ea typeface="+mn-ea"/>
                <a:cs typeface="+mn-cs"/>
              </a:rPr>
              <a:t>Werte / Haltung / Handlung (sexuelles Fehlverhalten, finanzielle Verfehlungen, mangelnde Anstrengung, Entschlusskraft etc.)</a:t>
            </a:r>
            <a:endParaRPr lang="en-US" sz="1200" kern="1200" dirty="0" smtClean="0">
              <a:solidFill>
                <a:schemeClr val="tx1"/>
              </a:solidFill>
              <a:effectLst/>
              <a:latin typeface="Arial" charset="0"/>
              <a:ea typeface="+mn-ea"/>
              <a:cs typeface="+mn-cs"/>
            </a:endParaRPr>
          </a:p>
          <a:p>
            <a:endParaRPr lang="en-US"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11</a:t>
            </a:fld>
            <a:endParaRPr lang="en-US"/>
          </a:p>
        </p:txBody>
      </p:sp>
    </p:spTree>
    <p:extLst>
      <p:ext uri="{BB962C8B-B14F-4D97-AF65-F5344CB8AC3E}">
        <p14:creationId xmlns:p14="http://schemas.microsoft.com/office/powerpoint/2010/main" val="57122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Mahatma Gandhi hat die sieben Todsünden der modernen Welt wie folgt definiert:</a:t>
            </a:r>
          </a:p>
          <a:p>
            <a:r>
              <a:rPr lang="de-CH" dirty="0" smtClean="0"/>
              <a:t>•	Reichtum ohne Arbeit</a:t>
            </a:r>
          </a:p>
          <a:p>
            <a:r>
              <a:rPr lang="de-CH" dirty="0" smtClean="0"/>
              <a:t>•	Genuss ohne Gewissen</a:t>
            </a:r>
          </a:p>
          <a:p>
            <a:r>
              <a:rPr lang="de-CH" dirty="0" smtClean="0"/>
              <a:t>•	Wissen ohne Charakter</a:t>
            </a:r>
          </a:p>
          <a:p>
            <a:r>
              <a:rPr lang="de-CH" dirty="0" smtClean="0"/>
              <a:t>•	Geschäft ohne Moral</a:t>
            </a:r>
          </a:p>
          <a:p>
            <a:r>
              <a:rPr lang="de-CH" dirty="0" smtClean="0"/>
              <a:t>•	Wissenschaft ohne Menschlichkeit</a:t>
            </a:r>
          </a:p>
          <a:p>
            <a:r>
              <a:rPr lang="de-CH" dirty="0" smtClean="0"/>
              <a:t>•	Religion ohne Opferbereitschaft</a:t>
            </a:r>
          </a:p>
          <a:p>
            <a:r>
              <a:rPr lang="de-CH" dirty="0" smtClean="0"/>
              <a:t>•	Politik ohne Prinzipien</a:t>
            </a:r>
          </a:p>
          <a:p>
            <a:endParaRPr lang="de-CH" dirty="0" smtClean="0"/>
          </a:p>
          <a:p>
            <a:r>
              <a:rPr lang="de-CH" dirty="0" smtClean="0"/>
              <a:t>Quelle: Wikipedia</a:t>
            </a:r>
          </a:p>
          <a:p>
            <a:endParaRPr lang="de-CH" dirty="0" smtClean="0"/>
          </a:p>
          <a:p>
            <a:r>
              <a:rPr lang="de-CH" dirty="0" smtClean="0"/>
              <a:t>Evtl. Hinweis auf Literatur:</a:t>
            </a:r>
          </a:p>
          <a:p>
            <a:r>
              <a:rPr lang="de-CH" dirty="0" smtClean="0"/>
              <a:t>Heiko Ernst: Wie uns der Teufel reitet. Von der Aktualität der 7 Todsünden; Berlin: </a:t>
            </a:r>
            <a:r>
              <a:rPr lang="de-CH" dirty="0" err="1" smtClean="0"/>
              <a:t>Ullstein</a:t>
            </a:r>
            <a:r>
              <a:rPr lang="de-CH" dirty="0" smtClean="0"/>
              <a:t>, 2006; ISBN 3-550-07832-3</a:t>
            </a:r>
          </a:p>
          <a:p>
            <a:endParaRPr lang="de-CH" dirty="0" smtClean="0"/>
          </a:p>
          <a:p>
            <a:r>
              <a:rPr lang="de-CH" dirty="0" smtClean="0"/>
              <a:t>ENGLISH</a:t>
            </a:r>
          </a:p>
          <a:p>
            <a:endParaRPr lang="de-CH" dirty="0" smtClean="0"/>
          </a:p>
          <a:p>
            <a:r>
              <a:rPr lang="en-GB" sz="1200" kern="1200" dirty="0" smtClean="0">
                <a:solidFill>
                  <a:schemeClr val="tx1"/>
                </a:solidFill>
                <a:effectLst/>
                <a:latin typeface="Arial" charset="0"/>
                <a:ea typeface="+mn-ea"/>
                <a:cs typeface="+mn-cs"/>
              </a:rPr>
              <a:t>Mohandas </a:t>
            </a:r>
            <a:r>
              <a:rPr lang="en-GB" sz="1200" kern="1200" dirty="0" err="1" smtClean="0">
                <a:solidFill>
                  <a:schemeClr val="tx1"/>
                </a:solidFill>
                <a:effectLst/>
                <a:latin typeface="Arial" charset="0"/>
                <a:ea typeface="+mn-ea"/>
                <a:cs typeface="+mn-cs"/>
              </a:rPr>
              <a:t>Karamachand</a:t>
            </a:r>
            <a:r>
              <a:rPr lang="en-GB" sz="1200" kern="1200" dirty="0" smtClean="0">
                <a:solidFill>
                  <a:schemeClr val="tx1"/>
                </a:solidFill>
                <a:effectLst/>
                <a:latin typeface="Arial" charset="0"/>
                <a:ea typeface="+mn-ea"/>
                <a:cs typeface="+mn-cs"/>
              </a:rPr>
              <a:t> Gandhi, one of the most influential figures in modern social and political activism, considered these traits to be the most spiritually perilous to humanity.</a:t>
            </a:r>
            <a:endParaRPr lang="de-CH"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endParaRPr lang="de-CH" sz="1200" kern="1200" dirty="0" smtClean="0">
              <a:solidFill>
                <a:schemeClr val="tx1"/>
              </a:solidFill>
              <a:effectLst/>
              <a:latin typeface="Arial" charset="0"/>
              <a:ea typeface="+mn-ea"/>
              <a:cs typeface="+mn-cs"/>
            </a:endParaRPr>
          </a:p>
          <a:p>
            <a:r>
              <a:rPr lang="en-GB" sz="1200" kern="1200" dirty="0" smtClean="0">
                <a:solidFill>
                  <a:schemeClr val="tx1"/>
                </a:solidFill>
                <a:effectLst/>
                <a:latin typeface="Arial" charset="0"/>
                <a:ea typeface="+mn-ea"/>
                <a:cs typeface="+mn-cs"/>
              </a:rPr>
              <a:t> </a:t>
            </a:r>
            <a:endParaRPr lang="de-CH" sz="1200" kern="1200" dirty="0" smtClean="0">
              <a:solidFill>
                <a:schemeClr val="tx1"/>
              </a:solidFill>
              <a:effectLst/>
              <a:latin typeface="Arial" charset="0"/>
              <a:ea typeface="+mn-ea"/>
              <a:cs typeface="+mn-cs"/>
            </a:endParaRPr>
          </a:p>
          <a:p>
            <a:pPr lvl="0"/>
            <a:r>
              <a:rPr lang="de-CH" sz="1200" kern="1200" dirty="0" err="1" smtClean="0">
                <a:solidFill>
                  <a:schemeClr val="tx1"/>
                </a:solidFill>
                <a:effectLst/>
                <a:latin typeface="Arial" charset="0"/>
                <a:ea typeface="+mn-ea"/>
                <a:cs typeface="+mn-cs"/>
              </a:rPr>
              <a:t>Wealth</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without</a:t>
            </a:r>
            <a:r>
              <a:rPr lang="de-CH" sz="1200" kern="1200" dirty="0" smtClean="0">
                <a:solidFill>
                  <a:schemeClr val="tx1"/>
                </a:solidFill>
                <a:effectLst/>
                <a:latin typeface="Arial" charset="0"/>
                <a:ea typeface="+mn-ea"/>
                <a:cs typeface="+mn-cs"/>
              </a:rPr>
              <a:t> Work</a:t>
            </a:r>
            <a:br>
              <a:rPr lang="de-CH" sz="1200" kern="1200" dirty="0" smtClean="0">
                <a:solidFill>
                  <a:schemeClr val="tx1"/>
                </a:solidFill>
                <a:effectLst/>
                <a:latin typeface="Arial" charset="0"/>
                <a:ea typeface="+mn-ea"/>
                <a:cs typeface="+mn-cs"/>
              </a:rPr>
            </a:br>
            <a:endParaRPr lang="de-CH" sz="1200" kern="1200" dirty="0" smtClean="0">
              <a:solidFill>
                <a:schemeClr val="tx1"/>
              </a:solidFill>
              <a:effectLst/>
              <a:latin typeface="Arial" charset="0"/>
              <a:ea typeface="+mn-ea"/>
              <a:cs typeface="+mn-cs"/>
            </a:endParaRPr>
          </a:p>
          <a:p>
            <a:pPr lvl="0"/>
            <a:r>
              <a:rPr lang="de-CH" sz="1200" kern="1200" dirty="0" err="1" smtClean="0">
                <a:solidFill>
                  <a:schemeClr val="tx1"/>
                </a:solidFill>
                <a:effectLst/>
                <a:latin typeface="Arial" charset="0"/>
                <a:ea typeface="+mn-ea"/>
                <a:cs typeface="+mn-cs"/>
              </a:rPr>
              <a:t>Pleasure</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without</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Conscience</a:t>
            </a:r>
            <a:r>
              <a:rPr lang="de-CH" sz="1200" kern="1200" dirty="0" smtClean="0">
                <a:solidFill>
                  <a:schemeClr val="tx1"/>
                </a:solidFill>
                <a:effectLst/>
                <a:latin typeface="Arial" charset="0"/>
                <a:ea typeface="+mn-ea"/>
                <a:cs typeface="+mn-cs"/>
              </a:rPr>
              <a:t/>
            </a:r>
            <a:br>
              <a:rPr lang="de-CH" sz="1200" kern="1200" dirty="0" smtClean="0">
                <a:solidFill>
                  <a:schemeClr val="tx1"/>
                </a:solidFill>
                <a:effectLst/>
                <a:latin typeface="Arial" charset="0"/>
                <a:ea typeface="+mn-ea"/>
                <a:cs typeface="+mn-cs"/>
              </a:rPr>
            </a:br>
            <a:endParaRPr lang="de-CH" sz="1200" kern="1200" dirty="0" smtClean="0">
              <a:solidFill>
                <a:schemeClr val="tx1"/>
              </a:solidFill>
              <a:effectLst/>
              <a:latin typeface="Arial" charset="0"/>
              <a:ea typeface="+mn-ea"/>
              <a:cs typeface="+mn-cs"/>
            </a:endParaRPr>
          </a:p>
          <a:p>
            <a:pPr lvl="0"/>
            <a:r>
              <a:rPr lang="de-CH" sz="1200" kern="1200" dirty="0" smtClean="0">
                <a:solidFill>
                  <a:schemeClr val="tx1"/>
                </a:solidFill>
                <a:effectLst/>
                <a:latin typeface="Arial" charset="0"/>
                <a:ea typeface="+mn-ea"/>
                <a:cs typeface="+mn-cs"/>
              </a:rPr>
              <a:t>Science </a:t>
            </a:r>
            <a:r>
              <a:rPr lang="de-CH" sz="1200" kern="1200" dirty="0" err="1" smtClean="0">
                <a:solidFill>
                  <a:schemeClr val="tx1"/>
                </a:solidFill>
                <a:effectLst/>
                <a:latin typeface="Arial" charset="0"/>
                <a:ea typeface="+mn-ea"/>
                <a:cs typeface="+mn-cs"/>
              </a:rPr>
              <a:t>without</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Humanity</a:t>
            </a:r>
            <a:r>
              <a:rPr lang="de-CH" sz="1200" kern="1200" dirty="0" smtClean="0">
                <a:solidFill>
                  <a:schemeClr val="tx1"/>
                </a:solidFill>
                <a:effectLst/>
                <a:latin typeface="Arial" charset="0"/>
                <a:ea typeface="+mn-ea"/>
                <a:cs typeface="+mn-cs"/>
              </a:rPr>
              <a:t/>
            </a:r>
            <a:br>
              <a:rPr lang="de-CH" sz="1200" kern="1200" dirty="0" smtClean="0">
                <a:solidFill>
                  <a:schemeClr val="tx1"/>
                </a:solidFill>
                <a:effectLst/>
                <a:latin typeface="Arial" charset="0"/>
                <a:ea typeface="+mn-ea"/>
                <a:cs typeface="+mn-cs"/>
              </a:rPr>
            </a:br>
            <a:endParaRPr lang="de-CH" sz="1200" kern="1200" dirty="0" smtClean="0">
              <a:solidFill>
                <a:schemeClr val="tx1"/>
              </a:solidFill>
              <a:effectLst/>
              <a:latin typeface="Arial" charset="0"/>
              <a:ea typeface="+mn-ea"/>
              <a:cs typeface="+mn-cs"/>
            </a:endParaRPr>
          </a:p>
          <a:p>
            <a:pPr lvl="0"/>
            <a:r>
              <a:rPr lang="de-CH" sz="1200" kern="1200" dirty="0" err="1" smtClean="0">
                <a:solidFill>
                  <a:schemeClr val="tx1"/>
                </a:solidFill>
                <a:effectLst/>
                <a:latin typeface="Arial" charset="0"/>
                <a:ea typeface="+mn-ea"/>
                <a:cs typeface="+mn-cs"/>
              </a:rPr>
              <a:t>Knowledge</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without</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Character</a:t>
            </a:r>
            <a:r>
              <a:rPr lang="de-CH" sz="1200" kern="1200" dirty="0" smtClean="0">
                <a:solidFill>
                  <a:schemeClr val="tx1"/>
                </a:solidFill>
                <a:effectLst/>
                <a:latin typeface="Arial" charset="0"/>
                <a:ea typeface="+mn-ea"/>
                <a:cs typeface="+mn-cs"/>
              </a:rPr>
              <a:t/>
            </a:r>
            <a:br>
              <a:rPr lang="de-CH" sz="1200" kern="1200" dirty="0" smtClean="0">
                <a:solidFill>
                  <a:schemeClr val="tx1"/>
                </a:solidFill>
                <a:effectLst/>
                <a:latin typeface="Arial" charset="0"/>
                <a:ea typeface="+mn-ea"/>
                <a:cs typeface="+mn-cs"/>
              </a:rPr>
            </a:br>
            <a:endParaRPr lang="de-CH" sz="1200" kern="1200" dirty="0" smtClean="0">
              <a:solidFill>
                <a:schemeClr val="tx1"/>
              </a:solidFill>
              <a:effectLst/>
              <a:latin typeface="Arial" charset="0"/>
              <a:ea typeface="+mn-ea"/>
              <a:cs typeface="+mn-cs"/>
            </a:endParaRPr>
          </a:p>
          <a:p>
            <a:pPr lvl="0"/>
            <a:r>
              <a:rPr lang="de-CH" sz="1200" kern="1200" dirty="0" smtClean="0">
                <a:solidFill>
                  <a:schemeClr val="tx1"/>
                </a:solidFill>
                <a:effectLst/>
                <a:latin typeface="Arial" charset="0"/>
                <a:ea typeface="+mn-ea"/>
                <a:cs typeface="+mn-cs"/>
              </a:rPr>
              <a:t>Politics </a:t>
            </a:r>
            <a:r>
              <a:rPr lang="de-CH" sz="1200" kern="1200" dirty="0" err="1" smtClean="0">
                <a:solidFill>
                  <a:schemeClr val="tx1"/>
                </a:solidFill>
                <a:effectLst/>
                <a:latin typeface="Arial" charset="0"/>
                <a:ea typeface="+mn-ea"/>
                <a:cs typeface="+mn-cs"/>
              </a:rPr>
              <a:t>without</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Principle</a:t>
            </a:r>
            <a:r>
              <a:rPr lang="de-CH" sz="1200" kern="1200" dirty="0" smtClean="0">
                <a:solidFill>
                  <a:schemeClr val="tx1"/>
                </a:solidFill>
                <a:effectLst/>
                <a:latin typeface="Arial" charset="0"/>
                <a:ea typeface="+mn-ea"/>
                <a:cs typeface="+mn-cs"/>
              </a:rPr>
              <a:t/>
            </a:r>
            <a:br>
              <a:rPr lang="de-CH" sz="1200" kern="1200" dirty="0" smtClean="0">
                <a:solidFill>
                  <a:schemeClr val="tx1"/>
                </a:solidFill>
                <a:effectLst/>
                <a:latin typeface="Arial" charset="0"/>
                <a:ea typeface="+mn-ea"/>
                <a:cs typeface="+mn-cs"/>
              </a:rPr>
            </a:br>
            <a:endParaRPr lang="de-CH" sz="1200" kern="1200" dirty="0" smtClean="0">
              <a:solidFill>
                <a:schemeClr val="tx1"/>
              </a:solidFill>
              <a:effectLst/>
              <a:latin typeface="Arial" charset="0"/>
              <a:ea typeface="+mn-ea"/>
              <a:cs typeface="+mn-cs"/>
            </a:endParaRPr>
          </a:p>
          <a:p>
            <a:pPr lvl="0"/>
            <a:r>
              <a:rPr lang="de-CH" sz="1200" kern="1200" dirty="0" smtClean="0">
                <a:solidFill>
                  <a:schemeClr val="tx1"/>
                </a:solidFill>
                <a:effectLst/>
                <a:latin typeface="Arial" charset="0"/>
                <a:ea typeface="+mn-ea"/>
                <a:cs typeface="+mn-cs"/>
              </a:rPr>
              <a:t>Commerce </a:t>
            </a:r>
            <a:r>
              <a:rPr lang="de-CH" sz="1200" kern="1200" dirty="0" err="1" smtClean="0">
                <a:solidFill>
                  <a:schemeClr val="tx1"/>
                </a:solidFill>
                <a:effectLst/>
                <a:latin typeface="Arial" charset="0"/>
                <a:ea typeface="+mn-ea"/>
                <a:cs typeface="+mn-cs"/>
              </a:rPr>
              <a:t>without</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Morality</a:t>
            </a:r>
            <a:r>
              <a:rPr lang="de-CH" sz="1200" kern="1200" dirty="0" smtClean="0">
                <a:solidFill>
                  <a:schemeClr val="tx1"/>
                </a:solidFill>
                <a:effectLst/>
                <a:latin typeface="Arial" charset="0"/>
                <a:ea typeface="+mn-ea"/>
                <a:cs typeface="+mn-cs"/>
              </a:rPr>
              <a:t/>
            </a:r>
            <a:br>
              <a:rPr lang="de-CH" sz="1200" kern="1200" dirty="0" smtClean="0">
                <a:solidFill>
                  <a:schemeClr val="tx1"/>
                </a:solidFill>
                <a:effectLst/>
                <a:latin typeface="Arial" charset="0"/>
                <a:ea typeface="+mn-ea"/>
                <a:cs typeface="+mn-cs"/>
              </a:rPr>
            </a:br>
            <a:endParaRPr lang="de-CH" sz="1200" kern="1200" dirty="0" smtClean="0">
              <a:solidFill>
                <a:schemeClr val="tx1"/>
              </a:solidFill>
              <a:effectLst/>
              <a:latin typeface="Arial" charset="0"/>
              <a:ea typeface="+mn-ea"/>
              <a:cs typeface="+mn-cs"/>
            </a:endParaRPr>
          </a:p>
          <a:p>
            <a:pPr lvl="0"/>
            <a:r>
              <a:rPr lang="de-CH" sz="1200" kern="1200" dirty="0" err="1" smtClean="0">
                <a:solidFill>
                  <a:schemeClr val="tx1"/>
                </a:solidFill>
                <a:effectLst/>
                <a:latin typeface="Arial" charset="0"/>
                <a:ea typeface="+mn-ea"/>
                <a:cs typeface="+mn-cs"/>
              </a:rPr>
              <a:t>Worship</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without</a:t>
            </a:r>
            <a:r>
              <a:rPr lang="de-CH" sz="1200" kern="1200" dirty="0" smtClean="0">
                <a:solidFill>
                  <a:schemeClr val="tx1"/>
                </a:solidFill>
                <a:effectLst/>
                <a:latin typeface="Arial" charset="0"/>
                <a:ea typeface="+mn-ea"/>
                <a:cs typeface="+mn-cs"/>
              </a:rPr>
              <a:t> </a:t>
            </a:r>
            <a:r>
              <a:rPr lang="de-CH" sz="1200" kern="1200" dirty="0" err="1" smtClean="0">
                <a:solidFill>
                  <a:schemeClr val="tx1"/>
                </a:solidFill>
                <a:effectLst/>
                <a:latin typeface="Arial" charset="0"/>
                <a:ea typeface="+mn-ea"/>
                <a:cs typeface="+mn-cs"/>
              </a:rPr>
              <a:t>Sacrifice</a:t>
            </a:r>
            <a:endParaRPr lang="de-CH" sz="1200" kern="1200" dirty="0" smtClean="0">
              <a:solidFill>
                <a:schemeClr val="tx1"/>
              </a:solidFill>
              <a:effectLst/>
              <a:latin typeface="Arial" charset="0"/>
              <a:ea typeface="+mn-ea"/>
              <a:cs typeface="+mn-cs"/>
            </a:endParaRPr>
          </a:p>
          <a:p>
            <a:r>
              <a:rPr lang="de-CH" sz="1200" kern="1200" dirty="0" smtClean="0">
                <a:solidFill>
                  <a:schemeClr val="tx1"/>
                </a:solidFill>
                <a:effectLst/>
                <a:latin typeface="Arial" charset="0"/>
                <a:ea typeface="+mn-ea"/>
                <a:cs typeface="+mn-cs"/>
              </a:rPr>
              <a:t> </a:t>
            </a:r>
          </a:p>
          <a:p>
            <a:r>
              <a:rPr lang="de-CH" sz="1200" kern="1200" dirty="0" smtClean="0">
                <a:solidFill>
                  <a:schemeClr val="tx1"/>
                </a:solidFill>
                <a:effectLst/>
                <a:latin typeface="Arial" charset="0"/>
                <a:ea typeface="+mn-ea"/>
                <a:cs typeface="+mn-cs"/>
              </a:rPr>
              <a:t> </a:t>
            </a:r>
          </a:p>
          <a:p>
            <a:r>
              <a:rPr lang="de-CH" sz="1200" kern="1200" smtClean="0">
                <a:solidFill>
                  <a:schemeClr val="tx1"/>
                </a:solidFill>
                <a:effectLst/>
                <a:latin typeface="Arial" charset="0"/>
                <a:ea typeface="+mn-ea"/>
                <a:cs typeface="+mn-cs"/>
              </a:rPr>
              <a:t> </a:t>
            </a:r>
          </a:p>
          <a:p>
            <a:endParaRPr lang="de-CH" smtClean="0"/>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12</a:t>
            </a:fld>
            <a:endParaRPr lang="en-US"/>
          </a:p>
        </p:txBody>
      </p:sp>
    </p:spTree>
    <p:extLst>
      <p:ext uri="{BB962C8B-B14F-4D97-AF65-F5344CB8AC3E}">
        <p14:creationId xmlns:p14="http://schemas.microsoft.com/office/powerpoint/2010/main" val="190815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A56EA2-653E-47B7-BA21-F23320F35A8B}" type="slidenum">
              <a:rPr lang="de-DE" smtClean="0"/>
              <a:pPr eaLnBrk="1" hangingPunct="1"/>
              <a:t>15</a:t>
            </a:fld>
            <a:endParaRPr lang="de-DE" smtClean="0"/>
          </a:p>
        </p:txBody>
      </p:sp>
      <p:sp>
        <p:nvSpPr>
          <p:cNvPr id="49155" name="Rectangle 7"/>
          <p:cNvSpPr txBox="1">
            <a:spLocks noGrp="1" noChangeArrowheads="1"/>
          </p:cNvSpPr>
          <p:nvPr/>
        </p:nvSpPr>
        <p:spPr bwMode="auto">
          <a:xfrm>
            <a:off x="3884614"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A7DF6A-A6DD-45BA-B0A0-85C58931DBAD}" type="slidenum">
              <a:rPr lang="de-DE" sz="1200"/>
              <a:pPr algn="r" eaLnBrk="1" hangingPunct="1"/>
              <a:t>15</a:t>
            </a:fld>
            <a:endParaRPr lang="de-DE"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dirty="0" smtClean="0"/>
              <a:t>10 Weisheitskompetenzen</a:t>
            </a:r>
          </a:p>
          <a:p>
            <a:pPr eaLnBrk="1" hangingPunct="1">
              <a:lnSpc>
                <a:spcPct val="80000"/>
              </a:lnSpc>
            </a:pPr>
            <a:r>
              <a:rPr lang="de-DE" sz="800" dirty="0" smtClean="0"/>
              <a:t>1. Fakten- und Problemlösewissen umfasst</a:t>
            </a:r>
          </a:p>
          <a:p>
            <a:pPr eaLnBrk="1" hangingPunct="1">
              <a:lnSpc>
                <a:spcPct val="80000"/>
              </a:lnSpc>
            </a:pPr>
            <a:r>
              <a:rPr lang="de-DE" sz="800" dirty="0" smtClean="0"/>
              <a:t>– allgemeines Wissen zum Beispiel über Motive, Emotionen und Verhalten</a:t>
            </a:r>
          </a:p>
          <a:p>
            <a:pPr eaLnBrk="1" hangingPunct="1">
              <a:lnSpc>
                <a:spcPct val="80000"/>
              </a:lnSpc>
            </a:pPr>
            <a:r>
              <a:rPr lang="de-DE" sz="800" dirty="0" smtClean="0"/>
              <a:t>– spezifisches Wissen etwa über soziale Ereignisse wie ein Vorstellungsgespräch</a:t>
            </a:r>
          </a:p>
          <a:p>
            <a:pPr eaLnBrk="1" hangingPunct="1">
              <a:lnSpc>
                <a:spcPct val="80000"/>
              </a:lnSpc>
            </a:pPr>
            <a:r>
              <a:rPr lang="de-DE" sz="800" dirty="0" smtClean="0"/>
              <a:t>und über die Funktionsweise von Institutionen</a:t>
            </a:r>
          </a:p>
          <a:p>
            <a:pPr eaLnBrk="1" hangingPunct="1">
              <a:lnSpc>
                <a:spcPct val="80000"/>
              </a:lnSpc>
            </a:pPr>
            <a:r>
              <a:rPr lang="de-DE" sz="800" dirty="0" smtClean="0"/>
              <a:t>– Handlungswissen, zum Beispiel zu Konfliktlösestrategien.</a:t>
            </a:r>
          </a:p>
          <a:p>
            <a:pPr eaLnBrk="1" hangingPunct="1">
              <a:lnSpc>
                <a:spcPct val="80000"/>
              </a:lnSpc>
            </a:pPr>
            <a:r>
              <a:rPr lang="de-DE" sz="800" dirty="0" smtClean="0"/>
              <a:t>2. </a:t>
            </a:r>
            <a:r>
              <a:rPr lang="de-DE" sz="800" dirty="0" err="1" smtClean="0"/>
              <a:t>Kontextualismus</a:t>
            </a:r>
            <a:r>
              <a:rPr lang="de-DE" sz="800" dirty="0" smtClean="0"/>
              <a:t> ist die Fähigkeit, zeitliche und thematische Verbindungen</a:t>
            </a:r>
          </a:p>
          <a:p>
            <a:pPr eaLnBrk="1" hangingPunct="1">
              <a:lnSpc>
                <a:spcPct val="80000"/>
              </a:lnSpc>
            </a:pPr>
            <a:r>
              <a:rPr lang="de-DE" sz="800" dirty="0" smtClean="0"/>
              <a:t>zwischen verschiedenen Lebensbereichen und -erfahrungen zu erkennen.</a:t>
            </a:r>
          </a:p>
          <a:p>
            <a:pPr eaLnBrk="1" hangingPunct="1">
              <a:lnSpc>
                <a:spcPct val="80000"/>
              </a:lnSpc>
            </a:pPr>
            <a:r>
              <a:rPr lang="de-DE" sz="800" dirty="0" smtClean="0"/>
              <a:t>3. Werterelativismus berücksichtigt beim Urteil über das Denken und Verhalten</a:t>
            </a:r>
          </a:p>
          <a:p>
            <a:pPr eaLnBrk="1" hangingPunct="1">
              <a:lnSpc>
                <a:spcPct val="80000"/>
              </a:lnSpc>
            </a:pPr>
            <a:r>
              <a:rPr lang="de-DE" sz="800" dirty="0" smtClean="0"/>
              <a:t>anderer deren individuelle Geschichte und Wertvorstellungen.</a:t>
            </a:r>
          </a:p>
          <a:p>
            <a:pPr eaLnBrk="1" hangingPunct="1">
              <a:lnSpc>
                <a:spcPct val="80000"/>
              </a:lnSpc>
            </a:pPr>
            <a:r>
              <a:rPr lang="de-DE" sz="800" dirty="0" smtClean="0"/>
              <a:t>4. Ungewissheitstoleranz erlaubt, Unsicherheit auszuhalten und trotzdem</a:t>
            </a:r>
          </a:p>
          <a:p>
            <a:pPr eaLnBrk="1" hangingPunct="1">
              <a:lnSpc>
                <a:spcPct val="80000"/>
              </a:lnSpc>
            </a:pPr>
            <a:r>
              <a:rPr lang="de-DE" sz="800" dirty="0" smtClean="0"/>
              <a:t>entscheiden oder handeln zu können.</a:t>
            </a:r>
          </a:p>
          <a:p>
            <a:pPr eaLnBrk="1" hangingPunct="1">
              <a:lnSpc>
                <a:spcPct val="80000"/>
              </a:lnSpc>
            </a:pPr>
            <a:r>
              <a:rPr lang="de-DE" sz="800" dirty="0" smtClean="0"/>
              <a:t>5. Emotionswahrnehmung bedeutet, eigene Gefühle zu registrieren und zu</a:t>
            </a:r>
          </a:p>
          <a:p>
            <a:pPr eaLnBrk="1" hangingPunct="1">
              <a:lnSpc>
                <a:spcPct val="80000"/>
              </a:lnSpc>
            </a:pPr>
            <a:r>
              <a:rPr lang="de-DE" sz="800" dirty="0" smtClean="0"/>
              <a:t>beurteilen, ob sie der Situation angemessen sind.</a:t>
            </a:r>
          </a:p>
          <a:p>
            <a:pPr eaLnBrk="1" hangingPunct="1">
              <a:lnSpc>
                <a:spcPct val="80000"/>
              </a:lnSpc>
            </a:pPr>
            <a:r>
              <a:rPr lang="de-DE" sz="800" dirty="0" smtClean="0"/>
              <a:t>6. Serenität bezeichnet die Fähigkeit, Emotionen so zu kontrollieren, dass sie</a:t>
            </a:r>
          </a:p>
          <a:p>
            <a:pPr eaLnBrk="1" hangingPunct="1">
              <a:lnSpc>
                <a:spcPct val="80000"/>
              </a:lnSpc>
            </a:pPr>
            <a:r>
              <a:rPr lang="de-DE" sz="800" dirty="0" smtClean="0"/>
              <a:t>Denken, Handeln und Wohlbefinden nicht übermäßig stören.</a:t>
            </a:r>
          </a:p>
          <a:p>
            <a:pPr eaLnBrk="1" hangingPunct="1">
              <a:lnSpc>
                <a:spcPct val="80000"/>
              </a:lnSpc>
            </a:pPr>
            <a:r>
              <a:rPr lang="de-DE" sz="800" dirty="0" smtClean="0"/>
              <a:t>7. Empathie bedeutet, die Gefühle und das Erleben anderer nachempfinden</a:t>
            </a:r>
          </a:p>
          <a:p>
            <a:pPr eaLnBrk="1" hangingPunct="1">
              <a:lnSpc>
                <a:spcPct val="80000"/>
              </a:lnSpc>
            </a:pPr>
            <a:r>
              <a:rPr lang="de-DE" sz="800" dirty="0" smtClean="0"/>
              <a:t>und sich auf andere einstellen zu können.</a:t>
            </a:r>
          </a:p>
          <a:p>
            <a:pPr eaLnBrk="1" hangingPunct="1">
              <a:lnSpc>
                <a:spcPct val="80000"/>
              </a:lnSpc>
            </a:pPr>
            <a:r>
              <a:rPr lang="de-DE" sz="800" dirty="0" smtClean="0"/>
              <a:t>8. Nachhaltigkeit kennzeichnet ein Verhalten, das kurzfristig vielleicht anstrengt,</a:t>
            </a:r>
          </a:p>
          <a:p>
            <a:pPr eaLnBrk="1" hangingPunct="1">
              <a:lnSpc>
                <a:spcPct val="80000"/>
              </a:lnSpc>
            </a:pPr>
            <a:r>
              <a:rPr lang="de-DE" sz="800" dirty="0" smtClean="0"/>
              <a:t>langfristig aber zum Ziel führt.</a:t>
            </a:r>
          </a:p>
          <a:p>
            <a:pPr eaLnBrk="1" hangingPunct="1">
              <a:lnSpc>
                <a:spcPct val="80000"/>
              </a:lnSpc>
            </a:pPr>
            <a:r>
              <a:rPr lang="de-DE" sz="800" dirty="0" smtClean="0"/>
              <a:t>9. Perspektivwechsel beinhaltet, einen Sachverhalt oder Konflikt aus der</a:t>
            </a:r>
          </a:p>
          <a:p>
            <a:pPr eaLnBrk="1" hangingPunct="1">
              <a:lnSpc>
                <a:spcPct val="80000"/>
              </a:lnSpc>
            </a:pPr>
            <a:r>
              <a:rPr lang="de-DE" sz="800" dirty="0" smtClean="0"/>
              <a:t>Sicht anderer Beteiligter zu betrachten.</a:t>
            </a:r>
          </a:p>
          <a:p>
            <a:pPr eaLnBrk="1" hangingPunct="1">
              <a:lnSpc>
                <a:spcPct val="80000"/>
              </a:lnSpc>
            </a:pPr>
            <a:r>
              <a:rPr lang="de-DE" sz="800" dirty="0" smtClean="0"/>
              <a:t>10. Selbstdistanz ist die Fähigkeit, höherrangige Ziele zu identifizieren und</a:t>
            </a:r>
          </a:p>
          <a:p>
            <a:pPr eaLnBrk="1" hangingPunct="1">
              <a:lnSpc>
                <a:spcPct val="80000"/>
              </a:lnSpc>
            </a:pPr>
            <a:r>
              <a:rPr lang="de-DE" sz="800" dirty="0" smtClean="0"/>
              <a:t>dafür eigene Interessen zurückzustellen.</a:t>
            </a:r>
          </a:p>
        </p:txBody>
      </p:sp>
    </p:spTree>
    <p:extLst>
      <p:ext uri="{BB962C8B-B14F-4D97-AF65-F5344CB8AC3E}">
        <p14:creationId xmlns:p14="http://schemas.microsoft.com/office/powerpoint/2010/main" val="317064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A56EA2-653E-47B7-BA21-F23320F35A8B}" type="slidenum">
              <a:rPr lang="de-DE" smtClean="0"/>
              <a:pPr eaLnBrk="1" hangingPunct="1"/>
              <a:t>16</a:t>
            </a:fld>
            <a:endParaRPr lang="de-DE" smtClean="0"/>
          </a:p>
        </p:txBody>
      </p:sp>
      <p:sp>
        <p:nvSpPr>
          <p:cNvPr id="49155" name="Rectangle 7"/>
          <p:cNvSpPr txBox="1">
            <a:spLocks noGrp="1" noChangeArrowheads="1"/>
          </p:cNvSpPr>
          <p:nvPr/>
        </p:nvSpPr>
        <p:spPr bwMode="auto">
          <a:xfrm>
            <a:off x="3884614" y="10235579"/>
            <a:ext cx="2971800" cy="53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6A7DF6A-A6DD-45BA-B0A0-85C58931DBAD}" type="slidenum">
              <a:rPr lang="de-DE" sz="1200"/>
              <a:pPr algn="r" eaLnBrk="1" hangingPunct="1"/>
              <a:t>16</a:t>
            </a:fld>
            <a:endParaRPr lang="de-DE" sz="120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de-DE" sz="800" dirty="0" smtClean="0"/>
              <a:t>10 Weisheitskompetenzen</a:t>
            </a:r>
          </a:p>
          <a:p>
            <a:pPr eaLnBrk="1" hangingPunct="1">
              <a:lnSpc>
                <a:spcPct val="80000"/>
              </a:lnSpc>
            </a:pPr>
            <a:r>
              <a:rPr lang="de-DE" sz="800" dirty="0" smtClean="0"/>
              <a:t>1. Fakten- und Problemlösewissen umfasst</a:t>
            </a:r>
          </a:p>
          <a:p>
            <a:pPr eaLnBrk="1" hangingPunct="1">
              <a:lnSpc>
                <a:spcPct val="80000"/>
              </a:lnSpc>
            </a:pPr>
            <a:r>
              <a:rPr lang="de-DE" sz="800" dirty="0" smtClean="0"/>
              <a:t>– allgemeines Wissen zum Beispiel über Motive, Emotionen und Verhalten</a:t>
            </a:r>
          </a:p>
          <a:p>
            <a:pPr eaLnBrk="1" hangingPunct="1">
              <a:lnSpc>
                <a:spcPct val="80000"/>
              </a:lnSpc>
            </a:pPr>
            <a:r>
              <a:rPr lang="de-DE" sz="800" dirty="0" smtClean="0"/>
              <a:t>– spezifisches Wissen etwa über soziale Ereignisse wie ein Vorstellungsgespräch</a:t>
            </a:r>
          </a:p>
          <a:p>
            <a:pPr eaLnBrk="1" hangingPunct="1">
              <a:lnSpc>
                <a:spcPct val="80000"/>
              </a:lnSpc>
            </a:pPr>
            <a:r>
              <a:rPr lang="de-DE" sz="800" dirty="0" smtClean="0"/>
              <a:t>und über die Funktionsweise von Institutionen</a:t>
            </a:r>
          </a:p>
          <a:p>
            <a:pPr eaLnBrk="1" hangingPunct="1">
              <a:lnSpc>
                <a:spcPct val="80000"/>
              </a:lnSpc>
            </a:pPr>
            <a:r>
              <a:rPr lang="de-DE" sz="800" dirty="0" smtClean="0"/>
              <a:t>– Handlungswissen, zum Beispiel zu Konfliktlösestrategien.</a:t>
            </a:r>
          </a:p>
          <a:p>
            <a:pPr eaLnBrk="1" hangingPunct="1">
              <a:lnSpc>
                <a:spcPct val="80000"/>
              </a:lnSpc>
            </a:pPr>
            <a:r>
              <a:rPr lang="de-DE" sz="800" dirty="0" smtClean="0"/>
              <a:t>2. </a:t>
            </a:r>
            <a:r>
              <a:rPr lang="de-DE" sz="800" dirty="0" err="1" smtClean="0"/>
              <a:t>Kontextualismus</a:t>
            </a:r>
            <a:r>
              <a:rPr lang="de-DE" sz="800" dirty="0" smtClean="0"/>
              <a:t> ist die Fähigkeit, zeitliche und thematische Verbindungen</a:t>
            </a:r>
          </a:p>
          <a:p>
            <a:pPr eaLnBrk="1" hangingPunct="1">
              <a:lnSpc>
                <a:spcPct val="80000"/>
              </a:lnSpc>
            </a:pPr>
            <a:r>
              <a:rPr lang="de-DE" sz="800" dirty="0" smtClean="0"/>
              <a:t>zwischen verschiedenen Lebensbereichen und -erfahrungen zu erkennen.</a:t>
            </a:r>
          </a:p>
          <a:p>
            <a:pPr eaLnBrk="1" hangingPunct="1">
              <a:lnSpc>
                <a:spcPct val="80000"/>
              </a:lnSpc>
            </a:pPr>
            <a:r>
              <a:rPr lang="de-DE" sz="800" dirty="0" smtClean="0"/>
              <a:t>3. Werterelativismus berücksichtigt beim Urteil über das Denken und Verhalten</a:t>
            </a:r>
          </a:p>
          <a:p>
            <a:pPr eaLnBrk="1" hangingPunct="1">
              <a:lnSpc>
                <a:spcPct val="80000"/>
              </a:lnSpc>
            </a:pPr>
            <a:r>
              <a:rPr lang="de-DE" sz="800" dirty="0" smtClean="0"/>
              <a:t>anderer deren individuelle Geschichte und Wertvorstellungen.</a:t>
            </a:r>
          </a:p>
          <a:p>
            <a:pPr eaLnBrk="1" hangingPunct="1">
              <a:lnSpc>
                <a:spcPct val="80000"/>
              </a:lnSpc>
            </a:pPr>
            <a:r>
              <a:rPr lang="de-DE" sz="800" dirty="0" smtClean="0"/>
              <a:t>4. Ungewissheitstoleranz erlaubt, Unsicherheit auszuhalten und trotzdem</a:t>
            </a:r>
          </a:p>
          <a:p>
            <a:pPr eaLnBrk="1" hangingPunct="1">
              <a:lnSpc>
                <a:spcPct val="80000"/>
              </a:lnSpc>
            </a:pPr>
            <a:r>
              <a:rPr lang="de-DE" sz="800" dirty="0" smtClean="0"/>
              <a:t>entscheiden oder handeln zu können.</a:t>
            </a:r>
          </a:p>
          <a:p>
            <a:pPr eaLnBrk="1" hangingPunct="1">
              <a:lnSpc>
                <a:spcPct val="80000"/>
              </a:lnSpc>
            </a:pPr>
            <a:r>
              <a:rPr lang="de-DE" sz="800" dirty="0" smtClean="0"/>
              <a:t>5. Emotionswahrnehmung bedeutet, eigene Gefühle zu registrieren und zu</a:t>
            </a:r>
          </a:p>
          <a:p>
            <a:pPr eaLnBrk="1" hangingPunct="1">
              <a:lnSpc>
                <a:spcPct val="80000"/>
              </a:lnSpc>
            </a:pPr>
            <a:r>
              <a:rPr lang="de-DE" sz="800" dirty="0" smtClean="0"/>
              <a:t>beurteilen, ob sie der Situation angemessen sind.</a:t>
            </a:r>
          </a:p>
          <a:p>
            <a:pPr eaLnBrk="1" hangingPunct="1">
              <a:lnSpc>
                <a:spcPct val="80000"/>
              </a:lnSpc>
            </a:pPr>
            <a:r>
              <a:rPr lang="de-DE" sz="800" dirty="0" smtClean="0"/>
              <a:t>6. Serenität bezeichnet die Fähigkeit, Emotionen so zu kontrollieren, dass sie</a:t>
            </a:r>
          </a:p>
          <a:p>
            <a:pPr eaLnBrk="1" hangingPunct="1">
              <a:lnSpc>
                <a:spcPct val="80000"/>
              </a:lnSpc>
            </a:pPr>
            <a:r>
              <a:rPr lang="de-DE" sz="800" dirty="0" smtClean="0"/>
              <a:t>Denken, Handeln und Wohlbefinden nicht übermäßig stören.</a:t>
            </a:r>
          </a:p>
          <a:p>
            <a:pPr eaLnBrk="1" hangingPunct="1">
              <a:lnSpc>
                <a:spcPct val="80000"/>
              </a:lnSpc>
            </a:pPr>
            <a:r>
              <a:rPr lang="de-DE" sz="800" dirty="0" smtClean="0"/>
              <a:t>7. Empathie bedeutet, die Gefühle und das Erleben anderer nachempfinden</a:t>
            </a:r>
          </a:p>
          <a:p>
            <a:pPr eaLnBrk="1" hangingPunct="1">
              <a:lnSpc>
                <a:spcPct val="80000"/>
              </a:lnSpc>
            </a:pPr>
            <a:r>
              <a:rPr lang="de-DE" sz="800" dirty="0" smtClean="0"/>
              <a:t>und sich auf andere einstellen zu können.</a:t>
            </a:r>
          </a:p>
          <a:p>
            <a:pPr eaLnBrk="1" hangingPunct="1">
              <a:lnSpc>
                <a:spcPct val="80000"/>
              </a:lnSpc>
            </a:pPr>
            <a:r>
              <a:rPr lang="de-DE" sz="800" dirty="0" smtClean="0"/>
              <a:t>8. Nachhaltigkeit kennzeichnet ein Verhalten, das kurzfristig vielleicht anstrengt,</a:t>
            </a:r>
          </a:p>
          <a:p>
            <a:pPr eaLnBrk="1" hangingPunct="1">
              <a:lnSpc>
                <a:spcPct val="80000"/>
              </a:lnSpc>
            </a:pPr>
            <a:r>
              <a:rPr lang="de-DE" sz="800" dirty="0" smtClean="0"/>
              <a:t>langfristig aber zum Ziel führt.</a:t>
            </a:r>
          </a:p>
          <a:p>
            <a:pPr eaLnBrk="1" hangingPunct="1">
              <a:lnSpc>
                <a:spcPct val="80000"/>
              </a:lnSpc>
            </a:pPr>
            <a:r>
              <a:rPr lang="de-DE" sz="800" dirty="0" smtClean="0"/>
              <a:t>9. Perspektivwechsel beinhaltet, einen Sachverhalt oder Konflikt aus der</a:t>
            </a:r>
          </a:p>
          <a:p>
            <a:pPr eaLnBrk="1" hangingPunct="1">
              <a:lnSpc>
                <a:spcPct val="80000"/>
              </a:lnSpc>
            </a:pPr>
            <a:r>
              <a:rPr lang="de-DE" sz="800" dirty="0" smtClean="0"/>
              <a:t>Sicht anderer Beteiligter zu betrachten.</a:t>
            </a:r>
          </a:p>
          <a:p>
            <a:pPr eaLnBrk="1" hangingPunct="1">
              <a:lnSpc>
                <a:spcPct val="80000"/>
              </a:lnSpc>
            </a:pPr>
            <a:r>
              <a:rPr lang="de-DE" sz="800" dirty="0" smtClean="0"/>
              <a:t>10. Selbstdistanz ist die Fähigkeit, höherrangige Ziele zu identifizieren und</a:t>
            </a:r>
          </a:p>
          <a:p>
            <a:pPr eaLnBrk="1" hangingPunct="1">
              <a:lnSpc>
                <a:spcPct val="80000"/>
              </a:lnSpc>
            </a:pPr>
            <a:r>
              <a:rPr lang="de-DE" sz="800" dirty="0" smtClean="0"/>
              <a:t>dafür eigene Interessen zurückzustellen.</a:t>
            </a:r>
          </a:p>
        </p:txBody>
      </p:sp>
    </p:spTree>
    <p:extLst>
      <p:ext uri="{BB962C8B-B14F-4D97-AF65-F5344CB8AC3E}">
        <p14:creationId xmlns:p14="http://schemas.microsoft.com/office/powerpoint/2010/main" val="351468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err="1" smtClean="0">
                <a:hlinkClick r:id="rId3"/>
              </a:rPr>
              <a:t>Laotse</a:t>
            </a:r>
            <a:r>
              <a:rPr lang="de-CH" b="1" dirty="0" smtClean="0">
                <a:hlinkClick r:id="rId3"/>
              </a:rPr>
              <a:t>: </a:t>
            </a:r>
            <a:r>
              <a:rPr lang="de-CH" b="1" i="1" dirty="0" smtClean="0">
                <a:hlinkClick r:id="rId3"/>
              </a:rPr>
              <a:t>Tao </a:t>
            </a:r>
            <a:r>
              <a:rPr lang="de-CH" b="1" i="1" dirty="0" err="1" smtClean="0">
                <a:hlinkClick r:id="rId3"/>
              </a:rPr>
              <a:t>te</a:t>
            </a:r>
            <a:r>
              <a:rPr lang="de-CH" b="1" i="1" dirty="0" smtClean="0">
                <a:hlinkClick r:id="rId3"/>
              </a:rPr>
              <a:t> </a:t>
            </a:r>
            <a:r>
              <a:rPr lang="de-CH" b="1" i="1" dirty="0" err="1" smtClean="0">
                <a:hlinkClick r:id="rId3"/>
              </a:rPr>
              <a:t>king</a:t>
            </a:r>
            <a:endParaRPr lang="de-CH" b="1" dirty="0" smtClean="0"/>
          </a:p>
          <a:p>
            <a:r>
              <a:rPr lang="de-CH" i="1" dirty="0" smtClean="0">
                <a:effectLst/>
              </a:rPr>
              <a:t>www.iging.com/</a:t>
            </a:r>
            <a:r>
              <a:rPr lang="de-CH" b="1" i="1" dirty="0" smtClean="0">
                <a:effectLst/>
              </a:rPr>
              <a:t>laotse</a:t>
            </a:r>
            <a:r>
              <a:rPr lang="de-CH" i="1" dirty="0" smtClean="0">
                <a:effectLst/>
              </a:rPr>
              <a:t>/</a:t>
            </a:r>
            <a:r>
              <a:rPr lang="de-CH" b="1" i="1" dirty="0" smtClean="0">
                <a:effectLst/>
              </a:rPr>
              <a:t>Laotse</a:t>
            </a:r>
            <a:r>
              <a:rPr lang="de-CH" i="1" dirty="0" smtClean="0">
                <a:effectLst/>
              </a:rPr>
              <a:t>D.htm</a:t>
            </a:r>
            <a:endParaRPr lang="de-CH" dirty="0" smtClean="0">
              <a:effectLst/>
            </a:endParaRPr>
          </a:p>
          <a:p>
            <a:r>
              <a:rPr lang="de-CH" dirty="0" err="1" smtClean="0"/>
              <a:t>Laotse</a:t>
            </a:r>
            <a:r>
              <a:rPr lang="de-CH" dirty="0" smtClean="0"/>
              <a:t> </a:t>
            </a:r>
            <a:r>
              <a:rPr lang="de-CH" i="1" dirty="0" smtClean="0"/>
              <a:t>Tao </a:t>
            </a:r>
            <a:r>
              <a:rPr lang="de-CH" i="1" dirty="0" err="1" smtClean="0"/>
              <a:t>te</a:t>
            </a:r>
            <a:r>
              <a:rPr lang="de-CH" i="1" dirty="0" smtClean="0"/>
              <a:t> </a:t>
            </a:r>
            <a:r>
              <a:rPr lang="de-CH" i="1" dirty="0" err="1" smtClean="0"/>
              <a:t>king</a:t>
            </a:r>
            <a:r>
              <a:rPr lang="de-CH" dirty="0" smtClean="0"/>
              <a:t> Das Buch vom Sinn und Leben Übersetzt von Richard Wilhelm, </a:t>
            </a:r>
          </a:p>
          <a:p>
            <a:endParaRPr lang="de-CH" dirty="0"/>
          </a:p>
        </p:txBody>
      </p:sp>
      <p:sp>
        <p:nvSpPr>
          <p:cNvPr id="4" name="Foliennummernplatzhalter 3"/>
          <p:cNvSpPr>
            <a:spLocks noGrp="1"/>
          </p:cNvSpPr>
          <p:nvPr>
            <p:ph type="sldNum" sz="quarter" idx="10"/>
          </p:nvPr>
        </p:nvSpPr>
        <p:spPr/>
        <p:txBody>
          <a:bodyPr/>
          <a:lstStyle/>
          <a:p>
            <a:pPr>
              <a:defRPr/>
            </a:pPr>
            <a:fld id="{AE6C67FE-1DB5-4651-B9C6-02630C7B75BA}" type="slidenum">
              <a:rPr lang="en-US" smtClean="0"/>
              <a:pPr>
                <a:defRPr/>
              </a:pPr>
              <a:t>28</a:t>
            </a:fld>
            <a:endParaRPr lang="en-US"/>
          </a:p>
        </p:txBody>
      </p:sp>
    </p:spTree>
    <p:extLst>
      <p:ext uri="{BB962C8B-B14F-4D97-AF65-F5344CB8AC3E}">
        <p14:creationId xmlns:p14="http://schemas.microsoft.com/office/powerpoint/2010/main" val="384731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0528" y="-428523"/>
            <a:ext cx="9577064" cy="7385915"/>
          </a:xfrm>
          <a:prstGeom prst="rect">
            <a:avLst/>
          </a:prstGeom>
        </p:spPr>
      </p:pic>
      <p:sp>
        <p:nvSpPr>
          <p:cNvPr id="3074" name="Rectangle 2"/>
          <p:cNvSpPr>
            <a:spLocks noGrp="1" noChangeArrowheads="1"/>
          </p:cNvSpPr>
          <p:nvPr>
            <p:ph type="ctrTitle"/>
          </p:nvPr>
        </p:nvSpPr>
        <p:spPr>
          <a:xfrm>
            <a:off x="760413" y="2130425"/>
            <a:ext cx="7772400" cy="1470025"/>
          </a:xfrm>
        </p:spPr>
        <p:txBody>
          <a:bodyPr/>
          <a:lstStyle>
            <a:lvl1pPr algn="ctr">
              <a:defRPr>
                <a:solidFill>
                  <a:schemeClr val="bg1"/>
                </a:solidFill>
              </a:defRPr>
            </a:lvl1pPr>
          </a:lstStyle>
          <a:p>
            <a:pPr lvl="0"/>
            <a:r>
              <a:rPr lang="de-DE" noProof="0" smtClean="0"/>
              <a:t>Titelmasterformat durch Klicken bearbeiten</a:t>
            </a:r>
          </a:p>
        </p:txBody>
      </p:sp>
      <p:sp>
        <p:nvSpPr>
          <p:cNvPr id="3075" name="Rectangle 3"/>
          <p:cNvSpPr>
            <a:spLocks noGrp="1" noChangeArrowheads="1"/>
          </p:cNvSpPr>
          <p:nvPr>
            <p:ph type="subTitle" idx="1"/>
          </p:nvPr>
        </p:nvSpPr>
        <p:spPr>
          <a:xfrm>
            <a:off x="1446213" y="3886200"/>
            <a:ext cx="6400800" cy="1752600"/>
          </a:xfrm>
        </p:spPr>
        <p:txBody>
          <a:bodyPr/>
          <a:lstStyle>
            <a:lvl1pPr marL="0" indent="0" algn="ctr">
              <a:buFont typeface="Wingdings" pitchFamily="2" charset="2"/>
              <a:buNone/>
              <a:defRPr>
                <a:solidFill>
                  <a:schemeClr val="bg1"/>
                </a:solidFill>
              </a:defRPr>
            </a:lvl1pPr>
          </a:lstStyle>
          <a:p>
            <a:pPr lvl="0"/>
            <a:r>
              <a:rPr lang="de-DE" noProof="0" smtClean="0"/>
              <a:t>Formatvorlage des Untertitelmasters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smtClean="0"/>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smtClean="0"/>
            </a:lvl1pPr>
          </a:lstStyle>
          <a:p>
            <a:pPr>
              <a:defRPr/>
            </a:pPr>
            <a:endParaRPr lang="de-DE"/>
          </a:p>
        </p:txBody>
      </p:sp>
      <p:sp>
        <p:nvSpPr>
          <p:cNvPr id="7" name="Rectangle 6"/>
          <p:cNvSpPr>
            <a:spLocks noGrp="1" noChangeArrowheads="1"/>
          </p:cNvSpPr>
          <p:nvPr>
            <p:ph type="sldNum" sz="quarter" idx="12"/>
          </p:nvPr>
        </p:nvSpPr>
        <p:spPr/>
        <p:txBody>
          <a:bodyPr/>
          <a:lstStyle>
            <a:lvl1pPr>
              <a:defRPr smtClean="0"/>
            </a:lvl1pPr>
          </a:lstStyle>
          <a:p>
            <a:pPr>
              <a:defRPr/>
            </a:pPr>
            <a:fld id="{1D23112B-91BD-487C-83BC-6278BD037335}" type="slidenum">
              <a:rPr lang="de-DE"/>
              <a:pPr>
                <a:defRPr/>
              </a:pPr>
              <a:t>‹Nr.›</a:t>
            </a:fld>
            <a:endParaRPr lang="de-DE"/>
          </a:p>
        </p:txBody>
      </p:sp>
    </p:spTree>
    <p:extLst>
      <p:ext uri="{BB962C8B-B14F-4D97-AF65-F5344CB8AC3E}">
        <p14:creationId xmlns:p14="http://schemas.microsoft.com/office/powerpoint/2010/main" val="212957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13ACB75-E150-46E7-8A93-FC9D7E318234}" type="slidenum">
              <a:rPr lang="de-DE"/>
              <a:pPr>
                <a:defRPr/>
              </a:pPr>
              <a:t>‹Nr.›</a:t>
            </a:fld>
            <a:endParaRPr lang="de-DE"/>
          </a:p>
        </p:txBody>
      </p:sp>
    </p:spTree>
    <p:extLst>
      <p:ext uri="{BB962C8B-B14F-4D97-AF65-F5344CB8AC3E}">
        <p14:creationId xmlns:p14="http://schemas.microsoft.com/office/powerpoint/2010/main" val="255712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94513" y="260350"/>
            <a:ext cx="1925637" cy="589438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116013" y="260350"/>
            <a:ext cx="5626100" cy="589438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6882991-8DAA-48C4-8A87-F7734F101949}" type="slidenum">
              <a:rPr lang="de-DE"/>
              <a:pPr>
                <a:defRPr/>
              </a:pPr>
              <a:t>‹Nr.›</a:t>
            </a:fld>
            <a:endParaRPr lang="de-DE"/>
          </a:p>
        </p:txBody>
      </p:sp>
    </p:spTree>
    <p:extLst>
      <p:ext uri="{BB962C8B-B14F-4D97-AF65-F5344CB8AC3E}">
        <p14:creationId xmlns:p14="http://schemas.microsoft.com/office/powerpoint/2010/main" val="193769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04137" cy="1008063"/>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13" y="1484313"/>
            <a:ext cx="3775075"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5043488" y="1484313"/>
            <a:ext cx="3776662"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B6B1022-FC20-4F53-85AD-B0E7A9013A41}" type="slidenum">
              <a:rPr lang="de-DE"/>
              <a:pPr>
                <a:defRPr/>
              </a:pPr>
              <a:t>‹Nr.›</a:t>
            </a:fld>
            <a:endParaRPr lang="de-DE"/>
          </a:p>
        </p:txBody>
      </p:sp>
    </p:spTree>
    <p:extLst>
      <p:ext uri="{BB962C8B-B14F-4D97-AF65-F5344CB8AC3E}">
        <p14:creationId xmlns:p14="http://schemas.microsoft.com/office/powerpoint/2010/main" val="67475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16013" y="260350"/>
            <a:ext cx="7704137" cy="1008063"/>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1116013" y="1484313"/>
            <a:ext cx="3775075"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43488" y="1484313"/>
            <a:ext cx="3776662" cy="4670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3FC21EC-DFE7-4069-9B83-A5FE0E37D276}" type="slidenum">
              <a:rPr lang="de-DE"/>
              <a:pPr>
                <a:defRPr/>
              </a:pPr>
              <a:t>‹Nr.›</a:t>
            </a:fld>
            <a:endParaRPr lang="de-DE"/>
          </a:p>
        </p:txBody>
      </p:sp>
    </p:spTree>
    <p:extLst>
      <p:ext uri="{BB962C8B-B14F-4D97-AF65-F5344CB8AC3E}">
        <p14:creationId xmlns:p14="http://schemas.microsoft.com/office/powerpoint/2010/main" val="22846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8DF2540-219E-45DD-AD56-E1C0382C1256}" type="slidenum">
              <a:rPr lang="de-DE"/>
              <a:pPr>
                <a:defRPr/>
              </a:pPr>
              <a:t>‹Nr.›</a:t>
            </a:fld>
            <a:endParaRPr lang="de-DE"/>
          </a:p>
        </p:txBody>
      </p:sp>
    </p:spTree>
    <p:extLst>
      <p:ext uri="{BB962C8B-B14F-4D97-AF65-F5344CB8AC3E}">
        <p14:creationId xmlns:p14="http://schemas.microsoft.com/office/powerpoint/2010/main" val="11902727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2780928"/>
            <a:ext cx="7772400" cy="1362075"/>
          </a:xfrm>
        </p:spPr>
        <p:txBody>
          <a:bodyPr anchor="t"/>
          <a:lstStyle>
            <a:lvl1pPr algn="ctr">
              <a:defRPr sz="4000" b="1" cap="none" baseline="0">
                <a:latin typeface="Cambria" panose="02040503050406030204" pitchFamily="18" charset="0"/>
              </a:defRPr>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899592" y="4797152"/>
            <a:ext cx="7772400" cy="70809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16F61F1A-1158-4A0C-BCFB-CC88E4F0BE86}" type="slidenum">
              <a:rPr lang="de-DE"/>
              <a:pPr>
                <a:defRPr/>
              </a:pPr>
              <a:t>‹Nr.›</a:t>
            </a:fld>
            <a:endParaRPr lang="de-DE"/>
          </a:p>
        </p:txBody>
      </p:sp>
    </p:spTree>
    <p:extLst>
      <p:ext uri="{BB962C8B-B14F-4D97-AF65-F5344CB8AC3E}">
        <p14:creationId xmlns:p14="http://schemas.microsoft.com/office/powerpoint/2010/main" val="383474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116013" y="1484313"/>
            <a:ext cx="377507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43488" y="1484313"/>
            <a:ext cx="3776662"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E1FDD80-553B-4A67-8B94-205FE9CDB352}" type="slidenum">
              <a:rPr lang="de-DE"/>
              <a:pPr>
                <a:defRPr/>
              </a:pPr>
              <a:t>‹Nr.›</a:t>
            </a:fld>
            <a:endParaRPr lang="de-DE"/>
          </a:p>
        </p:txBody>
      </p:sp>
    </p:spTree>
    <p:extLst>
      <p:ext uri="{BB962C8B-B14F-4D97-AF65-F5344CB8AC3E}">
        <p14:creationId xmlns:p14="http://schemas.microsoft.com/office/powerpoint/2010/main" val="240156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99592" y="260648"/>
            <a:ext cx="7797552"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899592" y="1535113"/>
            <a:ext cx="3888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99592" y="2174875"/>
            <a:ext cx="38884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5004048" y="1535113"/>
            <a:ext cx="36827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90864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C25C4AF-D346-4F7E-A43E-4A6B433BB1EF}" type="slidenum">
              <a:rPr lang="de-DE"/>
              <a:pPr>
                <a:defRPr/>
              </a:pPr>
              <a:t>‹Nr.›</a:t>
            </a:fld>
            <a:endParaRPr lang="de-DE"/>
          </a:p>
        </p:txBody>
      </p:sp>
    </p:spTree>
    <p:extLst>
      <p:ext uri="{BB962C8B-B14F-4D97-AF65-F5344CB8AC3E}">
        <p14:creationId xmlns:p14="http://schemas.microsoft.com/office/powerpoint/2010/main" val="26506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C001DB60-ACBC-49D4-A0A3-70755D163FD9}" type="slidenum">
              <a:rPr lang="de-DE"/>
              <a:pPr>
                <a:defRPr/>
              </a:pPr>
              <a:t>‹Nr.›</a:t>
            </a:fld>
            <a:endParaRPr lang="de-DE"/>
          </a:p>
        </p:txBody>
      </p:sp>
    </p:spTree>
    <p:extLst>
      <p:ext uri="{BB962C8B-B14F-4D97-AF65-F5344CB8AC3E}">
        <p14:creationId xmlns:p14="http://schemas.microsoft.com/office/powerpoint/2010/main" val="373143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B35F5C76-2B6A-4DEB-A0F4-522B7833A242}" type="slidenum">
              <a:rPr lang="de-DE"/>
              <a:pPr>
                <a:defRPr/>
              </a:pPr>
              <a:t>‹Nr.›</a:t>
            </a:fld>
            <a:endParaRPr lang="de-DE"/>
          </a:p>
        </p:txBody>
      </p:sp>
    </p:spTree>
    <p:extLst>
      <p:ext uri="{BB962C8B-B14F-4D97-AF65-F5344CB8AC3E}">
        <p14:creationId xmlns:p14="http://schemas.microsoft.com/office/powerpoint/2010/main" val="8835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80F0483-6555-4352-BF5D-E05F0DFDFB9E}" type="slidenum">
              <a:rPr lang="de-DE"/>
              <a:pPr>
                <a:defRPr/>
              </a:pPr>
              <a:t>‹Nr.›</a:t>
            </a:fld>
            <a:endParaRPr lang="de-DE"/>
          </a:p>
        </p:txBody>
      </p:sp>
    </p:spTree>
    <p:extLst>
      <p:ext uri="{BB962C8B-B14F-4D97-AF65-F5344CB8AC3E}">
        <p14:creationId xmlns:p14="http://schemas.microsoft.com/office/powerpoint/2010/main" val="415692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585" y="260350"/>
            <a:ext cx="7992566"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smtClean="0"/>
              <a:t>Titelmasterformat durch Klicken</a:t>
            </a:r>
          </a:p>
        </p:txBody>
      </p:sp>
      <p:sp>
        <p:nvSpPr>
          <p:cNvPr id="1027" name="Rectangle 3"/>
          <p:cNvSpPr>
            <a:spLocks noGrp="1" noChangeArrowheads="1"/>
          </p:cNvSpPr>
          <p:nvPr>
            <p:ph type="body" idx="1"/>
          </p:nvPr>
        </p:nvSpPr>
        <p:spPr bwMode="auto">
          <a:xfrm>
            <a:off x="827585" y="1484313"/>
            <a:ext cx="7992566"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D55A91E-2AD4-4213-B094-5E7452CD3526}" type="slidenum">
              <a:rPr lang="de-DE"/>
              <a:pPr>
                <a:defRPr/>
              </a:pPr>
              <a:t>‹Nr.›</a:t>
            </a:fld>
            <a:endParaRPr lang="de-DE"/>
          </a:p>
        </p:txBody>
      </p:sp>
      <p:sp>
        <p:nvSpPr>
          <p:cNvPr id="2" name="Rechteck 1"/>
          <p:cNvSpPr/>
          <p:nvPr userDrawn="1"/>
        </p:nvSpPr>
        <p:spPr>
          <a:xfrm>
            <a:off x="5796136" y="5517232"/>
            <a:ext cx="3347864" cy="13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956376" y="6157501"/>
            <a:ext cx="832799" cy="401358"/>
          </a:xfrm>
          <a:prstGeom prst="rect">
            <a:avLst/>
          </a:prstGeom>
        </p:spPr>
      </p:pic>
      <p:pic>
        <p:nvPicPr>
          <p:cNvPr id="4" name="Grafik 3"/>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55576" y="6243823"/>
            <a:ext cx="2520280" cy="315035"/>
          </a:xfrm>
          <a:prstGeom prst="rect">
            <a:avLst/>
          </a:prstGeom>
        </p:spPr>
      </p:pic>
      <p:pic>
        <p:nvPicPr>
          <p:cNvPr id="5" name="Grafik 4"/>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2008" y="-1225049"/>
            <a:ext cx="539552" cy="8085781"/>
          </a:xfrm>
          <a:prstGeom prst="rect">
            <a:avLst/>
          </a:prstGeom>
          <a:ln>
            <a:noFill/>
          </a:ln>
          <a:effectLst>
            <a:outerShdw blurRad="292100" dist="139700" dir="2700000" algn="tl" rotWithShape="0">
              <a:srgbClr val="333333">
                <a:alpha val="65000"/>
              </a:srgbClr>
            </a:outerShdw>
          </a:effectLst>
        </p:spPr>
      </p:pic>
      <p:pic>
        <p:nvPicPr>
          <p:cNvPr id="6" name="Grafik 5"/>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020272" y="6073595"/>
            <a:ext cx="899592" cy="65549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accent1">
              <a:lumMod val="25000"/>
            </a:schemeClr>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lumMod val="50000"/>
          </a:schemeClr>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i="1">
          <a:solidFill>
            <a:schemeClr val="accent1">
              <a:lumMod val="50000"/>
            </a:schemeClr>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www.wisdomresearch.org/" TargetMode="External"/><Relationship Id="rId2" Type="http://schemas.openxmlformats.org/officeDocument/2006/relationships/hyperlink" Target="http://www.wisdompage.org/" TargetMode="External"/><Relationship Id="rId1" Type="http://schemas.openxmlformats.org/officeDocument/2006/relationships/slideLayout" Target="../slideLayouts/slideLayout2.xml"/><Relationship Id="rId5" Type="http://schemas.openxmlformats.org/officeDocument/2006/relationships/hyperlink" Target="http://www.seminare-ps.net/" TargetMode="External"/><Relationship Id="rId4" Type="http://schemas.openxmlformats.org/officeDocument/2006/relationships/hyperlink" Target="http://www.responsiveclassroom.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765175"/>
            <a:ext cx="8820472" cy="3600450"/>
          </a:xfrm>
        </p:spPr>
        <p:txBody>
          <a:bodyPr/>
          <a:lstStyle/>
          <a:p>
            <a:pPr eaLnBrk="1" hangingPunct="1"/>
            <a:r>
              <a:rPr lang="de-DE" sz="4000" dirty="0" smtClean="0">
                <a:solidFill>
                  <a:schemeClr val="accent1">
                    <a:lumMod val="75000"/>
                  </a:schemeClr>
                </a:solidFill>
                <a:latin typeface="Cambria" pitchFamily="18" charset="0"/>
              </a:rPr>
              <a:t>Weisheit als Ressource</a:t>
            </a:r>
            <a:br>
              <a:rPr lang="de-DE" sz="4000" dirty="0" smtClean="0">
                <a:solidFill>
                  <a:schemeClr val="accent1">
                    <a:lumMod val="75000"/>
                  </a:schemeClr>
                </a:solidFill>
                <a:latin typeface="Cambria" pitchFamily="18" charset="0"/>
              </a:rPr>
            </a:br>
            <a:r>
              <a:rPr lang="de-DE" sz="4000" dirty="0" smtClean="0">
                <a:solidFill>
                  <a:schemeClr val="accent1">
                    <a:lumMod val="75000"/>
                  </a:schemeClr>
                </a:solidFill>
                <a:latin typeface="Cambria" pitchFamily="18" charset="0"/>
              </a:rPr>
              <a:t>in Psychotherapie und Seelsorge</a:t>
            </a:r>
          </a:p>
        </p:txBody>
      </p:sp>
      <p:sp>
        <p:nvSpPr>
          <p:cNvPr id="3075" name="Rectangle 3"/>
          <p:cNvSpPr>
            <a:spLocks noGrp="1" noChangeArrowheads="1"/>
          </p:cNvSpPr>
          <p:nvPr>
            <p:ph type="subTitle" idx="1"/>
          </p:nvPr>
        </p:nvSpPr>
        <p:spPr>
          <a:xfrm>
            <a:off x="1403648" y="404664"/>
            <a:ext cx="6400800" cy="1273175"/>
          </a:xfrm>
        </p:spPr>
        <p:txBody>
          <a:bodyPr/>
          <a:lstStyle/>
          <a:p>
            <a:pPr eaLnBrk="1" hangingPunct="1">
              <a:lnSpc>
                <a:spcPct val="80000"/>
              </a:lnSpc>
            </a:pPr>
            <a:r>
              <a:rPr lang="de-DE" sz="2000" dirty="0" smtClean="0">
                <a:solidFill>
                  <a:schemeClr val="accent1">
                    <a:lumMod val="75000"/>
                  </a:schemeClr>
                </a:solidFill>
              </a:rPr>
              <a:t>Dr. med. Samuel Pfeifer, Klinik Sonnenhalde, Riehen</a:t>
            </a:r>
          </a:p>
          <a:p>
            <a:pPr eaLnBrk="1" hangingPunct="1">
              <a:lnSpc>
                <a:spcPct val="80000"/>
              </a:lnSpc>
            </a:pPr>
            <a:r>
              <a:rPr lang="de-DE" sz="2000" dirty="0" smtClean="0">
                <a:solidFill>
                  <a:schemeClr val="accent1">
                    <a:lumMod val="75000"/>
                  </a:schemeClr>
                </a:solidFill>
              </a:rPr>
              <a:t>Masterprogramm „Religion und Psychotherapie“ Evangelische Hochschule Tabor, Marburg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sz="2800" dirty="0" smtClean="0"/>
              <a:t>Was sagt uns diese Schlagzeile?</a:t>
            </a:r>
            <a:endParaRPr lang="de-CH" sz="2800" dirty="0"/>
          </a:p>
        </p:txBody>
      </p:sp>
      <p:sp>
        <p:nvSpPr>
          <p:cNvPr id="2" name="Textfeld 1"/>
          <p:cNvSpPr txBox="1"/>
          <p:nvPr/>
        </p:nvSpPr>
        <p:spPr>
          <a:xfrm>
            <a:off x="3419872" y="4221088"/>
            <a:ext cx="5112568" cy="1477328"/>
          </a:xfrm>
          <a:prstGeom prst="rect">
            <a:avLst/>
          </a:prstGeom>
          <a:noFill/>
        </p:spPr>
        <p:txBody>
          <a:bodyPr wrap="square" rtlCol="0">
            <a:spAutoFit/>
          </a:bodyPr>
          <a:lstStyle/>
          <a:p>
            <a:r>
              <a:rPr lang="de-CH" dirty="0" smtClean="0"/>
              <a:t>Dies gilt nicht nur für politische Verhandlungen, sondern auch für amerikanische Präsidenten mit Praktikantinnen, für Bundestags-Abgeordnete mit Drogenproblemen oder für Professoren mit übermässigen finanziellen Bedürfnissen</a:t>
            </a:r>
            <a:endParaRPr lang="de-CH" dirty="0"/>
          </a:p>
        </p:txBody>
      </p:sp>
      <p:pic>
        <p:nvPicPr>
          <p:cNvPr id="1026" name="Picture 2" descr="D:\SEMINARE_MATERIAL\W E I S H E I T\___SEMINARHEFT_WEISHEIT_2015\Weisheit_PRINT_1-44 Ordner\Links\Putin_klug_nicht_weis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327168">
            <a:off x="770769" y="1766542"/>
            <a:ext cx="8705850" cy="171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55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Torheit</a:t>
            </a:r>
            <a:endParaRPr lang="en-US" dirty="0"/>
          </a:p>
        </p:txBody>
      </p:sp>
      <p:sp>
        <p:nvSpPr>
          <p:cNvPr id="3" name="Inhaltsplatzhalter 2"/>
          <p:cNvSpPr>
            <a:spLocks noGrp="1"/>
          </p:cNvSpPr>
          <p:nvPr>
            <p:ph idx="1"/>
          </p:nvPr>
        </p:nvSpPr>
        <p:spPr/>
        <p:txBody>
          <a:bodyPr/>
          <a:lstStyle/>
          <a:p>
            <a:pPr marL="0" indent="0">
              <a:buNone/>
            </a:pPr>
            <a:r>
              <a:rPr lang="de-DE" dirty="0"/>
              <a:t>Bei törichten Menschen kommt es zur Verletzung von Grundprinzipien der Weisheit: </a:t>
            </a:r>
            <a:endParaRPr lang="en-US" dirty="0"/>
          </a:p>
          <a:p>
            <a:pPr lvl="0"/>
            <a:r>
              <a:rPr lang="de-DE" dirty="0"/>
              <a:t>Empathie </a:t>
            </a:r>
            <a:endParaRPr lang="de-DE" dirty="0" smtClean="0"/>
          </a:p>
          <a:p>
            <a:pPr lvl="1"/>
            <a:r>
              <a:rPr lang="de-DE" sz="1400" dirty="0" smtClean="0"/>
              <a:t>Beispiel </a:t>
            </a:r>
            <a:r>
              <a:rPr lang="de-DE" sz="1400" dirty="0"/>
              <a:t>Personalführung, </a:t>
            </a:r>
            <a:r>
              <a:rPr lang="de-DE" sz="1400" dirty="0" smtClean="0"/>
              <a:t>die Menschen ausbeutet</a:t>
            </a:r>
            <a:r>
              <a:rPr lang="de-DE" sz="1400" dirty="0"/>
              <a:t>, entwertet, verletzt oder </a:t>
            </a:r>
            <a:r>
              <a:rPr lang="de-DE" sz="1400" dirty="0" smtClean="0"/>
              <a:t>demotiviert</a:t>
            </a:r>
            <a:endParaRPr lang="en-US" sz="1400" dirty="0"/>
          </a:p>
          <a:p>
            <a:pPr lvl="0"/>
            <a:r>
              <a:rPr lang="de-DE" dirty="0"/>
              <a:t>Kontext </a:t>
            </a:r>
            <a:endParaRPr lang="de-DE" dirty="0" smtClean="0"/>
          </a:p>
          <a:p>
            <a:pPr lvl="1"/>
            <a:r>
              <a:rPr lang="de-DE" sz="1400" dirty="0"/>
              <a:t>Beispiel Internetsteuer</a:t>
            </a:r>
            <a:endParaRPr lang="en-US" sz="1400" dirty="0"/>
          </a:p>
          <a:p>
            <a:pPr lvl="0"/>
            <a:r>
              <a:rPr lang="de-DE" dirty="0"/>
              <a:t>Zeitperspektive </a:t>
            </a:r>
            <a:endParaRPr lang="de-DE" dirty="0" smtClean="0"/>
          </a:p>
          <a:p>
            <a:pPr lvl="1"/>
            <a:r>
              <a:rPr lang="de-DE" sz="1400" dirty="0" smtClean="0"/>
              <a:t>Beispiel </a:t>
            </a:r>
            <a:r>
              <a:rPr lang="de-DE" sz="1400" dirty="0"/>
              <a:t>kurzfristiger Gewinn </a:t>
            </a:r>
            <a:r>
              <a:rPr lang="de-DE" sz="1400" dirty="0" smtClean="0"/>
              <a:t>gegenüber </a:t>
            </a:r>
            <a:r>
              <a:rPr lang="de-DE" sz="1400" dirty="0"/>
              <a:t>nachhaltiger </a:t>
            </a:r>
            <a:r>
              <a:rPr lang="de-DE" sz="1400" dirty="0" smtClean="0"/>
              <a:t>Entwicklung</a:t>
            </a:r>
            <a:r>
              <a:rPr lang="de-CH" sz="1400" dirty="0" smtClean="0"/>
              <a:t> </a:t>
            </a:r>
            <a:endParaRPr lang="en-US" sz="1400" dirty="0"/>
          </a:p>
          <a:p>
            <a:pPr lvl="0"/>
            <a:r>
              <a:rPr lang="de-DE" dirty="0"/>
              <a:t>Werte / Haltung / Handlung </a:t>
            </a:r>
            <a:endParaRPr lang="de-DE" dirty="0" smtClean="0"/>
          </a:p>
          <a:p>
            <a:pPr lvl="1"/>
            <a:r>
              <a:rPr lang="de-DE" sz="1400" dirty="0" smtClean="0"/>
              <a:t>sexuelles </a:t>
            </a:r>
            <a:r>
              <a:rPr lang="de-DE" sz="1400" dirty="0"/>
              <a:t>Fehlverhalten, finanzielle Verfehlungen, mangelnde Anstrengung, Entschlusskraft etc</a:t>
            </a:r>
            <a:r>
              <a:rPr lang="de-DE" sz="1400" dirty="0" smtClean="0"/>
              <a:t>.</a:t>
            </a:r>
            <a:endParaRPr lang="en-US" sz="1400" dirty="0"/>
          </a:p>
          <a:p>
            <a:endParaRPr lang="en-US" dirty="0"/>
          </a:p>
        </p:txBody>
      </p:sp>
    </p:spTree>
    <p:extLst>
      <p:ext uri="{BB962C8B-B14F-4D97-AF65-F5344CB8AC3E}">
        <p14:creationId xmlns:p14="http://schemas.microsoft.com/office/powerpoint/2010/main" val="1023197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Gegenpol der Weisheit – die Todsünden nach Gandhi</a:t>
            </a:r>
            <a:endParaRPr lang="de-CH" sz="2400" dirty="0"/>
          </a:p>
        </p:txBody>
      </p:sp>
      <p:sp>
        <p:nvSpPr>
          <p:cNvPr id="3" name="Inhaltsplatzhalter 2"/>
          <p:cNvSpPr>
            <a:spLocks noGrp="1"/>
          </p:cNvSpPr>
          <p:nvPr>
            <p:ph idx="1"/>
          </p:nvPr>
        </p:nvSpPr>
        <p:spPr>
          <a:xfrm>
            <a:off x="3707903" y="1484313"/>
            <a:ext cx="5112247" cy="4670425"/>
          </a:xfrm>
        </p:spPr>
        <p:txBody>
          <a:bodyPr/>
          <a:lstStyle/>
          <a:p>
            <a:r>
              <a:rPr lang="de-CH" sz="2000" dirty="0"/>
              <a:t>Mahatma Gandhi hat die sieben Todsünden der modernen Welt wie folgt definiert:</a:t>
            </a:r>
          </a:p>
          <a:p>
            <a:pPr lvl="1"/>
            <a:r>
              <a:rPr lang="de-CH" sz="2000" dirty="0" smtClean="0"/>
              <a:t>Reichtum </a:t>
            </a:r>
            <a:r>
              <a:rPr lang="de-CH" sz="2000" dirty="0"/>
              <a:t>ohne Arbeit</a:t>
            </a:r>
          </a:p>
          <a:p>
            <a:pPr lvl="1"/>
            <a:r>
              <a:rPr lang="de-CH" sz="2000" dirty="0" smtClean="0"/>
              <a:t>Genuss </a:t>
            </a:r>
            <a:r>
              <a:rPr lang="de-CH" sz="2000" dirty="0"/>
              <a:t>ohne Gewissen</a:t>
            </a:r>
          </a:p>
          <a:p>
            <a:pPr lvl="1"/>
            <a:r>
              <a:rPr lang="de-CH" sz="2000" dirty="0" smtClean="0"/>
              <a:t>Wissen </a:t>
            </a:r>
            <a:r>
              <a:rPr lang="de-CH" sz="2000" dirty="0"/>
              <a:t>ohne Charakter</a:t>
            </a:r>
          </a:p>
          <a:p>
            <a:pPr lvl="1"/>
            <a:r>
              <a:rPr lang="de-CH" sz="2000" dirty="0" smtClean="0"/>
              <a:t>Geschäft </a:t>
            </a:r>
            <a:r>
              <a:rPr lang="de-CH" sz="2000" dirty="0"/>
              <a:t>ohne Moral</a:t>
            </a:r>
          </a:p>
          <a:p>
            <a:pPr lvl="1"/>
            <a:r>
              <a:rPr lang="de-CH" sz="2000" dirty="0" smtClean="0"/>
              <a:t>Wissenschaft </a:t>
            </a:r>
            <a:r>
              <a:rPr lang="de-CH" sz="2000" dirty="0"/>
              <a:t>ohne Menschlichkeit</a:t>
            </a:r>
          </a:p>
          <a:p>
            <a:pPr lvl="1"/>
            <a:r>
              <a:rPr lang="de-CH" sz="2000" dirty="0" smtClean="0"/>
              <a:t>Religion </a:t>
            </a:r>
            <a:r>
              <a:rPr lang="de-CH" sz="2000" dirty="0"/>
              <a:t>ohne Opferbereitschaft</a:t>
            </a:r>
          </a:p>
          <a:p>
            <a:pPr lvl="1"/>
            <a:r>
              <a:rPr lang="de-CH" sz="2000" dirty="0" smtClean="0"/>
              <a:t>Politik </a:t>
            </a:r>
            <a:r>
              <a:rPr lang="de-CH" sz="2000" dirty="0"/>
              <a:t>ohne </a:t>
            </a:r>
            <a:r>
              <a:rPr lang="de-CH" sz="2000" dirty="0" smtClean="0"/>
              <a:t>Prinzipien</a:t>
            </a:r>
            <a:endParaRPr lang="de-CH"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1623814"/>
            <a:ext cx="2713484" cy="226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684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Zwei Wege der Weisheit</a:t>
            </a:r>
            <a:endParaRPr lang="en-US" dirty="0"/>
          </a:p>
        </p:txBody>
      </p:sp>
      <p:sp>
        <p:nvSpPr>
          <p:cNvPr id="3" name="Rechteck 2"/>
          <p:cNvSpPr/>
          <p:nvPr/>
        </p:nvSpPr>
        <p:spPr>
          <a:xfrm>
            <a:off x="971600" y="3861048"/>
            <a:ext cx="3744416" cy="15841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dirty="0" smtClean="0"/>
              <a:t>Weisheit </a:t>
            </a:r>
            <a:br>
              <a:rPr lang="de-CH" sz="2800" dirty="0" smtClean="0"/>
            </a:br>
            <a:r>
              <a:rPr lang="de-CH" sz="2800" dirty="0" smtClean="0"/>
              <a:t>für andere </a:t>
            </a:r>
            <a:br>
              <a:rPr lang="de-CH" sz="2800" dirty="0" smtClean="0"/>
            </a:br>
            <a:r>
              <a:rPr lang="de-CH" sz="2800" dirty="0" smtClean="0"/>
              <a:t>in der Beratung</a:t>
            </a:r>
            <a:endParaRPr lang="de-CH" sz="2800" dirty="0"/>
          </a:p>
        </p:txBody>
      </p:sp>
      <p:sp>
        <p:nvSpPr>
          <p:cNvPr id="6" name="Rechteck 5"/>
          <p:cNvSpPr/>
          <p:nvPr/>
        </p:nvSpPr>
        <p:spPr>
          <a:xfrm>
            <a:off x="4932040" y="3861048"/>
            <a:ext cx="3744416" cy="1584176"/>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800" dirty="0" smtClean="0"/>
              <a:t>Weisheit </a:t>
            </a:r>
            <a:br>
              <a:rPr lang="de-CH" sz="2800" dirty="0" smtClean="0"/>
            </a:br>
            <a:r>
              <a:rPr lang="de-CH" sz="2800" dirty="0" smtClean="0"/>
              <a:t>für die eigene Existenz</a:t>
            </a:r>
            <a:endParaRPr lang="de-CH" sz="2800" dirty="0"/>
          </a:p>
        </p:txBody>
      </p:sp>
      <p:sp>
        <p:nvSpPr>
          <p:cNvPr id="7" name="Ellipse 6"/>
          <p:cNvSpPr/>
          <p:nvPr/>
        </p:nvSpPr>
        <p:spPr>
          <a:xfrm>
            <a:off x="2555776" y="1700808"/>
            <a:ext cx="4464496" cy="108012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b="1" spc="600" dirty="0" smtClean="0">
                <a:solidFill>
                  <a:schemeClr val="accent1">
                    <a:lumMod val="25000"/>
                  </a:schemeClr>
                </a:solidFill>
                <a:latin typeface="Cambria" pitchFamily="18" charset="0"/>
              </a:rPr>
              <a:t>WEISHEIT</a:t>
            </a:r>
            <a:endParaRPr lang="de-CH" b="1" spc="600" dirty="0">
              <a:solidFill>
                <a:schemeClr val="accent1">
                  <a:lumMod val="25000"/>
                </a:schemeClr>
              </a:solidFill>
              <a:latin typeface="Cambria" pitchFamily="18" charset="0"/>
            </a:endParaRPr>
          </a:p>
        </p:txBody>
      </p:sp>
      <p:cxnSp>
        <p:nvCxnSpPr>
          <p:cNvPr id="11" name="Gerade Verbindung mit Pfeil 10"/>
          <p:cNvCxnSpPr/>
          <p:nvPr/>
        </p:nvCxnSpPr>
        <p:spPr>
          <a:xfrm>
            <a:off x="5076056" y="2924944"/>
            <a:ext cx="1728192"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2915816" y="2924944"/>
            <a:ext cx="1728192" cy="72008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890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60032" y="44624"/>
            <a:ext cx="4283967" cy="2016522"/>
          </a:xfrm>
        </p:spPr>
        <p:txBody>
          <a:bodyPr/>
          <a:lstStyle/>
          <a:p>
            <a:r>
              <a:rPr lang="de-CH" dirty="0" smtClean="0"/>
              <a:t>Aktuelle Themen</a:t>
            </a:r>
            <a:br>
              <a:rPr lang="de-CH" dirty="0" smtClean="0"/>
            </a:br>
            <a:r>
              <a:rPr lang="de-CH" dirty="0" smtClean="0"/>
              <a:t>«</a:t>
            </a:r>
            <a:r>
              <a:rPr lang="de-CH" dirty="0" err="1" smtClean="0"/>
              <a:t>Wisdom</a:t>
            </a:r>
            <a:r>
              <a:rPr lang="de-CH" dirty="0" smtClean="0"/>
              <a:t> in </a:t>
            </a:r>
            <a:r>
              <a:rPr lang="de-CH" dirty="0" err="1" smtClean="0"/>
              <a:t>Psychotherapy</a:t>
            </a:r>
            <a:r>
              <a:rPr lang="de-CH" dirty="0" smtClean="0"/>
              <a:t>»</a:t>
            </a:r>
            <a:endParaRPr lang="de-CH" dirty="0"/>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332656"/>
            <a:ext cx="4006151" cy="5760640"/>
          </a:xfrm>
          <a:prstGeom prst="rect">
            <a:avLst/>
          </a:prstGeom>
        </p:spPr>
      </p:pic>
      <p:sp>
        <p:nvSpPr>
          <p:cNvPr id="4" name="Textfeld 3"/>
          <p:cNvSpPr txBox="1"/>
          <p:nvPr/>
        </p:nvSpPr>
        <p:spPr>
          <a:xfrm>
            <a:off x="4932040" y="2060848"/>
            <a:ext cx="3672408" cy="3000821"/>
          </a:xfrm>
          <a:prstGeom prst="rect">
            <a:avLst/>
          </a:prstGeom>
          <a:noFill/>
        </p:spPr>
        <p:txBody>
          <a:bodyPr wrap="square" rtlCol="0">
            <a:spAutoFit/>
          </a:bodyPr>
          <a:lstStyle/>
          <a:p>
            <a:pPr marL="285750" indent="-285750">
              <a:lnSpc>
                <a:spcPct val="150000"/>
              </a:lnSpc>
              <a:buClr>
                <a:schemeClr val="accent1">
                  <a:lumMod val="75000"/>
                </a:schemeClr>
              </a:buClr>
              <a:buFont typeface="Wingdings" pitchFamily="2" charset="2"/>
              <a:buChar char="§"/>
            </a:pPr>
            <a:r>
              <a:rPr lang="de-CH" dirty="0" smtClean="0"/>
              <a:t>Mitgefühl (</a:t>
            </a:r>
            <a:r>
              <a:rPr lang="de-CH" dirty="0" err="1" smtClean="0"/>
              <a:t>Compassion</a:t>
            </a:r>
            <a:r>
              <a:rPr lang="de-CH" dirty="0" smtClean="0"/>
              <a:t>)</a:t>
            </a:r>
          </a:p>
          <a:p>
            <a:pPr marL="285750" indent="-285750">
              <a:lnSpc>
                <a:spcPct val="150000"/>
              </a:lnSpc>
              <a:buClr>
                <a:schemeClr val="accent1">
                  <a:lumMod val="75000"/>
                </a:schemeClr>
              </a:buClr>
              <a:buFont typeface="Wingdings" pitchFamily="2" charset="2"/>
              <a:buChar char="§"/>
            </a:pPr>
            <a:r>
              <a:rPr lang="de-CH" dirty="0" smtClean="0"/>
              <a:t>Beziehung (</a:t>
            </a:r>
            <a:r>
              <a:rPr lang="de-CH" dirty="0" err="1" smtClean="0"/>
              <a:t>Connecting</a:t>
            </a:r>
            <a:r>
              <a:rPr lang="de-CH" dirty="0" smtClean="0"/>
              <a:t>)</a:t>
            </a:r>
          </a:p>
          <a:p>
            <a:pPr marL="285750" indent="-285750">
              <a:lnSpc>
                <a:spcPct val="150000"/>
              </a:lnSpc>
              <a:buClr>
                <a:schemeClr val="accent1">
                  <a:lumMod val="75000"/>
                </a:schemeClr>
              </a:buClr>
              <a:buFont typeface="Wingdings" pitchFamily="2" charset="2"/>
              <a:buChar char="§"/>
            </a:pPr>
            <a:r>
              <a:rPr lang="de-CH" dirty="0" smtClean="0"/>
              <a:t>Gefühle ansprechen</a:t>
            </a:r>
          </a:p>
          <a:p>
            <a:pPr marL="285750" indent="-285750">
              <a:lnSpc>
                <a:spcPct val="150000"/>
              </a:lnSpc>
              <a:buClr>
                <a:schemeClr val="accent1">
                  <a:lumMod val="75000"/>
                </a:schemeClr>
              </a:buClr>
              <a:buFont typeface="Wingdings" pitchFamily="2" charset="2"/>
              <a:buChar char="§"/>
            </a:pPr>
            <a:r>
              <a:rPr lang="de-CH" dirty="0" smtClean="0"/>
              <a:t>Verborgene Weisheit in unseren Geschichten</a:t>
            </a:r>
          </a:p>
          <a:p>
            <a:pPr marL="285750" indent="-285750">
              <a:lnSpc>
                <a:spcPct val="150000"/>
              </a:lnSpc>
              <a:buClr>
                <a:schemeClr val="accent1">
                  <a:lumMod val="75000"/>
                </a:schemeClr>
              </a:buClr>
              <a:buFont typeface="Wingdings" pitchFamily="2" charset="2"/>
              <a:buChar char="§"/>
            </a:pPr>
            <a:r>
              <a:rPr lang="de-CH" dirty="0" smtClean="0"/>
              <a:t>Von Verzweiflung zum Handeln</a:t>
            </a:r>
          </a:p>
          <a:p>
            <a:pPr marL="285750" indent="-285750">
              <a:lnSpc>
                <a:spcPct val="150000"/>
              </a:lnSpc>
              <a:buClr>
                <a:schemeClr val="accent1">
                  <a:lumMod val="75000"/>
                </a:schemeClr>
              </a:buClr>
              <a:buFont typeface="Wingdings" pitchFamily="2" charset="2"/>
              <a:buChar char="§"/>
            </a:pPr>
            <a:r>
              <a:rPr lang="de-CH" dirty="0" smtClean="0"/>
              <a:t>Zeitperspektiven und Weisheit</a:t>
            </a:r>
            <a:endParaRPr lang="de-CH" dirty="0"/>
          </a:p>
        </p:txBody>
      </p:sp>
    </p:spTree>
    <p:extLst>
      <p:ext uri="{BB962C8B-B14F-4D97-AF65-F5344CB8AC3E}">
        <p14:creationId xmlns:p14="http://schemas.microsoft.com/office/powerpoint/2010/main" val="1723684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de-CH" smtClean="0"/>
              <a:t>Zehn Weisheitskompetenzen (nach Linden)</a:t>
            </a:r>
          </a:p>
        </p:txBody>
      </p:sp>
      <p:sp>
        <p:nvSpPr>
          <p:cNvPr id="19460" name="Rectangle 3"/>
          <p:cNvSpPr>
            <a:spLocks noGrp="1" noChangeArrowheads="1"/>
          </p:cNvSpPr>
          <p:nvPr>
            <p:ph type="body" idx="1"/>
          </p:nvPr>
        </p:nvSpPr>
        <p:spPr>
          <a:xfrm>
            <a:off x="4211961" y="1484313"/>
            <a:ext cx="4608190" cy="4670425"/>
          </a:xfrm>
        </p:spPr>
        <p:txBody>
          <a:bodyPr/>
          <a:lstStyle/>
          <a:p>
            <a:pPr eaLnBrk="1" hangingPunct="1"/>
            <a:r>
              <a:rPr lang="de-DE" sz="2400" dirty="0" smtClean="0"/>
              <a:t>Fakten- und Problemlösewissen</a:t>
            </a:r>
          </a:p>
          <a:p>
            <a:pPr eaLnBrk="1" hangingPunct="1"/>
            <a:r>
              <a:rPr lang="de-DE" sz="2400" dirty="0" err="1" smtClean="0"/>
              <a:t>Kontextualismus</a:t>
            </a:r>
            <a:endParaRPr lang="de-DE" sz="2400" dirty="0" smtClean="0"/>
          </a:p>
          <a:p>
            <a:pPr eaLnBrk="1" hangingPunct="1"/>
            <a:r>
              <a:rPr lang="de-DE" sz="2400" dirty="0" smtClean="0"/>
              <a:t>Werterelativismus</a:t>
            </a:r>
          </a:p>
          <a:p>
            <a:pPr eaLnBrk="1" hangingPunct="1"/>
            <a:r>
              <a:rPr lang="de-DE" sz="2400" dirty="0" smtClean="0"/>
              <a:t>Ungewissheitstoleranz</a:t>
            </a:r>
          </a:p>
          <a:p>
            <a:pPr eaLnBrk="1" hangingPunct="1"/>
            <a:r>
              <a:rPr lang="de-DE" sz="2400" dirty="0" smtClean="0"/>
              <a:t>Emotionswahrnehmung</a:t>
            </a:r>
          </a:p>
          <a:p>
            <a:pPr eaLnBrk="1" hangingPunct="1"/>
            <a:r>
              <a:rPr lang="de-DE" sz="2400" dirty="0" smtClean="0"/>
              <a:t>Serenität (Gelassenheit)</a:t>
            </a:r>
          </a:p>
          <a:p>
            <a:pPr eaLnBrk="1" hangingPunct="1"/>
            <a:r>
              <a:rPr lang="de-DE" sz="2400" dirty="0" smtClean="0"/>
              <a:t>Empathie</a:t>
            </a:r>
          </a:p>
          <a:p>
            <a:pPr eaLnBrk="1" hangingPunct="1"/>
            <a:r>
              <a:rPr lang="de-DE" sz="2400" dirty="0" smtClean="0"/>
              <a:t>Nachhaltigkeit</a:t>
            </a:r>
          </a:p>
          <a:p>
            <a:pPr eaLnBrk="1" hangingPunct="1"/>
            <a:r>
              <a:rPr lang="de-DE" sz="2400" dirty="0" smtClean="0"/>
              <a:t>Perspektivenwechsel</a:t>
            </a:r>
          </a:p>
          <a:p>
            <a:pPr eaLnBrk="1" hangingPunct="1"/>
            <a:r>
              <a:rPr lang="de-DE" sz="2400" dirty="0" smtClean="0"/>
              <a:t>Selbstdistanz</a:t>
            </a:r>
          </a:p>
        </p:txBody>
      </p:sp>
      <p:sp>
        <p:nvSpPr>
          <p:cNvPr id="5" name="Rectangle 3"/>
          <p:cNvSpPr txBox="1">
            <a:spLocks noChangeArrowheads="1"/>
          </p:cNvSpPr>
          <p:nvPr/>
        </p:nvSpPr>
        <p:spPr bwMode="auto">
          <a:xfrm>
            <a:off x="745232" y="3667337"/>
            <a:ext cx="3466728" cy="249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lumMod val="50000"/>
                </a:schemeClr>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i="1">
                <a:solidFill>
                  <a:schemeClr val="accent1">
                    <a:lumMod val="50000"/>
                  </a:schemeClr>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de-DE" sz="1800" kern="0" smtClean="0"/>
              <a:t>Ausgangspunkt: Verbitterungsstörung</a:t>
            </a:r>
          </a:p>
          <a:p>
            <a:pPr eaLnBrk="1" hangingPunct="1"/>
            <a:r>
              <a:rPr lang="de-DE" sz="1800" kern="0" smtClean="0"/>
              <a:t>Kann man lernen, mit existenziellen Problemen besser umzugehen?</a:t>
            </a:r>
          </a:p>
          <a:p>
            <a:pPr eaLnBrk="1" hangingPunct="1"/>
            <a:r>
              <a:rPr lang="de-DE" sz="1800" kern="0" smtClean="0"/>
              <a:t>Trainingsprogramm in Weisheitskompetenzen</a:t>
            </a:r>
            <a:endParaRPr lang="de-DE" sz="1800" kern="0"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484784"/>
            <a:ext cx="1368152" cy="1965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073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27384"/>
            <a:ext cx="8640960" cy="698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0"/>
            <a:ext cx="6826258" cy="6703953"/>
          </a:xfrm>
          <a:prstGeom prst="rect">
            <a:avLst/>
          </a:prstGeom>
        </p:spPr>
      </p:pic>
    </p:spTree>
    <p:extLst>
      <p:ext uri="{BB962C8B-B14F-4D97-AF65-F5344CB8AC3E}">
        <p14:creationId xmlns:p14="http://schemas.microsoft.com/office/powerpoint/2010/main" val="2733113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Vier Elemente der Weisheit</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231661184"/>
              </p:ext>
            </p:extLst>
          </p:nvPr>
        </p:nvGraphicFramePr>
        <p:xfrm>
          <a:off x="827088" y="1484312"/>
          <a:ext cx="7993064" cy="4078741"/>
        </p:xfrm>
        <a:graphic>
          <a:graphicData uri="http://schemas.openxmlformats.org/drawingml/2006/table">
            <a:tbl>
              <a:tblPr firstRow="1" bandRow="1">
                <a:tableStyleId>{5C22544A-7EE6-4342-B048-85BDC9FD1C3A}</a:tableStyleId>
              </a:tblPr>
              <a:tblGrid>
                <a:gridCol w="1998266"/>
                <a:gridCol w="1998266"/>
                <a:gridCol w="1998266"/>
                <a:gridCol w="1998266"/>
              </a:tblGrid>
              <a:tr h="573541">
                <a:tc>
                  <a:txBody>
                    <a:bodyPr/>
                    <a:lstStyle/>
                    <a:p>
                      <a:r>
                        <a:rPr lang="de-CH" sz="1400" dirty="0" smtClean="0">
                          <a:solidFill>
                            <a:schemeClr val="bg1"/>
                          </a:solidFill>
                          <a:latin typeface="Calibri" pitchFamily="34" charset="0"/>
                        </a:rPr>
                        <a:t>EMPATHIE</a:t>
                      </a:r>
                      <a:endParaRPr lang="de-CH" sz="1400" dirty="0">
                        <a:solidFill>
                          <a:schemeClr val="bg1"/>
                        </a:solidFill>
                        <a:latin typeface="Calibri" pitchFamily="34" charset="0"/>
                      </a:endParaRPr>
                    </a:p>
                  </a:txBody>
                  <a:tcPr>
                    <a:solidFill>
                      <a:srgbClr val="3D8287"/>
                    </a:solidFill>
                  </a:tcPr>
                </a:tc>
                <a:tc>
                  <a:txBody>
                    <a:bodyPr/>
                    <a:lstStyle/>
                    <a:p>
                      <a:r>
                        <a:rPr lang="de-CH" sz="1400" dirty="0" smtClean="0">
                          <a:solidFill>
                            <a:schemeClr val="bg1"/>
                          </a:solidFill>
                          <a:latin typeface="Calibri" pitchFamily="34" charset="0"/>
                        </a:rPr>
                        <a:t>KONTEXTUALITÄT</a:t>
                      </a:r>
                      <a:endParaRPr lang="de-CH" sz="1400" dirty="0">
                        <a:solidFill>
                          <a:schemeClr val="bg1"/>
                        </a:solidFill>
                        <a:latin typeface="Calibri" pitchFamily="34" charset="0"/>
                      </a:endParaRPr>
                    </a:p>
                  </a:txBody>
                  <a:tcPr>
                    <a:solidFill>
                      <a:srgbClr val="3D8287"/>
                    </a:solidFill>
                  </a:tcPr>
                </a:tc>
                <a:tc>
                  <a:txBody>
                    <a:bodyPr/>
                    <a:lstStyle/>
                    <a:p>
                      <a:r>
                        <a:rPr lang="de-CH" sz="1400" dirty="0" smtClean="0">
                          <a:solidFill>
                            <a:schemeClr val="bg1"/>
                          </a:solidFill>
                          <a:latin typeface="Calibri" pitchFamily="34" charset="0"/>
                        </a:rPr>
                        <a:t>ZEITPERSPEKTIVE</a:t>
                      </a:r>
                      <a:endParaRPr lang="de-CH" sz="1400" dirty="0">
                        <a:solidFill>
                          <a:schemeClr val="bg1"/>
                        </a:solidFill>
                        <a:latin typeface="Calibri" pitchFamily="34" charset="0"/>
                      </a:endParaRPr>
                    </a:p>
                  </a:txBody>
                  <a:tcPr>
                    <a:solidFill>
                      <a:srgbClr val="3D8287"/>
                    </a:solidFill>
                  </a:tcPr>
                </a:tc>
                <a:tc>
                  <a:txBody>
                    <a:bodyPr/>
                    <a:lstStyle/>
                    <a:p>
                      <a:r>
                        <a:rPr lang="de-CH" sz="1400" dirty="0" smtClean="0">
                          <a:solidFill>
                            <a:schemeClr val="bg1"/>
                          </a:solidFill>
                          <a:latin typeface="Calibri" pitchFamily="34" charset="0"/>
                        </a:rPr>
                        <a:t>HALTUNG UND HANDLUNG</a:t>
                      </a:r>
                      <a:endParaRPr lang="de-CH" sz="1400" dirty="0">
                        <a:solidFill>
                          <a:schemeClr val="bg1"/>
                        </a:solidFill>
                        <a:latin typeface="Calibri" pitchFamily="34" charset="0"/>
                      </a:endParaRPr>
                    </a:p>
                  </a:txBody>
                  <a:tcPr>
                    <a:solidFill>
                      <a:srgbClr val="3D8287"/>
                    </a:solidFill>
                  </a:tcPr>
                </a:tc>
              </a:tr>
              <a:tr h="3171346">
                <a:tc>
                  <a:txBody>
                    <a:bodyPr/>
                    <a:lstStyle/>
                    <a:p>
                      <a:r>
                        <a:rPr lang="de-CH" sz="1600" dirty="0" smtClean="0">
                          <a:latin typeface="Calibri" pitchFamily="34" charset="0"/>
                        </a:rPr>
                        <a:t/>
                      </a:r>
                      <a:br>
                        <a:rPr lang="de-CH" sz="1600" dirty="0" smtClean="0">
                          <a:latin typeface="Calibri" pitchFamily="34" charset="0"/>
                        </a:rPr>
                      </a:br>
                      <a:r>
                        <a:rPr lang="de-CH" sz="1600" dirty="0" smtClean="0">
                          <a:latin typeface="Calibri" pitchFamily="34" charset="0"/>
                        </a:rPr>
                        <a:t>sich in den andern hineinversetzen</a:t>
                      </a:r>
                    </a:p>
                    <a:p>
                      <a:endParaRPr lang="de-CH" sz="1600" dirty="0" smtClean="0">
                        <a:latin typeface="Calibri" pitchFamily="34" charset="0"/>
                      </a:endParaRPr>
                    </a:p>
                    <a:p>
                      <a:r>
                        <a:rPr lang="de-CH" sz="1600" dirty="0" smtClean="0">
                          <a:latin typeface="Calibri" pitchFamily="34" charset="0"/>
                        </a:rPr>
                        <a:t>meine eigenen Bedürfnisse spüren</a:t>
                      </a:r>
                    </a:p>
                    <a:p>
                      <a:endParaRPr lang="de-CH" sz="1600" dirty="0" smtClean="0">
                        <a:latin typeface="Calibri" pitchFamily="34" charset="0"/>
                      </a:endParaRPr>
                    </a:p>
                    <a:p>
                      <a:r>
                        <a:rPr lang="de-CH" sz="1600" dirty="0" smtClean="0">
                          <a:latin typeface="Calibri" pitchFamily="34" charset="0"/>
                        </a:rPr>
                        <a:t>ICH – DU (Buber)</a:t>
                      </a:r>
                      <a:endParaRPr lang="de-CH" sz="1600" dirty="0">
                        <a:latin typeface="Calibri" pitchFamily="34" charset="0"/>
                      </a:endParaRPr>
                    </a:p>
                  </a:txBody>
                  <a:tcPr>
                    <a:solidFill>
                      <a:srgbClr val="E2D4D0"/>
                    </a:solidFill>
                  </a:tcPr>
                </a:tc>
                <a:tc>
                  <a:txBody>
                    <a:bodyPr/>
                    <a:lstStyle/>
                    <a:p>
                      <a:r>
                        <a:rPr lang="de-CH" sz="1600" dirty="0" smtClean="0">
                          <a:latin typeface="Calibri" pitchFamily="34" charset="0"/>
                        </a:rPr>
                        <a:t/>
                      </a:r>
                      <a:br>
                        <a:rPr lang="de-CH" sz="1600" dirty="0" smtClean="0">
                          <a:latin typeface="Calibri" pitchFamily="34" charset="0"/>
                        </a:rPr>
                      </a:br>
                      <a:r>
                        <a:rPr lang="de-CH" sz="1600" dirty="0" smtClean="0">
                          <a:latin typeface="Calibri" pitchFamily="34" charset="0"/>
                        </a:rPr>
                        <a:t>In welchem Umfeld findet ein Prozess statt?</a:t>
                      </a:r>
                      <a:br>
                        <a:rPr lang="de-CH" sz="1600" dirty="0" smtClean="0">
                          <a:latin typeface="Calibri" pitchFamily="34" charset="0"/>
                        </a:rPr>
                      </a:br>
                      <a:r>
                        <a:rPr lang="de-CH" sz="1600" dirty="0" smtClean="0">
                          <a:latin typeface="Calibri" pitchFamily="34" charset="0"/>
                        </a:rPr>
                        <a:t> </a:t>
                      </a:r>
                    </a:p>
                    <a:p>
                      <a:r>
                        <a:rPr lang="de-CH" sz="1600" dirty="0" smtClean="0">
                          <a:latin typeface="Calibri" pitchFamily="34" charset="0"/>
                        </a:rPr>
                        <a:t>SWOT-Analyse:</a:t>
                      </a:r>
                    </a:p>
                    <a:p>
                      <a:r>
                        <a:rPr lang="de-CH" sz="1600" dirty="0" smtClean="0">
                          <a:latin typeface="Calibri" pitchFamily="34" charset="0"/>
                        </a:rPr>
                        <a:t>Stärken, Schwächen,</a:t>
                      </a:r>
                      <a:r>
                        <a:rPr lang="de-CH" sz="1600" baseline="0" dirty="0" smtClean="0">
                          <a:latin typeface="Calibri" pitchFamily="34" charset="0"/>
                        </a:rPr>
                        <a:t> </a:t>
                      </a:r>
                      <a:r>
                        <a:rPr lang="de-CH" sz="1600" dirty="0" smtClean="0">
                          <a:latin typeface="Calibri" pitchFamily="34" charset="0"/>
                        </a:rPr>
                        <a:t>Möglichkeiten</a:t>
                      </a:r>
                    </a:p>
                    <a:p>
                      <a:r>
                        <a:rPr lang="de-CH" sz="1600" dirty="0" smtClean="0">
                          <a:latin typeface="Calibri" pitchFamily="34" charset="0"/>
                        </a:rPr>
                        <a:t>Bedrohungen</a:t>
                      </a:r>
                    </a:p>
                    <a:p>
                      <a:endParaRPr lang="de-CH" sz="1600" dirty="0" smtClean="0">
                        <a:latin typeface="Calibri" pitchFamily="34" charset="0"/>
                      </a:endParaRPr>
                    </a:p>
                    <a:p>
                      <a:r>
                        <a:rPr lang="de-CH" sz="1600" dirty="0" smtClean="0">
                          <a:latin typeface="Calibri" pitchFamily="34" charset="0"/>
                        </a:rPr>
                        <a:t>Leitlinien der Gesellschaft</a:t>
                      </a:r>
                    </a:p>
                    <a:p>
                      <a:r>
                        <a:rPr lang="de-CH" sz="1600" dirty="0" smtClean="0">
                          <a:latin typeface="Calibri" pitchFamily="34" charset="0"/>
                        </a:rPr>
                        <a:t>Werte, Ethos</a:t>
                      </a:r>
                    </a:p>
                    <a:p>
                      <a:endParaRPr lang="de-CH" sz="1600" dirty="0">
                        <a:latin typeface="Calibri" pitchFamily="34" charset="0"/>
                      </a:endParaRPr>
                    </a:p>
                  </a:txBody>
                  <a:tcPr>
                    <a:solidFill>
                      <a:srgbClr val="E2D4D0"/>
                    </a:solidFill>
                  </a:tcPr>
                </a:tc>
                <a:tc>
                  <a:txBody>
                    <a:bodyPr/>
                    <a:lstStyle/>
                    <a:p>
                      <a:r>
                        <a:rPr lang="de-CH" sz="1600" dirty="0" smtClean="0">
                          <a:latin typeface="Calibri" pitchFamily="34" charset="0"/>
                        </a:rPr>
                        <a:t/>
                      </a:r>
                      <a:br>
                        <a:rPr lang="de-CH" sz="1600" dirty="0" smtClean="0">
                          <a:latin typeface="Calibri" pitchFamily="34" charset="0"/>
                        </a:rPr>
                      </a:br>
                      <a:r>
                        <a:rPr lang="de-CH" sz="1600" dirty="0" smtClean="0">
                          <a:latin typeface="Calibri" pitchFamily="34" charset="0"/>
                        </a:rPr>
                        <a:t>Ressourcen der Vergangenheit</a:t>
                      </a:r>
                    </a:p>
                    <a:p>
                      <a:r>
                        <a:rPr lang="de-CH" sz="1600" dirty="0" smtClean="0">
                          <a:latin typeface="Calibri" pitchFamily="34" charset="0"/>
                        </a:rPr>
                        <a:t>(Erfahrungen, Traditionen, alte Weisheitslehren etc.)</a:t>
                      </a:r>
                    </a:p>
                    <a:p>
                      <a:endParaRPr lang="de-CH" sz="1600" dirty="0" smtClean="0">
                        <a:latin typeface="Calibri" pitchFamily="34" charset="0"/>
                      </a:endParaRPr>
                    </a:p>
                    <a:p>
                      <a:r>
                        <a:rPr lang="de-CH" sz="1600" dirty="0" smtClean="0">
                          <a:latin typeface="Calibri" pitchFamily="34" charset="0"/>
                        </a:rPr>
                        <a:t>Zukunftsperspektiven (was löse ich langfristig aus?)</a:t>
                      </a:r>
                      <a:br>
                        <a:rPr lang="de-CH" sz="1600" dirty="0" smtClean="0">
                          <a:latin typeface="Calibri" pitchFamily="34" charset="0"/>
                        </a:rPr>
                      </a:br>
                      <a:r>
                        <a:rPr lang="de-CH" sz="1600" dirty="0" smtClean="0">
                          <a:latin typeface="Calibri" pitchFamily="34" charset="0"/>
                        </a:rPr>
                        <a:t>Nachhaltigkeit </a:t>
                      </a:r>
                      <a:endParaRPr lang="de-CH" sz="1600" dirty="0">
                        <a:latin typeface="Calibri" pitchFamily="34" charset="0"/>
                      </a:endParaRPr>
                    </a:p>
                  </a:txBody>
                  <a:tcPr>
                    <a:solidFill>
                      <a:srgbClr val="E2D4D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smtClean="0">
                          <a:latin typeface="Calibri" pitchFamily="34" charset="0"/>
                        </a:rPr>
                        <a:t/>
                      </a:r>
                      <a:br>
                        <a:rPr lang="de-CH" sz="1600" dirty="0" smtClean="0">
                          <a:latin typeface="Calibri" pitchFamily="34" charset="0"/>
                        </a:rPr>
                      </a:br>
                      <a:r>
                        <a:rPr lang="de-CH" sz="1600" dirty="0" smtClean="0">
                          <a:latin typeface="Calibri" pitchFamily="34" charset="0"/>
                        </a:rPr>
                        <a:t>Werte / Prinzipien</a:t>
                      </a:r>
                    </a:p>
                    <a:p>
                      <a:r>
                        <a:rPr lang="de-CH" sz="1600" dirty="0" smtClean="0">
                          <a:latin typeface="Calibri" pitchFamily="34" charset="0"/>
                        </a:rPr>
                        <a:t>Gelassenheit</a:t>
                      </a:r>
                    </a:p>
                    <a:p>
                      <a:r>
                        <a:rPr lang="de-CH" sz="1600" dirty="0" smtClean="0">
                          <a:latin typeface="Calibri" pitchFamily="34" charset="0"/>
                        </a:rPr>
                        <a:t>Achtsamkeit</a:t>
                      </a:r>
                    </a:p>
                    <a:p>
                      <a:endParaRPr lang="de-CH" sz="1600" dirty="0" smtClean="0">
                        <a:latin typeface="Calibri" pitchFamily="34" charset="0"/>
                      </a:endParaRPr>
                    </a:p>
                    <a:p>
                      <a:r>
                        <a:rPr lang="de-CH" sz="1600" dirty="0" smtClean="0">
                          <a:latin typeface="Calibri" pitchFamily="34" charset="0"/>
                        </a:rPr>
                        <a:t>Handlungsraum</a:t>
                      </a:r>
                    </a:p>
                    <a:p>
                      <a:r>
                        <a:rPr lang="de-CH" sz="1600" dirty="0" smtClean="0">
                          <a:latin typeface="Calibri" pitchFamily="34" charset="0"/>
                        </a:rPr>
                        <a:t>«KAIROS»</a:t>
                      </a:r>
                    </a:p>
                    <a:p>
                      <a:endParaRPr lang="de-CH" sz="1600" dirty="0" smtClean="0">
                        <a:latin typeface="Calibri" pitchFamily="34" charset="0"/>
                      </a:endParaRPr>
                    </a:p>
                    <a:p>
                      <a:r>
                        <a:rPr lang="de-CH" sz="1600" dirty="0" smtClean="0">
                          <a:latin typeface="Calibri" pitchFamily="34" charset="0"/>
                        </a:rPr>
                        <a:t>Weisheits-</a:t>
                      </a:r>
                      <a:br>
                        <a:rPr lang="de-CH" sz="1600" dirty="0" smtClean="0">
                          <a:latin typeface="Calibri" pitchFamily="34" charset="0"/>
                        </a:rPr>
                      </a:br>
                      <a:r>
                        <a:rPr lang="de-CH" sz="1600" dirty="0" err="1" smtClean="0">
                          <a:latin typeface="Calibri" pitchFamily="34" charset="0"/>
                        </a:rPr>
                        <a:t>kompetenzen</a:t>
                      </a:r>
                      <a:r>
                        <a:rPr lang="de-CH" sz="1600" dirty="0" smtClean="0">
                          <a:latin typeface="Calibri" pitchFamily="34" charset="0"/>
                        </a:rPr>
                        <a:t> </a:t>
                      </a:r>
                      <a:br>
                        <a:rPr lang="de-CH" sz="1600" dirty="0" smtClean="0">
                          <a:latin typeface="Calibri" pitchFamily="34" charset="0"/>
                        </a:rPr>
                      </a:br>
                      <a:r>
                        <a:rPr lang="de-CH" sz="1600" dirty="0" smtClean="0">
                          <a:latin typeface="Calibri" pitchFamily="34" charset="0"/>
                        </a:rPr>
                        <a:t>nach</a:t>
                      </a:r>
                      <a:r>
                        <a:rPr lang="de-CH" sz="1600" baseline="0" dirty="0" smtClean="0">
                          <a:latin typeface="Calibri" pitchFamily="34" charset="0"/>
                        </a:rPr>
                        <a:t> M. Linden</a:t>
                      </a:r>
                      <a:endParaRPr lang="de-CH" sz="1600" dirty="0">
                        <a:latin typeface="Calibri" pitchFamily="34" charset="0"/>
                      </a:endParaRPr>
                    </a:p>
                  </a:txBody>
                  <a:tcPr>
                    <a:solidFill>
                      <a:srgbClr val="E2D4D0"/>
                    </a:solidFill>
                  </a:tcPr>
                </a:tc>
              </a:tr>
            </a:tbl>
          </a:graphicData>
        </a:graphic>
      </p:graphicFrame>
    </p:spTree>
    <p:extLst>
      <p:ext uri="{BB962C8B-B14F-4D97-AF65-F5344CB8AC3E}">
        <p14:creationId xmlns:p14="http://schemas.microsoft.com/office/powerpoint/2010/main" val="33218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dirty="0" smtClean="0"/>
              <a:t>Weisheitskompetenz 1</a:t>
            </a:r>
            <a:br>
              <a:rPr lang="de-CH" dirty="0" smtClean="0"/>
            </a:br>
            <a:r>
              <a:rPr lang="de-CH" dirty="0"/>
              <a:t/>
            </a:r>
            <a:br>
              <a:rPr lang="de-CH" dirty="0"/>
            </a:br>
            <a:r>
              <a:rPr lang="de-CH" dirty="0" smtClean="0"/>
              <a:t>EMPATHIE</a:t>
            </a:r>
            <a:endParaRPr lang="en-US" dirty="0"/>
          </a:p>
        </p:txBody>
      </p:sp>
      <p:sp>
        <p:nvSpPr>
          <p:cNvPr id="2" name="Textplatzhalter 1"/>
          <p:cNvSpPr>
            <a:spLocks noGrp="1"/>
          </p:cNvSpPr>
          <p:nvPr>
            <p:ph type="body" idx="1"/>
          </p:nvPr>
        </p:nvSpPr>
        <p:spPr/>
        <p:txBody>
          <a:bodyPr/>
          <a:lstStyle/>
          <a:p>
            <a:endParaRPr lang="de-CH"/>
          </a:p>
        </p:txBody>
      </p:sp>
    </p:spTree>
    <p:extLst>
      <p:ext uri="{BB962C8B-B14F-4D97-AF65-F5344CB8AC3E}">
        <p14:creationId xmlns:p14="http://schemas.microsoft.com/office/powerpoint/2010/main" val="1361691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0" dirty="0" smtClean="0"/>
              <a:t>Weisheitskompetenz 1: </a:t>
            </a:r>
            <a:r>
              <a:rPr lang="de-CH" dirty="0" smtClean="0"/>
              <a:t>EMPATHIE</a:t>
            </a:r>
            <a:endParaRPr lang="de-CH" dirty="0"/>
          </a:p>
        </p:txBody>
      </p:sp>
      <p:sp>
        <p:nvSpPr>
          <p:cNvPr id="3" name="Inhaltsplatzhalter 2"/>
          <p:cNvSpPr>
            <a:spLocks noGrp="1"/>
          </p:cNvSpPr>
          <p:nvPr>
            <p:ph idx="1"/>
          </p:nvPr>
        </p:nvSpPr>
        <p:spPr/>
        <p:txBody>
          <a:bodyPr/>
          <a:lstStyle/>
          <a:p>
            <a:r>
              <a:rPr lang="de-CH" sz="2000" dirty="0" smtClean="0"/>
              <a:t>Die Fähigkeit, sich einzufühlen in andere Menschen</a:t>
            </a:r>
          </a:p>
          <a:p>
            <a:r>
              <a:rPr lang="de-CH" sz="2000" dirty="0" smtClean="0"/>
              <a:t>Spiegelneuronen als neurobiologischer Mechanismus / Weisheit ist mehr!</a:t>
            </a:r>
          </a:p>
          <a:p>
            <a:r>
              <a:rPr lang="de-CH" sz="2000" dirty="0" smtClean="0"/>
              <a:t>In der BERATUNG:</a:t>
            </a:r>
          </a:p>
          <a:p>
            <a:pPr lvl="1"/>
            <a:r>
              <a:rPr lang="de-CH" sz="2000" dirty="0" smtClean="0"/>
              <a:t>Einfühlen in die Geschichte und die Gefühle unserer Patienten / Ratsuchenden; </a:t>
            </a:r>
          </a:p>
          <a:p>
            <a:pPr lvl="1"/>
            <a:r>
              <a:rPr lang="de-CH" sz="2000" dirty="0" smtClean="0"/>
              <a:t>uns berühren lassen vom Schicksal eines Menschen</a:t>
            </a:r>
          </a:p>
          <a:p>
            <a:pPr lvl="1"/>
            <a:r>
              <a:rPr lang="de-CH" sz="2000" dirty="0"/>
              <a:t>Einfühlen in die Reaktionen von Menschen uns gegenüber; Verstehen von Verhalten, auch wenn es ungewöhnlich / verletzend ist</a:t>
            </a:r>
            <a:r>
              <a:rPr lang="de-CH" sz="2000" dirty="0" smtClean="0"/>
              <a:t>.</a:t>
            </a:r>
            <a:br>
              <a:rPr lang="de-CH" sz="2000" dirty="0" smtClean="0"/>
            </a:br>
            <a:endParaRPr lang="de-CH" sz="2000" dirty="0"/>
          </a:p>
        </p:txBody>
      </p:sp>
      <p:sp>
        <p:nvSpPr>
          <p:cNvPr id="4" name="Rechteck 3"/>
          <p:cNvSpPr/>
          <p:nvPr/>
        </p:nvSpPr>
        <p:spPr>
          <a:xfrm>
            <a:off x="7559824" y="0"/>
            <a:ext cx="158417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3984936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wichtigsten Forscher</a:t>
            </a:r>
            <a:endParaRPr lang="de-CH" dirty="0"/>
          </a:p>
        </p:txBody>
      </p:sp>
      <p:sp>
        <p:nvSpPr>
          <p:cNvPr id="3" name="Inhaltsplatzhalter 2"/>
          <p:cNvSpPr>
            <a:spLocks noGrp="1"/>
          </p:cNvSpPr>
          <p:nvPr>
            <p:ph idx="1"/>
          </p:nvPr>
        </p:nvSpPr>
        <p:spPr/>
        <p:txBody>
          <a:bodyPr/>
          <a:lstStyle/>
          <a:p>
            <a:r>
              <a:rPr lang="de-CH" sz="2000" dirty="0" smtClean="0"/>
              <a:t>Paul </a:t>
            </a:r>
            <a:r>
              <a:rPr lang="de-CH" sz="2000" dirty="0" err="1"/>
              <a:t>Baltes</a:t>
            </a:r>
            <a:r>
              <a:rPr lang="de-CH" sz="2000" dirty="0"/>
              <a:t> und Ursula Staudinger (Max-Planck-Institut für Bildungsforschung, Berlin): «Das Berliner Weisheitsparadigma».</a:t>
            </a:r>
          </a:p>
          <a:p>
            <a:r>
              <a:rPr lang="de-CH" sz="2000" dirty="0" smtClean="0"/>
              <a:t>Robert </a:t>
            </a:r>
            <a:r>
              <a:rPr lang="de-CH" sz="2000" dirty="0"/>
              <a:t>J. Sternberg (Yale): Die «Balancetheorie der Weisheit».</a:t>
            </a:r>
          </a:p>
          <a:p>
            <a:r>
              <a:rPr lang="de-CH" sz="2000" dirty="0" smtClean="0"/>
              <a:t>Monika </a:t>
            </a:r>
            <a:r>
              <a:rPr lang="de-CH" sz="2000" dirty="0" err="1"/>
              <a:t>Ardelt</a:t>
            </a:r>
            <a:r>
              <a:rPr lang="de-CH" sz="2000" dirty="0"/>
              <a:t> (Florida): Das «dreidimensionale Modell der Weisheit».</a:t>
            </a:r>
          </a:p>
          <a:p>
            <a:r>
              <a:rPr lang="de-CH" sz="2000" dirty="0" smtClean="0"/>
              <a:t>Judith </a:t>
            </a:r>
            <a:r>
              <a:rPr lang="de-CH" sz="2000" dirty="0"/>
              <a:t>Glück (Klagenfurt): Laientheorien der Weisheit und gelebte Weisheit.</a:t>
            </a:r>
          </a:p>
          <a:p>
            <a:r>
              <a:rPr lang="de-CH" sz="2000" dirty="0" smtClean="0"/>
              <a:t>Michael </a:t>
            </a:r>
            <a:r>
              <a:rPr lang="de-CH" sz="2000" dirty="0"/>
              <a:t>Linden (Berlin): Weisheitskompetenzen als psychotherapeutische Strategie.</a:t>
            </a:r>
          </a:p>
          <a:p>
            <a:endParaRPr lang="de-CH" sz="2000" dirty="0"/>
          </a:p>
        </p:txBody>
      </p:sp>
    </p:spTree>
    <p:extLst>
      <p:ext uri="{BB962C8B-B14F-4D97-AF65-F5344CB8AC3E}">
        <p14:creationId xmlns:p14="http://schemas.microsoft.com/office/powerpoint/2010/main" val="2175360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sz="2800" dirty="0"/>
              <a:t>Wonach suchst Du? Nach Glück, Liebe, Seelenfrieden? Suche nicht am anderen Ende der Welt danach, sonst wirst Du enttäuscht, verbittert und verzweifelt zurückkehren. Suche am anderen Ende Deiner selbst danach, in der Tiefe des Herzens</a:t>
            </a:r>
            <a:r>
              <a:rPr lang="de-CH" sz="2800" dirty="0" smtClean="0"/>
              <a:t>.</a:t>
            </a:r>
            <a:endParaRPr lang="en-US" sz="2800" dirty="0"/>
          </a:p>
        </p:txBody>
      </p:sp>
      <p:sp>
        <p:nvSpPr>
          <p:cNvPr id="5" name="Textplatzhalter 4"/>
          <p:cNvSpPr>
            <a:spLocks noGrp="1"/>
          </p:cNvSpPr>
          <p:nvPr>
            <p:ph type="body" idx="1"/>
          </p:nvPr>
        </p:nvSpPr>
        <p:spPr/>
        <p:txBody>
          <a:bodyPr/>
          <a:lstStyle/>
          <a:p>
            <a:r>
              <a:rPr lang="de-CH" dirty="0" smtClean="0"/>
              <a:t>Tibetische Weisheit</a:t>
            </a:r>
            <a:endParaRPr lang="en-US" dirty="0"/>
          </a:p>
        </p:txBody>
      </p:sp>
      <p:sp>
        <p:nvSpPr>
          <p:cNvPr id="6" name="Rechteck 5"/>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2546929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Empathie: Sich selbst wahrnehmen</a:t>
            </a:r>
            <a:endParaRPr lang="de-CH" dirty="0"/>
          </a:p>
        </p:txBody>
      </p:sp>
      <p:sp>
        <p:nvSpPr>
          <p:cNvPr id="3" name="Inhaltsplatzhalter 2"/>
          <p:cNvSpPr>
            <a:spLocks noGrp="1"/>
          </p:cNvSpPr>
          <p:nvPr>
            <p:ph idx="1"/>
          </p:nvPr>
        </p:nvSpPr>
        <p:spPr/>
        <p:txBody>
          <a:bodyPr/>
          <a:lstStyle/>
          <a:p>
            <a:r>
              <a:rPr lang="de-CH" sz="2400" dirty="0" smtClean="0"/>
              <a:t>In unserer EXISTENZ:</a:t>
            </a:r>
          </a:p>
          <a:p>
            <a:pPr lvl="1"/>
            <a:r>
              <a:rPr lang="de-CH" sz="2400" dirty="0" smtClean="0"/>
              <a:t>Kritische Selbstbeobachtung: weshalb reagiere ich mit diesen Gefühlen? – «Herr erforsche mich und erfahre, wie ich´s meine» (Psalm 139)</a:t>
            </a:r>
          </a:p>
          <a:p>
            <a:pPr lvl="1"/>
            <a:r>
              <a:rPr lang="de-CH" sz="2400" dirty="0"/>
              <a:t>Perspektivenwechsel (Linden): einen Sachverhalt oder Konflikt aus </a:t>
            </a:r>
            <a:r>
              <a:rPr lang="de-CH" sz="2400" dirty="0" smtClean="0"/>
              <a:t>der Sicht </a:t>
            </a:r>
            <a:r>
              <a:rPr lang="de-CH" sz="2400" dirty="0"/>
              <a:t>anderer Beteiligter </a:t>
            </a:r>
            <a:r>
              <a:rPr lang="de-CH" sz="2400" dirty="0" smtClean="0"/>
              <a:t>betrachten. </a:t>
            </a:r>
            <a:br>
              <a:rPr lang="de-CH" sz="2400" dirty="0" smtClean="0"/>
            </a:br>
            <a:r>
              <a:rPr lang="de-CH" sz="2400" dirty="0" smtClean="0"/>
              <a:t>GRUNDLAGE FÜR VERGEBUNG.</a:t>
            </a:r>
            <a:endParaRPr lang="de-CH" sz="2400" dirty="0"/>
          </a:p>
          <a:p>
            <a:pPr lvl="1"/>
            <a:r>
              <a:rPr lang="de-CH" sz="2400" dirty="0" smtClean="0"/>
              <a:t>Meine eigenen Bedürfnisse und Grenzen spüren</a:t>
            </a:r>
          </a:p>
          <a:p>
            <a:pPr lvl="1"/>
            <a:r>
              <a:rPr lang="de-CH" sz="2400" dirty="0"/>
              <a:t>Dunkelheit / </a:t>
            </a:r>
            <a:r>
              <a:rPr lang="de-CH" sz="2400" dirty="0" smtClean="0"/>
              <a:t>Schatten ist nicht </a:t>
            </a:r>
            <a:r>
              <a:rPr lang="de-CH" sz="2400" dirty="0"/>
              <a:t>nur das inakzeptable «Böse</a:t>
            </a:r>
            <a:r>
              <a:rPr lang="de-CH" sz="2400" dirty="0" smtClean="0"/>
              <a:t>», sondern auch </a:t>
            </a:r>
            <a:r>
              <a:rPr lang="de-CH" sz="2400" dirty="0"/>
              <a:t>das </a:t>
            </a:r>
            <a:r>
              <a:rPr lang="de-CH" sz="2400" dirty="0" smtClean="0"/>
              <a:t>Leiden … </a:t>
            </a:r>
            <a:r>
              <a:rPr lang="de-CH" sz="2400" dirty="0"/>
              <a:t>erkennen in mir </a:t>
            </a:r>
            <a:r>
              <a:rPr lang="de-CH" sz="2400" dirty="0" smtClean="0"/>
              <a:t>selbst … </a:t>
            </a:r>
            <a:r>
              <a:rPr lang="de-CH" sz="2400" dirty="0"/>
              <a:t>wahrnehmen im andern</a:t>
            </a:r>
          </a:p>
          <a:p>
            <a:pPr lvl="1"/>
            <a:endParaRPr lang="de-CH" sz="2400" dirty="0" smtClean="0"/>
          </a:p>
          <a:p>
            <a:pPr lvl="1"/>
            <a:endParaRPr lang="de-CH" sz="2400" dirty="0"/>
          </a:p>
        </p:txBody>
      </p:sp>
      <p:sp>
        <p:nvSpPr>
          <p:cNvPr id="4" name="Rechteck 3"/>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1344662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Christliche Formulierung (Bonhoeffer)</a:t>
            </a:r>
            <a:endParaRPr lang="de-CH" dirty="0"/>
          </a:p>
        </p:txBody>
      </p:sp>
      <p:sp>
        <p:nvSpPr>
          <p:cNvPr id="5" name="Inhaltsplatzhalter 4"/>
          <p:cNvSpPr>
            <a:spLocks noGrp="1"/>
          </p:cNvSpPr>
          <p:nvPr>
            <p:ph idx="1"/>
          </p:nvPr>
        </p:nvSpPr>
        <p:spPr/>
        <p:txBody>
          <a:bodyPr/>
          <a:lstStyle/>
          <a:p>
            <a:r>
              <a:rPr lang="de-CH" dirty="0"/>
              <a:t>„Das Böse, Sündige, Gemeine ist übermächtig in uns, </a:t>
            </a:r>
            <a:r>
              <a:rPr lang="de-CH" dirty="0" smtClean="0"/>
              <a:t>und wir </a:t>
            </a:r>
            <a:r>
              <a:rPr lang="de-CH" dirty="0"/>
              <a:t>bleiben in seinem Bann, solange wir leben – und </a:t>
            </a:r>
            <a:r>
              <a:rPr lang="de-CH" dirty="0" smtClean="0"/>
              <a:t>wir würden </a:t>
            </a:r>
            <a:r>
              <a:rPr lang="de-CH" dirty="0"/>
              <a:t>am Guten, am Heiligen, an uns selbst und an Gott verzweifeln, wenn uns nicht das Wort gegeben wäre: Lass dir </a:t>
            </a:r>
            <a:r>
              <a:rPr lang="de-CH" dirty="0" smtClean="0"/>
              <a:t>an meiner </a:t>
            </a:r>
            <a:r>
              <a:rPr lang="de-CH" dirty="0"/>
              <a:t>Gnade genügen, denn meine Kraft ist in den </a:t>
            </a:r>
            <a:r>
              <a:rPr lang="de-CH" dirty="0" smtClean="0"/>
              <a:t>Schwachen mächtig </a:t>
            </a:r>
            <a:r>
              <a:rPr lang="de-CH" dirty="0"/>
              <a:t>(2 Korinther 12, 9).“</a:t>
            </a:r>
          </a:p>
          <a:p>
            <a:endParaRPr lang="de-CH" dirty="0"/>
          </a:p>
          <a:p>
            <a:pPr lvl="5"/>
            <a:r>
              <a:rPr lang="de-CH" dirty="0"/>
              <a:t>Quelle: </a:t>
            </a:r>
            <a:r>
              <a:rPr lang="de-CH" dirty="0" smtClean="0"/>
              <a:t>D. </a:t>
            </a:r>
            <a:r>
              <a:rPr lang="de-CH" dirty="0" err="1" smtClean="0"/>
              <a:t>bonhoeffer</a:t>
            </a:r>
            <a:r>
              <a:rPr lang="de-CH" dirty="0" smtClean="0"/>
              <a:t>, Barcelona</a:t>
            </a:r>
            <a:r>
              <a:rPr lang="de-CH" dirty="0"/>
              <a:t>, Berlin, </a:t>
            </a:r>
            <a:r>
              <a:rPr lang="de-CH" dirty="0" smtClean="0"/>
              <a:t/>
            </a:r>
            <a:br>
              <a:rPr lang="de-CH" dirty="0" smtClean="0"/>
            </a:br>
            <a:r>
              <a:rPr lang="de-CH" dirty="0" smtClean="0"/>
              <a:t>Amerika </a:t>
            </a:r>
            <a:r>
              <a:rPr lang="de-CH" dirty="0"/>
              <a:t>1928-1931, DBW Band 10, Seite 509</a:t>
            </a:r>
          </a:p>
          <a:p>
            <a:endParaRPr lang="de-CH" dirty="0"/>
          </a:p>
        </p:txBody>
      </p:sp>
    </p:spTree>
    <p:extLst>
      <p:ext uri="{BB962C8B-B14F-4D97-AF65-F5344CB8AC3E}">
        <p14:creationId xmlns:p14="http://schemas.microsoft.com/office/powerpoint/2010/main" val="2364709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b="0" dirty="0" smtClean="0">
                <a:latin typeface="Calibri" pitchFamily="34" charset="0"/>
              </a:rPr>
              <a:t>Weisheitskompetenz 2</a:t>
            </a:r>
            <a:r>
              <a:rPr lang="de-CH" dirty="0" smtClean="0"/>
              <a:t/>
            </a:r>
            <a:br>
              <a:rPr lang="de-CH" dirty="0" smtClean="0"/>
            </a:br>
            <a:r>
              <a:rPr lang="de-CH" dirty="0"/>
              <a:t/>
            </a:r>
            <a:br>
              <a:rPr lang="de-CH" dirty="0"/>
            </a:br>
            <a:r>
              <a:rPr lang="de-CH" spc="600" dirty="0" smtClean="0"/>
              <a:t>KONTEXTUALISMUS</a:t>
            </a:r>
            <a:endParaRPr lang="en-US" spc="600" dirty="0"/>
          </a:p>
        </p:txBody>
      </p:sp>
      <p:sp>
        <p:nvSpPr>
          <p:cNvPr id="2" name="Textplatzhalter 1"/>
          <p:cNvSpPr>
            <a:spLocks noGrp="1"/>
          </p:cNvSpPr>
          <p:nvPr>
            <p:ph type="body" idx="1"/>
          </p:nvPr>
        </p:nvSpPr>
        <p:spPr/>
        <p:txBody>
          <a:bodyPr/>
          <a:lstStyle/>
          <a:p>
            <a:endParaRPr lang="de-CH"/>
          </a:p>
        </p:txBody>
      </p:sp>
    </p:spTree>
    <p:extLst>
      <p:ext uri="{BB962C8B-B14F-4D97-AF65-F5344CB8AC3E}">
        <p14:creationId xmlns:p14="http://schemas.microsoft.com/office/powerpoint/2010/main" val="2750256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0" dirty="0" smtClean="0"/>
              <a:t>Weisheitskompetenz 2: </a:t>
            </a:r>
            <a:r>
              <a:rPr lang="de-CH" dirty="0" err="1" smtClean="0"/>
              <a:t>Kontextualismus</a:t>
            </a:r>
            <a:endParaRPr lang="de-CH" dirty="0"/>
          </a:p>
        </p:txBody>
      </p:sp>
      <p:sp>
        <p:nvSpPr>
          <p:cNvPr id="3" name="Inhaltsplatzhalter 2"/>
          <p:cNvSpPr>
            <a:spLocks noGrp="1"/>
          </p:cNvSpPr>
          <p:nvPr>
            <p:ph idx="1"/>
          </p:nvPr>
        </p:nvSpPr>
        <p:spPr/>
        <p:txBody>
          <a:bodyPr/>
          <a:lstStyle/>
          <a:p>
            <a:r>
              <a:rPr lang="de-CH" sz="2000" dirty="0"/>
              <a:t>ist die Fähigkeit, zeitliche und thematische </a:t>
            </a:r>
            <a:r>
              <a:rPr lang="de-CH" sz="2000" dirty="0" smtClean="0"/>
              <a:t>Verbindungen zwischen </a:t>
            </a:r>
            <a:r>
              <a:rPr lang="de-CH" sz="2000" dirty="0"/>
              <a:t>verschiedenen Lebensbereichen und -erfahrungen zu </a:t>
            </a:r>
            <a:r>
              <a:rPr lang="de-CH" sz="2000" dirty="0" smtClean="0"/>
              <a:t>erkennen (Linden).</a:t>
            </a:r>
          </a:p>
          <a:p>
            <a:r>
              <a:rPr lang="de-CH" sz="2000" dirty="0"/>
              <a:t>Abwägen von </a:t>
            </a:r>
            <a:r>
              <a:rPr lang="de-CH" sz="2000" u="sng" dirty="0"/>
              <a:t>eigenen Bedürfnissen</a:t>
            </a:r>
            <a:r>
              <a:rPr lang="de-CH" sz="2000" dirty="0"/>
              <a:t> gegenüber </a:t>
            </a:r>
            <a:r>
              <a:rPr lang="de-CH" sz="2000" u="sng" dirty="0"/>
              <a:t>verantwortlichem Leben in Beziehung </a:t>
            </a:r>
            <a:r>
              <a:rPr lang="de-CH" sz="2000" u="sng" dirty="0" smtClean="0"/>
              <a:t/>
            </a:r>
            <a:br>
              <a:rPr lang="de-CH" sz="2000" u="sng" dirty="0" smtClean="0"/>
            </a:br>
            <a:endParaRPr lang="de-CH" sz="2000" u="sng" dirty="0"/>
          </a:p>
          <a:p>
            <a:r>
              <a:rPr lang="de-CH" sz="2000" dirty="0"/>
              <a:t>Zurückstellen von eigenen Bedürfnissen </a:t>
            </a:r>
          </a:p>
          <a:p>
            <a:pPr lvl="1"/>
            <a:r>
              <a:rPr lang="de-CH" sz="2000" dirty="0"/>
              <a:t>um eines grösseren Zieles willen</a:t>
            </a:r>
          </a:p>
          <a:p>
            <a:pPr lvl="1"/>
            <a:r>
              <a:rPr lang="de-CH" sz="2000" dirty="0" smtClean="0"/>
              <a:t>mit </a:t>
            </a:r>
            <a:r>
              <a:rPr lang="de-CH" sz="2000" dirty="0"/>
              <a:t>einer Perspektive der </a:t>
            </a:r>
            <a:r>
              <a:rPr lang="de-CH" sz="2000" dirty="0" smtClean="0"/>
              <a:t>Nachhaltigkeit</a:t>
            </a:r>
            <a:br>
              <a:rPr lang="de-CH" sz="2000" dirty="0" smtClean="0"/>
            </a:br>
            <a:endParaRPr lang="de-CH" sz="2000" dirty="0" smtClean="0"/>
          </a:p>
          <a:p>
            <a:r>
              <a:rPr lang="de-CH" sz="2000" dirty="0" smtClean="0"/>
              <a:t>Ich-Zentriertheit versus Gemeinschaftsgefühl</a:t>
            </a:r>
            <a:endParaRPr lang="de-CH" sz="2000" dirty="0"/>
          </a:p>
        </p:txBody>
      </p:sp>
      <p:sp>
        <p:nvSpPr>
          <p:cNvPr id="5" name="Rechteck 4"/>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1105275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Kontextualismus</a:t>
            </a:r>
            <a:r>
              <a:rPr lang="de-CH" dirty="0" smtClean="0"/>
              <a:t> in der Beratung</a:t>
            </a:r>
            <a:endParaRPr lang="de-CH" dirty="0"/>
          </a:p>
        </p:txBody>
      </p:sp>
      <p:sp>
        <p:nvSpPr>
          <p:cNvPr id="3" name="Inhaltsplatzhalter 2"/>
          <p:cNvSpPr>
            <a:spLocks noGrp="1"/>
          </p:cNvSpPr>
          <p:nvPr>
            <p:ph idx="1"/>
          </p:nvPr>
        </p:nvSpPr>
        <p:spPr/>
        <p:txBody>
          <a:bodyPr/>
          <a:lstStyle/>
          <a:p>
            <a:r>
              <a:rPr lang="de-CH" sz="2000" dirty="0" smtClean="0"/>
              <a:t>In welchem Beziehungsgeflecht steht eine Person?</a:t>
            </a:r>
          </a:p>
          <a:p>
            <a:r>
              <a:rPr lang="de-CH" sz="2000" dirty="0" smtClean="0"/>
              <a:t>Welche </a:t>
            </a:r>
            <a:r>
              <a:rPr lang="de-CH" sz="2000" u="sng" dirty="0" smtClean="0"/>
              <a:t>Verantwortung</a:t>
            </a:r>
            <a:r>
              <a:rPr lang="de-CH" sz="2000" dirty="0" smtClean="0"/>
              <a:t> hat sie in einer Beziehung (Partnerschaft, Kinder, Versorgung der Eltern)</a:t>
            </a:r>
          </a:p>
          <a:p>
            <a:r>
              <a:rPr lang="de-CH" sz="2000" dirty="0" smtClean="0"/>
              <a:t>Welche </a:t>
            </a:r>
            <a:r>
              <a:rPr lang="de-CH" sz="2000" u="sng" dirty="0" smtClean="0"/>
              <a:t>Vorteile</a:t>
            </a:r>
            <a:r>
              <a:rPr lang="de-CH" sz="2000" dirty="0" smtClean="0"/>
              <a:t> hat sie (z.B. Existenzsicherung in einer Arbeit, auch wenn diese manchmal schwierig ist)</a:t>
            </a:r>
          </a:p>
          <a:p>
            <a:r>
              <a:rPr lang="de-CH" sz="2000" dirty="0" smtClean="0"/>
              <a:t>Abwägen von </a:t>
            </a:r>
            <a:r>
              <a:rPr lang="de-CH" sz="2000" u="sng" dirty="0" smtClean="0"/>
              <a:t>eigenen Bedürfnissen</a:t>
            </a:r>
            <a:r>
              <a:rPr lang="de-CH" sz="2000" dirty="0" smtClean="0"/>
              <a:t> gegenüber </a:t>
            </a:r>
            <a:r>
              <a:rPr lang="de-CH" sz="2000" u="sng" dirty="0" smtClean="0"/>
              <a:t>verantwortlichem Leben</a:t>
            </a:r>
            <a:r>
              <a:rPr lang="de-CH" sz="2000" dirty="0" smtClean="0"/>
              <a:t> </a:t>
            </a:r>
            <a:endParaRPr lang="de-CH" sz="2000" dirty="0"/>
          </a:p>
          <a:p>
            <a:endParaRPr lang="de-CH" sz="2000" dirty="0" smtClean="0"/>
          </a:p>
          <a:p>
            <a:r>
              <a:rPr lang="de-CH" sz="2000" u="sng" dirty="0" smtClean="0"/>
              <a:t>Konfliktlösung</a:t>
            </a:r>
            <a:r>
              <a:rPr lang="de-CH" sz="2000" dirty="0" smtClean="0"/>
              <a:t>: zwei Dimensionen</a:t>
            </a:r>
          </a:p>
          <a:p>
            <a:pPr lvl="1"/>
            <a:r>
              <a:rPr lang="de-CH" sz="2000" dirty="0" smtClean="0"/>
              <a:t>Bedürfniserfüllung</a:t>
            </a:r>
          </a:p>
          <a:p>
            <a:pPr lvl="1"/>
            <a:r>
              <a:rPr lang="de-CH" sz="2000" dirty="0" smtClean="0"/>
              <a:t>Achtung vor der Beziehung</a:t>
            </a:r>
          </a:p>
        </p:txBody>
      </p:sp>
      <p:sp>
        <p:nvSpPr>
          <p:cNvPr id="4" name="Rechteck 3"/>
          <p:cNvSpPr/>
          <p:nvPr/>
        </p:nvSpPr>
        <p:spPr>
          <a:xfrm>
            <a:off x="7559824" y="0"/>
            <a:ext cx="158417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2653208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Konfliktlösung</a:t>
            </a:r>
            <a:endParaRPr lang="de-CH" dirty="0"/>
          </a:p>
        </p:txBody>
      </p:sp>
      <p:sp>
        <p:nvSpPr>
          <p:cNvPr id="7" name="Rechteck 6"/>
          <p:cNvSpPr/>
          <p:nvPr/>
        </p:nvSpPr>
        <p:spPr>
          <a:xfrm>
            <a:off x="7559824" y="0"/>
            <a:ext cx="158417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grpSp>
        <p:nvGrpSpPr>
          <p:cNvPr id="27" name="Gruppieren 26"/>
          <p:cNvGrpSpPr/>
          <p:nvPr/>
        </p:nvGrpSpPr>
        <p:grpSpPr>
          <a:xfrm>
            <a:off x="1057067" y="1197196"/>
            <a:ext cx="7258259" cy="4464052"/>
            <a:chOff x="1057067" y="1197196"/>
            <a:chExt cx="7258259" cy="4464052"/>
          </a:xfrm>
        </p:grpSpPr>
        <p:sp>
          <p:nvSpPr>
            <p:cNvPr id="8" name="Line 5"/>
            <p:cNvSpPr>
              <a:spLocks noChangeShapeType="1"/>
            </p:cNvSpPr>
            <p:nvPr/>
          </p:nvSpPr>
          <p:spPr bwMode="auto">
            <a:xfrm flipV="1">
              <a:off x="1438275" y="1338410"/>
              <a:ext cx="0" cy="4321248"/>
            </a:xfrm>
            <a:prstGeom prst="line">
              <a:avLst/>
            </a:prstGeom>
            <a:noFill/>
            <a:ln w="38100">
              <a:solidFill>
                <a:schemeClr val="bg2">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Calibri" pitchFamily="34" charset="0"/>
              </a:endParaRPr>
            </a:p>
          </p:txBody>
        </p:sp>
        <p:sp>
          <p:nvSpPr>
            <p:cNvPr id="9" name="Line 6"/>
            <p:cNvSpPr>
              <a:spLocks noChangeShapeType="1"/>
            </p:cNvSpPr>
            <p:nvPr/>
          </p:nvSpPr>
          <p:spPr bwMode="auto">
            <a:xfrm>
              <a:off x="1438275" y="5659660"/>
              <a:ext cx="6734175" cy="1588"/>
            </a:xfrm>
            <a:prstGeom prst="line">
              <a:avLst/>
            </a:prstGeom>
            <a:noFill/>
            <a:ln w="38100">
              <a:solidFill>
                <a:schemeClr val="bg2">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Calibri" pitchFamily="34" charset="0"/>
              </a:endParaRPr>
            </a:p>
          </p:txBody>
        </p:sp>
        <p:sp>
          <p:nvSpPr>
            <p:cNvPr id="10" name="Text Box 7"/>
            <p:cNvSpPr txBox="1">
              <a:spLocks noChangeArrowheads="1"/>
            </p:cNvSpPr>
            <p:nvPr/>
          </p:nvSpPr>
          <p:spPr bwMode="auto">
            <a:xfrm rot="16200000">
              <a:off x="654843" y="1599420"/>
              <a:ext cx="114300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sz="1600" dirty="0">
                  <a:latin typeface="Calibri" pitchFamily="34" charset="0"/>
                </a:rPr>
                <a:t>Beziehung</a:t>
              </a:r>
            </a:p>
          </p:txBody>
        </p:sp>
        <p:sp>
          <p:nvSpPr>
            <p:cNvPr id="11" name="Text Box 9"/>
            <p:cNvSpPr txBox="1">
              <a:spLocks noChangeArrowheads="1"/>
            </p:cNvSpPr>
            <p:nvPr/>
          </p:nvSpPr>
          <p:spPr bwMode="auto">
            <a:xfrm>
              <a:off x="5884418" y="5350394"/>
              <a:ext cx="21602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sz="1400" dirty="0" smtClean="0">
                  <a:latin typeface="Calibri" pitchFamily="34" charset="0"/>
                </a:rPr>
                <a:t>Bedürfnisse / Sachfragen</a:t>
              </a:r>
              <a:endParaRPr lang="de-CH" sz="1400" dirty="0">
                <a:latin typeface="Calibri" pitchFamily="34" charset="0"/>
              </a:endParaRPr>
            </a:p>
          </p:txBody>
        </p:sp>
        <p:sp>
          <p:nvSpPr>
            <p:cNvPr id="13" name="Rectangle 10"/>
            <p:cNvSpPr>
              <a:spLocks noChangeArrowheads="1"/>
            </p:cNvSpPr>
            <p:nvPr/>
          </p:nvSpPr>
          <p:spPr bwMode="auto">
            <a:xfrm>
              <a:off x="3708400" y="2063850"/>
              <a:ext cx="2665413" cy="2665413"/>
            </a:xfrm>
            <a:prstGeom prst="rect">
              <a:avLst/>
            </a:prstGeom>
            <a:solidFill>
              <a:schemeClr val="bg1">
                <a:lumMod val="95000"/>
              </a:schemeClr>
            </a:solidFill>
            <a:ln w="28575">
              <a:solidFill>
                <a:schemeClr val="accent2">
                  <a:lumMod val="75000"/>
                </a:schemeClr>
              </a:solidFill>
              <a:miter lim="800000"/>
              <a:headEnd/>
              <a:tailEnd/>
            </a:ln>
            <a:effectLst/>
          </p:spPr>
          <p:txBody>
            <a:bodyPr wrap="none" anchor="ctr"/>
            <a:lstStyle/>
            <a:p>
              <a:endParaRPr lang="de-CH">
                <a:latin typeface="Calibri" pitchFamily="34" charset="0"/>
              </a:endParaRPr>
            </a:p>
          </p:txBody>
        </p:sp>
        <p:sp>
          <p:nvSpPr>
            <p:cNvPr id="14" name="Text Box 11"/>
            <p:cNvSpPr txBox="1">
              <a:spLocks noChangeArrowheads="1"/>
            </p:cNvSpPr>
            <p:nvPr/>
          </p:nvSpPr>
          <p:spPr bwMode="auto">
            <a:xfrm>
              <a:off x="3944938" y="3168750"/>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sz="2400" b="1">
                  <a:latin typeface="Calibri" pitchFamily="34" charset="0"/>
                </a:rPr>
                <a:t>Kompromiss</a:t>
              </a:r>
            </a:p>
          </p:txBody>
        </p:sp>
        <p:sp>
          <p:nvSpPr>
            <p:cNvPr id="15" name="Text Box 12"/>
            <p:cNvSpPr txBox="1">
              <a:spLocks noChangeArrowheads="1"/>
            </p:cNvSpPr>
            <p:nvPr/>
          </p:nvSpPr>
          <p:spPr bwMode="auto">
            <a:xfrm>
              <a:off x="6443663" y="2128937"/>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2400" b="1">
                  <a:latin typeface="Calibri" pitchFamily="34" charset="0"/>
                </a:rPr>
                <a:t>Lösen</a:t>
              </a:r>
            </a:p>
          </p:txBody>
        </p:sp>
        <p:sp>
          <p:nvSpPr>
            <p:cNvPr id="16" name="Text Box 13"/>
            <p:cNvSpPr txBox="1">
              <a:spLocks noChangeArrowheads="1"/>
            </p:cNvSpPr>
            <p:nvPr/>
          </p:nvSpPr>
          <p:spPr bwMode="auto">
            <a:xfrm>
              <a:off x="6443663" y="4297462"/>
              <a:ext cx="187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sz="2400" b="1">
                  <a:latin typeface="Calibri" pitchFamily="34" charset="0"/>
                </a:rPr>
                <a:t>Gewinnen</a:t>
              </a:r>
            </a:p>
          </p:txBody>
        </p:sp>
        <p:sp>
          <p:nvSpPr>
            <p:cNvPr id="17" name="Text Box 14"/>
            <p:cNvSpPr txBox="1">
              <a:spLocks noChangeArrowheads="1"/>
            </p:cNvSpPr>
            <p:nvPr/>
          </p:nvSpPr>
          <p:spPr bwMode="auto">
            <a:xfrm>
              <a:off x="1835150" y="4295875"/>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CH" sz="2400" b="1" dirty="0">
                  <a:latin typeface="Calibri" pitchFamily="34" charset="0"/>
                </a:rPr>
                <a:t>Rückzug</a:t>
              </a:r>
            </a:p>
          </p:txBody>
        </p:sp>
        <p:sp>
          <p:nvSpPr>
            <p:cNvPr id="18" name="Text Box 15"/>
            <p:cNvSpPr txBox="1">
              <a:spLocks noChangeArrowheads="1"/>
            </p:cNvSpPr>
            <p:nvPr/>
          </p:nvSpPr>
          <p:spPr bwMode="auto">
            <a:xfrm>
              <a:off x="1692275" y="2128937"/>
              <a:ext cx="194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de-CH" sz="2400" b="1" dirty="0">
                  <a:latin typeface="Calibri" pitchFamily="34" charset="0"/>
                </a:rPr>
                <a:t>Nachgeben</a:t>
              </a:r>
            </a:p>
          </p:txBody>
        </p:sp>
        <p:sp>
          <p:nvSpPr>
            <p:cNvPr id="19" name="Text Box 16"/>
            <p:cNvSpPr txBox="1">
              <a:spLocks noChangeArrowheads="1"/>
            </p:cNvSpPr>
            <p:nvPr/>
          </p:nvSpPr>
          <p:spPr bwMode="auto">
            <a:xfrm>
              <a:off x="3563938" y="4770537"/>
              <a:ext cx="30241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de-CH" sz="1600">
                  <a:latin typeface="Calibri" pitchFamily="34" charset="0"/>
                </a:rPr>
                <a:t>Geringschätzung der</a:t>
              </a:r>
              <a:br>
                <a:rPr lang="de-CH" sz="1600">
                  <a:latin typeface="Calibri" pitchFamily="34" charset="0"/>
                </a:rPr>
              </a:br>
              <a:r>
                <a:rPr lang="de-CH" sz="1600">
                  <a:latin typeface="Calibri" pitchFamily="34" charset="0"/>
                </a:rPr>
                <a:t>Beziehung</a:t>
              </a:r>
            </a:p>
          </p:txBody>
        </p:sp>
        <p:sp>
          <p:nvSpPr>
            <p:cNvPr id="20" name="Text Box 17"/>
            <p:cNvSpPr txBox="1">
              <a:spLocks noChangeArrowheads="1"/>
            </p:cNvSpPr>
            <p:nvPr/>
          </p:nvSpPr>
          <p:spPr bwMode="auto">
            <a:xfrm>
              <a:off x="3563938" y="1487587"/>
              <a:ext cx="30241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ct val="50000"/>
                </a:spcBef>
              </a:pPr>
              <a:r>
                <a:rPr lang="de-CH" sz="1600">
                  <a:latin typeface="Calibri" pitchFamily="34" charset="0"/>
                </a:rPr>
                <a:t>Hohe Achtung der</a:t>
              </a:r>
              <a:br>
                <a:rPr lang="de-CH" sz="1600">
                  <a:latin typeface="Calibri" pitchFamily="34" charset="0"/>
                </a:rPr>
              </a:br>
              <a:r>
                <a:rPr lang="de-CH" sz="1600">
                  <a:latin typeface="Calibri" pitchFamily="34" charset="0"/>
                </a:rPr>
                <a:t>Beziehung</a:t>
              </a:r>
            </a:p>
          </p:txBody>
        </p:sp>
        <p:sp>
          <p:nvSpPr>
            <p:cNvPr id="21" name="Text Box 18"/>
            <p:cNvSpPr txBox="1">
              <a:spLocks noChangeArrowheads="1"/>
            </p:cNvSpPr>
            <p:nvPr/>
          </p:nvSpPr>
          <p:spPr bwMode="auto">
            <a:xfrm>
              <a:off x="2051050" y="3036987"/>
              <a:ext cx="1512888"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90000"/>
                </a:lnSpc>
                <a:spcBef>
                  <a:spcPct val="50000"/>
                </a:spcBef>
              </a:pPr>
              <a:r>
                <a:rPr lang="de-CH" sz="1600">
                  <a:latin typeface="Calibri" pitchFamily="34" charset="0"/>
                </a:rPr>
                <a:t>Persönliche Bedürfnisse</a:t>
              </a:r>
              <a:br>
                <a:rPr lang="de-CH" sz="1600">
                  <a:latin typeface="Calibri" pitchFamily="34" charset="0"/>
                </a:rPr>
              </a:br>
              <a:r>
                <a:rPr lang="de-CH" sz="1600">
                  <a:latin typeface="Calibri" pitchFamily="34" charset="0"/>
                </a:rPr>
                <a:t>nicht erfüllt</a:t>
              </a:r>
            </a:p>
          </p:txBody>
        </p:sp>
        <p:sp>
          <p:nvSpPr>
            <p:cNvPr id="22" name="Text Box 19"/>
            <p:cNvSpPr txBox="1">
              <a:spLocks noChangeArrowheads="1"/>
            </p:cNvSpPr>
            <p:nvPr/>
          </p:nvSpPr>
          <p:spPr bwMode="auto">
            <a:xfrm>
              <a:off x="6516688" y="3036987"/>
              <a:ext cx="1512888"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de-CH" sz="1600">
                  <a:latin typeface="Calibri" pitchFamily="34" charset="0"/>
                </a:rPr>
                <a:t>Persönliche Bedürfnisse</a:t>
              </a:r>
              <a:br>
                <a:rPr lang="de-CH" sz="1600">
                  <a:latin typeface="Calibri" pitchFamily="34" charset="0"/>
                </a:rPr>
              </a:br>
              <a:r>
                <a:rPr lang="de-CH" sz="1600">
                  <a:latin typeface="Calibri" pitchFamily="34" charset="0"/>
                </a:rPr>
                <a:t>erfüllt</a:t>
              </a:r>
            </a:p>
          </p:txBody>
        </p:sp>
        <p:grpSp>
          <p:nvGrpSpPr>
            <p:cNvPr id="25" name="Gruppieren 24"/>
            <p:cNvGrpSpPr/>
            <p:nvPr/>
          </p:nvGrpSpPr>
          <p:grpSpPr>
            <a:xfrm>
              <a:off x="3708400" y="2066925"/>
              <a:ext cx="663575" cy="2662338"/>
              <a:chOff x="3708400" y="2066925"/>
              <a:chExt cx="663575" cy="2662338"/>
            </a:xfrm>
          </p:grpSpPr>
          <p:sp>
            <p:nvSpPr>
              <p:cNvPr id="24" name="Freihandform 23"/>
              <p:cNvSpPr/>
              <p:nvPr/>
            </p:nvSpPr>
            <p:spPr>
              <a:xfrm>
                <a:off x="3714750" y="2066925"/>
                <a:ext cx="657225" cy="657225"/>
              </a:xfrm>
              <a:custGeom>
                <a:avLst/>
                <a:gdLst>
                  <a:gd name="connsiteX0" fmla="*/ 0 w 657225"/>
                  <a:gd name="connsiteY0" fmla="*/ 657225 h 657225"/>
                  <a:gd name="connsiteX1" fmla="*/ 0 w 657225"/>
                  <a:gd name="connsiteY1" fmla="*/ 0 h 657225"/>
                  <a:gd name="connsiteX2" fmla="*/ 657225 w 657225"/>
                  <a:gd name="connsiteY2" fmla="*/ 0 h 657225"/>
                  <a:gd name="connsiteX3" fmla="*/ 0 w 657225"/>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657225" h="657225">
                    <a:moveTo>
                      <a:pt x="0" y="657225"/>
                    </a:moveTo>
                    <a:lnTo>
                      <a:pt x="0" y="0"/>
                    </a:lnTo>
                    <a:lnTo>
                      <a:pt x="657225" y="0"/>
                    </a:lnTo>
                    <a:lnTo>
                      <a:pt x="0" y="657225"/>
                    </a:lnTo>
                    <a:close/>
                  </a:path>
                </a:pathLst>
              </a:cu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Freihandform 25"/>
              <p:cNvSpPr/>
              <p:nvPr/>
            </p:nvSpPr>
            <p:spPr>
              <a:xfrm rot="16200000">
                <a:off x="3708400" y="4072038"/>
                <a:ext cx="657225" cy="657225"/>
              </a:xfrm>
              <a:custGeom>
                <a:avLst/>
                <a:gdLst>
                  <a:gd name="connsiteX0" fmla="*/ 0 w 657225"/>
                  <a:gd name="connsiteY0" fmla="*/ 657225 h 657225"/>
                  <a:gd name="connsiteX1" fmla="*/ 0 w 657225"/>
                  <a:gd name="connsiteY1" fmla="*/ 0 h 657225"/>
                  <a:gd name="connsiteX2" fmla="*/ 657225 w 657225"/>
                  <a:gd name="connsiteY2" fmla="*/ 0 h 657225"/>
                  <a:gd name="connsiteX3" fmla="*/ 0 w 657225"/>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657225" h="657225">
                    <a:moveTo>
                      <a:pt x="0" y="657225"/>
                    </a:moveTo>
                    <a:lnTo>
                      <a:pt x="0" y="0"/>
                    </a:lnTo>
                    <a:lnTo>
                      <a:pt x="657225" y="0"/>
                    </a:lnTo>
                    <a:lnTo>
                      <a:pt x="0" y="657225"/>
                    </a:lnTo>
                    <a:close/>
                  </a:path>
                </a:pathLst>
              </a:cu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29" name="Freihandform 28"/>
            <p:cNvSpPr/>
            <p:nvPr/>
          </p:nvSpPr>
          <p:spPr>
            <a:xfrm flipH="1">
              <a:off x="5676503" y="2066925"/>
              <a:ext cx="689040" cy="657225"/>
            </a:xfrm>
            <a:custGeom>
              <a:avLst/>
              <a:gdLst>
                <a:gd name="connsiteX0" fmla="*/ 0 w 657225"/>
                <a:gd name="connsiteY0" fmla="*/ 657225 h 657225"/>
                <a:gd name="connsiteX1" fmla="*/ 0 w 657225"/>
                <a:gd name="connsiteY1" fmla="*/ 0 h 657225"/>
                <a:gd name="connsiteX2" fmla="*/ 657225 w 657225"/>
                <a:gd name="connsiteY2" fmla="*/ 0 h 657225"/>
                <a:gd name="connsiteX3" fmla="*/ 0 w 657225"/>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657225" h="657225">
                  <a:moveTo>
                    <a:pt x="0" y="657225"/>
                  </a:moveTo>
                  <a:lnTo>
                    <a:pt x="0" y="0"/>
                  </a:lnTo>
                  <a:lnTo>
                    <a:pt x="657225" y="0"/>
                  </a:lnTo>
                  <a:lnTo>
                    <a:pt x="0" y="657225"/>
                  </a:lnTo>
                  <a:close/>
                </a:path>
              </a:pathLst>
            </a:cu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0" name="Freihandform 29"/>
            <p:cNvSpPr/>
            <p:nvPr/>
          </p:nvSpPr>
          <p:spPr>
            <a:xfrm rot="5400000" flipH="1">
              <a:off x="5687648" y="4056130"/>
              <a:ext cx="657225" cy="689040"/>
            </a:xfrm>
            <a:custGeom>
              <a:avLst/>
              <a:gdLst>
                <a:gd name="connsiteX0" fmla="*/ 0 w 657225"/>
                <a:gd name="connsiteY0" fmla="*/ 657225 h 657225"/>
                <a:gd name="connsiteX1" fmla="*/ 0 w 657225"/>
                <a:gd name="connsiteY1" fmla="*/ 0 h 657225"/>
                <a:gd name="connsiteX2" fmla="*/ 657225 w 657225"/>
                <a:gd name="connsiteY2" fmla="*/ 0 h 657225"/>
                <a:gd name="connsiteX3" fmla="*/ 0 w 657225"/>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657225" h="657225">
                  <a:moveTo>
                    <a:pt x="0" y="657225"/>
                  </a:moveTo>
                  <a:lnTo>
                    <a:pt x="0" y="0"/>
                  </a:lnTo>
                  <a:lnTo>
                    <a:pt x="657225" y="0"/>
                  </a:lnTo>
                  <a:lnTo>
                    <a:pt x="0" y="657225"/>
                  </a:lnTo>
                  <a:close/>
                </a:path>
              </a:pathLst>
            </a:cu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1297716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b="0" dirty="0" smtClean="0">
                <a:latin typeface="Calibri" pitchFamily="34" charset="0"/>
              </a:rPr>
              <a:t>Weisheitskompetenz 3</a:t>
            </a:r>
            <a:br>
              <a:rPr lang="de-CH" b="0" dirty="0" smtClean="0">
                <a:latin typeface="Calibri" pitchFamily="34" charset="0"/>
              </a:rPr>
            </a:br>
            <a:r>
              <a:rPr lang="de-CH" dirty="0"/>
              <a:t/>
            </a:r>
            <a:br>
              <a:rPr lang="de-CH" dirty="0"/>
            </a:br>
            <a:r>
              <a:rPr lang="de-CH" spc="600" dirty="0" smtClean="0"/>
              <a:t>ZEITPERSPEKTIVE</a:t>
            </a:r>
            <a:r>
              <a:rPr lang="de-CH" dirty="0" smtClean="0"/>
              <a:t/>
            </a:r>
            <a:br>
              <a:rPr lang="de-CH" dirty="0" smtClean="0"/>
            </a:br>
            <a:r>
              <a:rPr lang="de-CH" sz="3200" dirty="0" smtClean="0"/>
              <a:t>ERFAHRUNG - NACHHALTIGKEIT</a:t>
            </a:r>
            <a:endParaRPr lang="en-US" sz="3200" dirty="0"/>
          </a:p>
        </p:txBody>
      </p:sp>
      <p:sp>
        <p:nvSpPr>
          <p:cNvPr id="2" name="Textplatzhalter 1"/>
          <p:cNvSpPr>
            <a:spLocks noGrp="1"/>
          </p:cNvSpPr>
          <p:nvPr>
            <p:ph type="body" idx="1"/>
          </p:nvPr>
        </p:nvSpPr>
        <p:spPr/>
        <p:txBody>
          <a:bodyPr/>
          <a:lstStyle/>
          <a:p>
            <a:endParaRPr lang="de-CH"/>
          </a:p>
        </p:txBody>
      </p:sp>
    </p:spTree>
    <p:extLst>
      <p:ext uri="{BB962C8B-B14F-4D97-AF65-F5344CB8AC3E}">
        <p14:creationId xmlns:p14="http://schemas.microsoft.com/office/powerpoint/2010/main" val="2379516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0" dirty="0" smtClean="0"/>
              <a:t>Weisheitskompetenz 3: </a:t>
            </a:r>
            <a:r>
              <a:rPr lang="de-CH" dirty="0" smtClean="0"/>
              <a:t>Zeitperspektive</a:t>
            </a:r>
            <a:endParaRPr lang="de-CH" dirty="0"/>
          </a:p>
        </p:txBody>
      </p:sp>
      <p:graphicFrame>
        <p:nvGraphicFramePr>
          <p:cNvPr id="14" name="Inhaltsplatzhalter 13"/>
          <p:cNvGraphicFramePr>
            <a:graphicFrameLocks noGrp="1"/>
          </p:cNvGraphicFramePr>
          <p:nvPr>
            <p:ph idx="1"/>
            <p:extLst>
              <p:ext uri="{D42A27DB-BD31-4B8C-83A1-F6EECF244321}">
                <p14:modId xmlns:p14="http://schemas.microsoft.com/office/powerpoint/2010/main" val="4183973222"/>
              </p:ext>
            </p:extLst>
          </p:nvPr>
        </p:nvGraphicFramePr>
        <p:xfrm>
          <a:off x="755576" y="1340768"/>
          <a:ext cx="7993062" cy="5410200"/>
        </p:xfrm>
        <a:graphic>
          <a:graphicData uri="http://schemas.openxmlformats.org/drawingml/2006/table">
            <a:tbl>
              <a:tblPr firstRow="1" bandRow="1">
                <a:tableStyleId>{5C22544A-7EE6-4342-B048-85BDC9FD1C3A}</a:tableStyleId>
              </a:tblPr>
              <a:tblGrid>
                <a:gridCol w="2664354"/>
                <a:gridCol w="2664354"/>
                <a:gridCol w="2664354"/>
              </a:tblGrid>
              <a:tr h="370840">
                <a:tc>
                  <a:txBody>
                    <a:bodyPr/>
                    <a:lstStyle/>
                    <a:p>
                      <a:r>
                        <a:rPr lang="de-CH" dirty="0" smtClean="0">
                          <a:solidFill>
                            <a:schemeClr val="bg1"/>
                          </a:solidFill>
                          <a:latin typeface="Calibri" pitchFamily="34" charset="0"/>
                        </a:rPr>
                        <a:t>Vergangenheit</a:t>
                      </a:r>
                      <a:endParaRPr lang="de-CH" dirty="0">
                        <a:solidFill>
                          <a:schemeClr val="bg1"/>
                        </a:solidFill>
                        <a:latin typeface="Calibri" pitchFamily="34" charset="0"/>
                      </a:endParaRPr>
                    </a:p>
                  </a:txBody>
                  <a:tcPr>
                    <a:solidFill>
                      <a:srgbClr val="3D8287"/>
                    </a:solidFill>
                  </a:tcPr>
                </a:tc>
                <a:tc>
                  <a:txBody>
                    <a:bodyPr/>
                    <a:lstStyle/>
                    <a:p>
                      <a:pPr algn="ctr"/>
                      <a:r>
                        <a:rPr lang="de-CH" dirty="0" smtClean="0">
                          <a:solidFill>
                            <a:schemeClr val="bg1"/>
                          </a:solidFill>
                          <a:latin typeface="Calibri" pitchFamily="34" charset="0"/>
                        </a:rPr>
                        <a:t>Gegenwart</a:t>
                      </a:r>
                      <a:endParaRPr lang="de-CH" dirty="0">
                        <a:solidFill>
                          <a:schemeClr val="bg1"/>
                        </a:solidFill>
                        <a:latin typeface="Calibri" pitchFamily="34" charset="0"/>
                      </a:endParaRPr>
                    </a:p>
                  </a:txBody>
                  <a:tcPr>
                    <a:solidFill>
                      <a:schemeClr val="accent1">
                        <a:lumMod val="25000"/>
                      </a:schemeClr>
                    </a:solidFill>
                  </a:tcPr>
                </a:tc>
                <a:tc>
                  <a:txBody>
                    <a:bodyPr/>
                    <a:lstStyle/>
                    <a:p>
                      <a:r>
                        <a:rPr lang="de-CH" dirty="0" smtClean="0">
                          <a:solidFill>
                            <a:schemeClr val="accent5">
                              <a:lumMod val="25000"/>
                            </a:schemeClr>
                          </a:solidFill>
                          <a:latin typeface="Calibri" pitchFamily="34" charset="0"/>
                        </a:rPr>
                        <a:t>   </a:t>
                      </a:r>
                      <a:r>
                        <a:rPr lang="de-CH" dirty="0" smtClean="0">
                          <a:solidFill>
                            <a:schemeClr val="bg1"/>
                          </a:solidFill>
                          <a:latin typeface="Calibri" pitchFamily="34" charset="0"/>
                        </a:rPr>
                        <a:t>Zukunft</a:t>
                      </a:r>
                      <a:endParaRPr lang="de-CH" dirty="0">
                        <a:solidFill>
                          <a:schemeClr val="bg1"/>
                        </a:solidFill>
                        <a:latin typeface="Calibri" pitchFamily="34" charset="0"/>
                      </a:endParaRPr>
                    </a:p>
                  </a:txBody>
                  <a:tcPr>
                    <a:solidFill>
                      <a:srgbClr val="744C4C"/>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solidFill>
                            <a:schemeClr val="accent5">
                              <a:lumMod val="10000"/>
                            </a:schemeClr>
                          </a:solidFill>
                          <a:latin typeface="Calibri" pitchFamily="34" charset="0"/>
                        </a:rPr>
                        <a:t>Bewährte Quellen /</a:t>
                      </a:r>
                      <a:br>
                        <a:rPr lang="de-CH" b="1" dirty="0" smtClean="0">
                          <a:solidFill>
                            <a:schemeClr val="accent5">
                              <a:lumMod val="10000"/>
                            </a:schemeClr>
                          </a:solidFill>
                          <a:latin typeface="Calibri" pitchFamily="34" charset="0"/>
                        </a:rPr>
                      </a:br>
                      <a:r>
                        <a:rPr lang="de-CH" b="1" dirty="0" smtClean="0">
                          <a:solidFill>
                            <a:schemeClr val="accent5">
                              <a:lumMod val="10000"/>
                            </a:schemeClr>
                          </a:solidFill>
                          <a:latin typeface="Calibri" pitchFamily="34" charset="0"/>
                        </a:rPr>
                        <a:t>Traditionen</a:t>
                      </a:r>
                    </a:p>
                  </a:txBody>
                  <a:tcPr>
                    <a:solidFill>
                      <a:srgbClr val="A0D0D4"/>
                    </a:solidFill>
                  </a:tcPr>
                </a:tc>
                <a:tc>
                  <a:txBody>
                    <a:bodyPr/>
                    <a:lstStyle/>
                    <a:p>
                      <a:pPr algn="ctr"/>
                      <a:r>
                        <a:rPr lang="de-CH" b="1" dirty="0" smtClean="0">
                          <a:solidFill>
                            <a:schemeClr val="accent5">
                              <a:lumMod val="10000"/>
                            </a:schemeClr>
                          </a:solidFill>
                          <a:latin typeface="Calibri" pitchFamily="34" charset="0"/>
                        </a:rPr>
                        <a:t>Beschleunigung und Entfremdung</a:t>
                      </a:r>
                      <a:endParaRPr lang="de-CH" b="1" dirty="0">
                        <a:solidFill>
                          <a:schemeClr val="accent5">
                            <a:lumMod val="10000"/>
                          </a:schemeClr>
                        </a:solidFill>
                        <a:latin typeface="Calibri" pitchFamily="34" charset="0"/>
                      </a:endParaRPr>
                    </a:p>
                  </a:txBody>
                  <a:tcPr>
                    <a:solidFill>
                      <a:srgbClr val="E0ECE7"/>
                    </a:solidFill>
                  </a:tcPr>
                </a:tc>
                <a:tc>
                  <a:txBody>
                    <a:bodyPr/>
                    <a:lstStyle/>
                    <a:p>
                      <a:r>
                        <a:rPr lang="de-CH" b="1" dirty="0" smtClean="0">
                          <a:solidFill>
                            <a:schemeClr val="accent5">
                              <a:lumMod val="10000"/>
                            </a:schemeClr>
                          </a:solidFill>
                          <a:latin typeface="Calibri" pitchFamily="34" charset="0"/>
                        </a:rPr>
                        <a:t>Langzeitperspektive</a:t>
                      </a:r>
                      <a:br>
                        <a:rPr lang="de-CH" b="1" dirty="0" smtClean="0">
                          <a:solidFill>
                            <a:schemeClr val="accent5">
                              <a:lumMod val="10000"/>
                            </a:schemeClr>
                          </a:solidFill>
                          <a:latin typeface="Calibri" pitchFamily="34" charset="0"/>
                        </a:rPr>
                      </a:br>
                      <a:r>
                        <a:rPr lang="de-CH" b="1" dirty="0" smtClean="0">
                          <a:solidFill>
                            <a:schemeClr val="accent5">
                              <a:lumMod val="10000"/>
                            </a:schemeClr>
                          </a:solidFill>
                          <a:latin typeface="Calibri" pitchFamily="34" charset="0"/>
                        </a:rPr>
                        <a:t>Nachhaltigkeit</a:t>
                      </a:r>
                    </a:p>
                  </a:txBody>
                  <a:tcPr>
                    <a:solidFill>
                      <a:srgbClr val="E2D4D0"/>
                    </a:solidFill>
                  </a:tcPr>
                </a:tc>
              </a:tr>
              <a:tr h="370840">
                <a:tc>
                  <a:txBody>
                    <a:bodyPr/>
                    <a:lstStyle/>
                    <a:p>
                      <a:pPr marL="0" indent="0">
                        <a:buNone/>
                      </a:pPr>
                      <a:r>
                        <a:rPr lang="de-CH" dirty="0" smtClean="0">
                          <a:latin typeface="Calibri" pitchFamily="34" charset="0"/>
                        </a:rPr>
                        <a:t>Weisheitsliteratur des Altertums: </a:t>
                      </a:r>
                    </a:p>
                    <a:p>
                      <a:pPr lvl="0" indent="-342900"/>
                      <a:r>
                        <a:rPr lang="de-CH" i="1" dirty="0" smtClean="0">
                          <a:latin typeface="Calibri" pitchFamily="34" charset="0"/>
                        </a:rPr>
                        <a:t>Biblische Bücher (Weisheit Salomos)</a:t>
                      </a:r>
                    </a:p>
                    <a:p>
                      <a:pPr lvl="0" indent="-342900"/>
                      <a:r>
                        <a:rPr lang="de-CH" i="1" dirty="0" smtClean="0">
                          <a:latin typeface="Calibri" pitchFamily="34" charset="0"/>
                        </a:rPr>
                        <a:t>Denker des Altertums (Platon, Sokrates, Aristoteles)</a:t>
                      </a:r>
                    </a:p>
                    <a:p>
                      <a:pPr lvl="0" indent="-342900"/>
                      <a:r>
                        <a:rPr lang="de-CH" i="1" dirty="0" smtClean="0">
                          <a:latin typeface="Calibri" pitchFamily="34" charset="0"/>
                        </a:rPr>
                        <a:t>Denker der östlichen Traditionen (Konfuzius, </a:t>
                      </a:r>
                      <a:r>
                        <a:rPr lang="de-CH" i="1" dirty="0" err="1" smtClean="0">
                          <a:latin typeface="Calibri" pitchFamily="34" charset="0"/>
                        </a:rPr>
                        <a:t>Laotse</a:t>
                      </a:r>
                      <a:r>
                        <a:rPr lang="de-CH" i="1" dirty="0" smtClean="0">
                          <a:latin typeface="Calibri" pitchFamily="34" charset="0"/>
                        </a:rPr>
                        <a:t> Tao Tse King)</a:t>
                      </a:r>
                    </a:p>
                    <a:p>
                      <a:pPr lvl="0" indent="-342900"/>
                      <a:r>
                        <a:rPr lang="de-CH" i="1" dirty="0" smtClean="0">
                          <a:latin typeface="Calibri" pitchFamily="34" charset="0"/>
                        </a:rPr>
                        <a:t>Transpersonale Weisheit</a:t>
                      </a:r>
                    </a:p>
                  </a:txBody>
                  <a:tcPr>
                    <a:solidFill>
                      <a:srgbClr val="A0D0D4"/>
                    </a:solidFill>
                  </a:tcPr>
                </a:tc>
                <a:tc>
                  <a:txBody>
                    <a:bodyPr/>
                    <a:lstStyle/>
                    <a:p>
                      <a:pPr algn="ctr"/>
                      <a:endParaRPr lang="de-CH" dirty="0" smtClean="0">
                        <a:latin typeface="Calibri" pitchFamily="34" charset="0"/>
                      </a:endParaRPr>
                    </a:p>
                    <a:p>
                      <a:pPr algn="ctr"/>
                      <a:r>
                        <a:rPr lang="de-CH" b="1" dirty="0" smtClean="0">
                          <a:latin typeface="Calibri" pitchFamily="34" charset="0"/>
                        </a:rPr>
                        <a:t>«</a:t>
                      </a:r>
                      <a:r>
                        <a:rPr lang="de-CH" b="1" dirty="0" err="1" smtClean="0">
                          <a:latin typeface="Calibri" pitchFamily="34" charset="0"/>
                        </a:rPr>
                        <a:t>Modernity</a:t>
                      </a:r>
                      <a:r>
                        <a:rPr lang="de-CH" b="1" dirty="0" smtClean="0">
                          <a:latin typeface="Calibri" pitchFamily="34" charset="0"/>
                        </a:rPr>
                        <a:t> </a:t>
                      </a:r>
                      <a:r>
                        <a:rPr lang="de-CH" b="1" dirty="0" err="1" smtClean="0">
                          <a:latin typeface="Calibri" pitchFamily="34" charset="0"/>
                        </a:rPr>
                        <a:t>is</a:t>
                      </a:r>
                      <a:r>
                        <a:rPr lang="de-CH" b="1" dirty="0" smtClean="0">
                          <a:latin typeface="Calibri" pitchFamily="34" charset="0"/>
                        </a:rPr>
                        <a:t> Speed»</a:t>
                      </a:r>
                    </a:p>
                    <a:p>
                      <a:pPr algn="ctr"/>
                      <a:endParaRPr lang="de-CH" dirty="0" smtClean="0">
                        <a:latin typeface="Calibri" pitchFamily="34" charset="0"/>
                      </a:endParaRPr>
                    </a:p>
                    <a:p>
                      <a:pPr algn="ctr"/>
                      <a:r>
                        <a:rPr lang="de-CH" dirty="0" smtClean="0">
                          <a:latin typeface="Calibri" pitchFamily="34" charset="0"/>
                        </a:rPr>
                        <a:t>Hektik</a:t>
                      </a:r>
                    </a:p>
                    <a:p>
                      <a:pPr algn="ctr"/>
                      <a:r>
                        <a:rPr lang="de-CH" dirty="0" smtClean="0">
                          <a:latin typeface="Calibri" pitchFamily="34" charset="0"/>
                        </a:rPr>
                        <a:t>Zeitgeist</a:t>
                      </a:r>
                    </a:p>
                    <a:p>
                      <a:pPr algn="ctr"/>
                      <a:r>
                        <a:rPr lang="de-CH" dirty="0" smtClean="0">
                          <a:latin typeface="Calibri" pitchFamily="34" charset="0"/>
                        </a:rPr>
                        <a:t>Oberflächlichkeit</a:t>
                      </a:r>
                      <a:endParaRPr lang="de-CH" dirty="0">
                        <a:latin typeface="Calibri" pitchFamily="34" charset="0"/>
                      </a:endParaRPr>
                    </a:p>
                  </a:txBody>
                  <a:tcPr>
                    <a:solidFill>
                      <a:srgbClr val="E0ECE7"/>
                    </a:solidFill>
                  </a:tcPr>
                </a:tc>
                <a:tc>
                  <a:txBody>
                    <a:bodyPr/>
                    <a:lstStyle/>
                    <a:p>
                      <a:pPr marL="0" indent="0">
                        <a:buNone/>
                      </a:pPr>
                      <a:r>
                        <a:rPr lang="de-CH" dirty="0" smtClean="0">
                          <a:latin typeface="Calibri" pitchFamily="34" charset="0"/>
                        </a:rPr>
                        <a:t>Der weise Mensch überlegt, was seine Entscheidungen für die Zukunft bedeuten:</a:t>
                      </a:r>
                      <a:br>
                        <a:rPr lang="de-CH" dirty="0" smtClean="0">
                          <a:latin typeface="Calibri" pitchFamily="34" charset="0"/>
                        </a:rPr>
                      </a:br>
                      <a:endParaRPr lang="de-CH" dirty="0" smtClean="0">
                        <a:latin typeface="Calibri" pitchFamily="34" charset="0"/>
                      </a:endParaRPr>
                    </a:p>
                    <a:p>
                      <a:pPr lvl="0"/>
                      <a:r>
                        <a:rPr lang="de-CH" i="1" dirty="0" smtClean="0">
                          <a:latin typeface="Calibri" pitchFamily="34" charset="0"/>
                        </a:rPr>
                        <a:t>Beispiel Existenz: </a:t>
                      </a:r>
                      <a:br>
                        <a:rPr lang="de-CH" i="1" dirty="0" smtClean="0">
                          <a:latin typeface="Calibri" pitchFamily="34" charset="0"/>
                        </a:rPr>
                      </a:br>
                      <a:r>
                        <a:rPr lang="de-CH" i="1" dirty="0" smtClean="0">
                          <a:latin typeface="Calibri" pitchFamily="34" charset="0"/>
                        </a:rPr>
                        <a:t>- </a:t>
                      </a:r>
                      <a:r>
                        <a:rPr lang="de-CH" i="0" dirty="0" smtClean="0">
                          <a:latin typeface="Calibri" pitchFamily="34" charset="0"/>
                        </a:rPr>
                        <a:t>Umgang mit Geld</a:t>
                      </a:r>
                      <a:br>
                        <a:rPr lang="de-CH" i="0" dirty="0" smtClean="0">
                          <a:latin typeface="Calibri" pitchFamily="34" charset="0"/>
                        </a:rPr>
                      </a:br>
                      <a:endParaRPr lang="de-CH" i="0" dirty="0" smtClean="0">
                        <a:latin typeface="Calibri" pitchFamily="34" charset="0"/>
                      </a:endParaRPr>
                    </a:p>
                    <a:p>
                      <a:pPr marL="180975" lvl="0" indent="-180975"/>
                      <a:r>
                        <a:rPr lang="de-CH" i="1" dirty="0" smtClean="0">
                          <a:latin typeface="Calibri" pitchFamily="34" charset="0"/>
                        </a:rPr>
                        <a:t>Beispiele Beratung: </a:t>
                      </a:r>
                    </a:p>
                    <a:p>
                      <a:pPr marL="180975" lvl="0" indent="-180975"/>
                      <a:r>
                        <a:rPr lang="de-CH" sz="1800" i="0" kern="1200" dirty="0" smtClean="0">
                          <a:solidFill>
                            <a:schemeClr val="dk1"/>
                          </a:solidFill>
                          <a:latin typeface="Calibri" pitchFamily="34" charset="0"/>
                          <a:ea typeface="+mn-ea"/>
                          <a:cs typeface="+mn-cs"/>
                        </a:rPr>
                        <a:t>-  Absetzen von   Medikamenten</a:t>
                      </a:r>
                    </a:p>
                    <a:p>
                      <a:pPr marL="180975" lvl="0" indent="-180975">
                        <a:buFontTx/>
                        <a:buChar char="-"/>
                      </a:pPr>
                      <a:r>
                        <a:rPr lang="de-CH" sz="1800" i="0" kern="1200" dirty="0" smtClean="0">
                          <a:solidFill>
                            <a:schemeClr val="dk1"/>
                          </a:solidFill>
                          <a:latin typeface="Calibri" pitchFamily="34" charset="0"/>
                          <a:ea typeface="+mn-ea"/>
                          <a:cs typeface="+mn-cs"/>
                        </a:rPr>
                        <a:t>Abbrechen von</a:t>
                      </a:r>
                    </a:p>
                    <a:p>
                      <a:pPr marL="180975" lvl="0" indent="-180975">
                        <a:buFontTx/>
                        <a:buNone/>
                      </a:pPr>
                      <a:r>
                        <a:rPr lang="de-CH" sz="1800" i="0" kern="1200" dirty="0" smtClean="0">
                          <a:solidFill>
                            <a:schemeClr val="dk1"/>
                          </a:solidFill>
                          <a:latin typeface="Calibri" pitchFamily="34" charset="0"/>
                          <a:ea typeface="+mn-ea"/>
                          <a:cs typeface="+mn-cs"/>
                        </a:rPr>
                        <a:t>   Beziehungen</a:t>
                      </a:r>
                    </a:p>
                  </a:txBody>
                  <a:tcPr>
                    <a:solidFill>
                      <a:srgbClr val="E2D4D0"/>
                    </a:solidFill>
                  </a:tcPr>
                </a:tc>
              </a:tr>
              <a:tr h="370840">
                <a:tc>
                  <a:txBody>
                    <a:bodyPr/>
                    <a:lstStyle/>
                    <a:p>
                      <a:r>
                        <a:rPr lang="de-CH" dirty="0" smtClean="0">
                          <a:latin typeface="Calibri" pitchFamily="34" charset="0"/>
                        </a:rPr>
                        <a:t>Weisheit der Eltern</a:t>
                      </a:r>
                      <a:endParaRPr lang="de-CH" dirty="0">
                        <a:latin typeface="Calibri" pitchFamily="34" charset="0"/>
                      </a:endParaRPr>
                    </a:p>
                  </a:txBody>
                  <a:tcPr>
                    <a:solidFill>
                      <a:srgbClr val="A0D0D4"/>
                    </a:solidFill>
                  </a:tcPr>
                </a:tc>
                <a:tc>
                  <a:txBody>
                    <a:bodyPr/>
                    <a:lstStyle/>
                    <a:p>
                      <a:pPr algn="ctr"/>
                      <a:endParaRPr lang="de-CH" dirty="0">
                        <a:latin typeface="Calibri" pitchFamily="34" charset="0"/>
                      </a:endParaRPr>
                    </a:p>
                  </a:txBody>
                  <a:tcPr>
                    <a:solidFill>
                      <a:srgbClr val="E0ECE7"/>
                    </a:solidFill>
                  </a:tcPr>
                </a:tc>
                <a:tc>
                  <a:txBody>
                    <a:bodyPr/>
                    <a:lstStyle/>
                    <a:p>
                      <a:endParaRPr lang="de-CH" dirty="0">
                        <a:latin typeface="Calibri" pitchFamily="34" charset="0"/>
                      </a:endParaRPr>
                    </a:p>
                  </a:txBody>
                  <a:tcPr>
                    <a:solidFill>
                      <a:srgbClr val="E2D4D0"/>
                    </a:solidFill>
                  </a:tcPr>
                </a:tc>
              </a:tr>
              <a:tr h="370840">
                <a:tc>
                  <a:txBody>
                    <a:bodyPr/>
                    <a:lstStyle/>
                    <a:p>
                      <a:endParaRPr lang="de-CH" dirty="0">
                        <a:latin typeface="Calibri" pitchFamily="34" charset="0"/>
                      </a:endParaRPr>
                    </a:p>
                  </a:txBody>
                  <a:tcPr>
                    <a:solidFill>
                      <a:srgbClr val="3D8287"/>
                    </a:solidFill>
                  </a:tcPr>
                </a:tc>
                <a:tc>
                  <a:txBody>
                    <a:bodyPr/>
                    <a:lstStyle/>
                    <a:p>
                      <a:pPr algn="ctr"/>
                      <a:endParaRPr lang="de-CH" dirty="0">
                        <a:latin typeface="Calibri" pitchFamily="34" charset="0"/>
                      </a:endParaRPr>
                    </a:p>
                  </a:txBody>
                  <a:tcPr>
                    <a:solidFill>
                      <a:schemeClr val="accent1">
                        <a:lumMod val="25000"/>
                      </a:schemeClr>
                    </a:solidFill>
                  </a:tcPr>
                </a:tc>
                <a:tc>
                  <a:txBody>
                    <a:bodyPr/>
                    <a:lstStyle/>
                    <a:p>
                      <a:endParaRPr lang="de-CH" dirty="0">
                        <a:latin typeface="Calibri" pitchFamily="34" charset="0"/>
                      </a:endParaRPr>
                    </a:p>
                  </a:txBody>
                  <a:tcPr>
                    <a:solidFill>
                      <a:srgbClr val="744C4C"/>
                    </a:solidFill>
                  </a:tcPr>
                </a:tc>
              </a:tr>
            </a:tbl>
          </a:graphicData>
        </a:graphic>
      </p:graphicFrame>
    </p:spTree>
    <p:extLst>
      <p:ext uri="{BB962C8B-B14F-4D97-AF65-F5344CB8AC3E}">
        <p14:creationId xmlns:p14="http://schemas.microsoft.com/office/powerpoint/2010/main" val="1710057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SEMINARE_MATERIAL\Burnout-MIDLIFE\IMAGES_Burnout\Wecker_Zeit_SPiegel_36_201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31640" y="2492896"/>
            <a:ext cx="2736304" cy="34904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smtClean="0"/>
              <a:t>Zeitperspektive in der Gegenwart</a:t>
            </a:r>
            <a:endParaRPr lang="de-CH" dirty="0"/>
          </a:p>
        </p:txBody>
      </p:sp>
      <p:sp>
        <p:nvSpPr>
          <p:cNvPr id="3" name="Inhaltsplatzhalter 2"/>
          <p:cNvSpPr>
            <a:spLocks noGrp="1"/>
          </p:cNvSpPr>
          <p:nvPr>
            <p:ph sz="half" idx="1"/>
          </p:nvPr>
        </p:nvSpPr>
        <p:spPr>
          <a:xfrm>
            <a:off x="899592" y="1484313"/>
            <a:ext cx="3775075" cy="4670425"/>
          </a:xfrm>
        </p:spPr>
        <p:txBody>
          <a:bodyPr/>
          <a:lstStyle/>
          <a:p>
            <a:r>
              <a:rPr lang="de-CH" sz="1600" dirty="0" smtClean="0"/>
              <a:t>Die Moderne ist geprägt von einer ständig zunehmenden Beschleunigung – subjektiv und objektiv</a:t>
            </a:r>
          </a:p>
          <a:p>
            <a:r>
              <a:rPr lang="de-CH" sz="1600" dirty="0" smtClean="0"/>
              <a:t>Beschleunigung und Entfremdung</a:t>
            </a:r>
          </a:p>
        </p:txBody>
      </p:sp>
      <p:sp>
        <p:nvSpPr>
          <p:cNvPr id="5" name="Inhaltsplatzhalter 4"/>
          <p:cNvSpPr>
            <a:spLocks noGrp="1"/>
          </p:cNvSpPr>
          <p:nvPr>
            <p:ph sz="half" idx="2"/>
          </p:nvPr>
        </p:nvSpPr>
        <p:spPr>
          <a:xfrm>
            <a:off x="4644008" y="1422871"/>
            <a:ext cx="4176142" cy="4670425"/>
          </a:xfrm>
        </p:spPr>
        <p:txBody>
          <a:bodyPr/>
          <a:lstStyle/>
          <a:p>
            <a:r>
              <a:rPr lang="de-CH" b="1" i="1" dirty="0" smtClean="0"/>
              <a:t>Weisheit</a:t>
            </a:r>
            <a:r>
              <a:rPr lang="de-CH" dirty="0" smtClean="0"/>
              <a:t> bedeutet die Gefahr der Entfremdung durch das hektische Leben wahrzunehmen und </a:t>
            </a:r>
            <a:r>
              <a:rPr lang="de-CH" b="1" i="1" dirty="0" smtClean="0"/>
              <a:t>bewusst Zeit zu nehmen für das, was wirklich zählt</a:t>
            </a:r>
            <a:endParaRPr lang="de-CH" b="1" i="1" dirty="0"/>
          </a:p>
        </p:txBody>
      </p:sp>
      <p:sp>
        <p:nvSpPr>
          <p:cNvPr id="4" name="Rechteck 3"/>
          <p:cNvSpPr/>
          <p:nvPr/>
        </p:nvSpPr>
        <p:spPr>
          <a:xfrm>
            <a:off x="7559824" y="0"/>
            <a:ext cx="158417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
        <p:nvSpPr>
          <p:cNvPr id="6" name="Textfeld 5"/>
          <p:cNvSpPr txBox="1"/>
          <p:nvPr/>
        </p:nvSpPr>
        <p:spPr>
          <a:xfrm>
            <a:off x="2971052" y="5949132"/>
            <a:ext cx="1296144" cy="230832"/>
          </a:xfrm>
          <a:prstGeom prst="rect">
            <a:avLst/>
          </a:prstGeom>
          <a:noFill/>
        </p:spPr>
        <p:txBody>
          <a:bodyPr wrap="square" rtlCol="0">
            <a:spAutoFit/>
          </a:bodyPr>
          <a:lstStyle/>
          <a:p>
            <a:r>
              <a:rPr lang="de-CH" sz="900" dirty="0" smtClean="0">
                <a:latin typeface="Calibri" pitchFamily="34" charset="0"/>
              </a:rPr>
              <a:t>Spiegel 36/2014</a:t>
            </a:r>
            <a:endParaRPr lang="de-CH" sz="900" dirty="0">
              <a:latin typeface="Calibri" pitchFamily="34" charset="0"/>
            </a:endParaRPr>
          </a:p>
        </p:txBody>
      </p:sp>
    </p:spTree>
    <p:extLst>
      <p:ext uri="{BB962C8B-B14F-4D97-AF65-F5344CB8AC3E}">
        <p14:creationId xmlns:p14="http://schemas.microsoft.com/office/powerpoint/2010/main" val="1935694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Zwei wesentliche Zugangswege</a:t>
            </a:r>
            <a:endParaRPr lang="de-CH" dirty="0"/>
          </a:p>
        </p:txBody>
      </p:sp>
      <p:sp>
        <p:nvSpPr>
          <p:cNvPr id="3" name="Inhaltsplatzhalter 2"/>
          <p:cNvSpPr>
            <a:spLocks noGrp="1"/>
          </p:cNvSpPr>
          <p:nvPr>
            <p:ph idx="1"/>
          </p:nvPr>
        </p:nvSpPr>
        <p:spPr/>
        <p:txBody>
          <a:bodyPr/>
          <a:lstStyle/>
          <a:p>
            <a:pPr marL="514350" indent="-514350">
              <a:buFont typeface="+mj-lt"/>
              <a:buAutoNum type="alphaLcParenR"/>
            </a:pPr>
            <a:r>
              <a:rPr lang="de-CH" dirty="0" smtClean="0"/>
              <a:t>Erforschung </a:t>
            </a:r>
            <a:r>
              <a:rPr lang="de-CH" dirty="0"/>
              <a:t>von </a:t>
            </a:r>
            <a:r>
              <a:rPr lang="de-CH" u="sng" dirty="0"/>
              <a:t>impliziten</a:t>
            </a:r>
            <a:r>
              <a:rPr lang="de-CH" dirty="0"/>
              <a:t> Theorien: </a:t>
            </a:r>
            <a:r>
              <a:rPr lang="de-CH" dirty="0" smtClean="0"/>
              <a:t/>
            </a:r>
            <a:br>
              <a:rPr lang="de-CH" dirty="0" smtClean="0"/>
            </a:br>
            <a:r>
              <a:rPr lang="de-CH" i="1" dirty="0" smtClean="0"/>
              <a:t>«</a:t>
            </a:r>
            <a:r>
              <a:rPr lang="de-CH" i="1" dirty="0"/>
              <a:t>Was verstehen Leute im Alltag unter Weisheit und wie lässt sie sich systematisieren</a:t>
            </a:r>
            <a:r>
              <a:rPr lang="de-CH" i="1" dirty="0" smtClean="0"/>
              <a:t>?»</a:t>
            </a:r>
            <a:br>
              <a:rPr lang="de-CH" i="1" dirty="0" smtClean="0"/>
            </a:br>
            <a:endParaRPr lang="de-CH" i="1" dirty="0"/>
          </a:p>
          <a:p>
            <a:pPr marL="514350" indent="-514350">
              <a:buFont typeface="+mj-lt"/>
              <a:buAutoNum type="alphaLcParenR"/>
            </a:pPr>
            <a:r>
              <a:rPr lang="de-CH" dirty="0" smtClean="0"/>
              <a:t>Entwicklung </a:t>
            </a:r>
            <a:r>
              <a:rPr lang="de-CH" dirty="0"/>
              <a:t>«</a:t>
            </a:r>
            <a:r>
              <a:rPr lang="de-CH" u="sng" dirty="0"/>
              <a:t>expliziter</a:t>
            </a:r>
            <a:r>
              <a:rPr lang="de-CH" dirty="0"/>
              <a:t>» Weisheitstheorien: </a:t>
            </a:r>
            <a:r>
              <a:rPr lang="de-CH" dirty="0" smtClean="0"/>
              <a:t/>
            </a:r>
            <a:br>
              <a:rPr lang="de-CH" dirty="0" smtClean="0"/>
            </a:br>
            <a:r>
              <a:rPr lang="de-CH" i="1" dirty="0" smtClean="0"/>
              <a:t>«</a:t>
            </a:r>
            <a:r>
              <a:rPr lang="de-CH" i="1" dirty="0"/>
              <a:t>Gibt es eine Verbindung zwischen </a:t>
            </a:r>
            <a:r>
              <a:rPr lang="de-CH" i="1" dirty="0" smtClean="0"/>
              <a:t>psychologischen </a:t>
            </a:r>
            <a:r>
              <a:rPr lang="de-CH" i="1" dirty="0" err="1"/>
              <a:t>Konstrukten</a:t>
            </a:r>
            <a:r>
              <a:rPr lang="de-CH" i="1" dirty="0"/>
              <a:t> (etwa Persönlichkeit, Intelligenz, Expertenwissen) und welchen Einfluss haben diese auf die Entwicklung von Weisheit?»</a:t>
            </a:r>
          </a:p>
          <a:p>
            <a:pPr marL="514350" indent="-514350">
              <a:buFont typeface="+mj-lt"/>
              <a:buAutoNum type="alphaLcParenR"/>
            </a:pPr>
            <a:endParaRPr lang="de-CH" dirty="0"/>
          </a:p>
        </p:txBody>
      </p:sp>
    </p:spTree>
    <p:extLst>
      <p:ext uri="{BB962C8B-B14F-4D97-AF65-F5344CB8AC3E}">
        <p14:creationId xmlns:p14="http://schemas.microsoft.com/office/powerpoint/2010/main" val="188373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b="0" dirty="0" smtClean="0">
                <a:latin typeface="Calibri" pitchFamily="34" charset="0"/>
              </a:rPr>
              <a:t>Weisheitskompetenz 4</a:t>
            </a:r>
            <a:r>
              <a:rPr lang="de-CH" dirty="0" smtClean="0"/>
              <a:t/>
            </a:r>
            <a:br>
              <a:rPr lang="de-CH" dirty="0" smtClean="0"/>
            </a:br>
            <a:r>
              <a:rPr lang="de-CH" dirty="0"/>
              <a:t/>
            </a:r>
            <a:br>
              <a:rPr lang="de-CH" dirty="0"/>
            </a:br>
            <a:r>
              <a:rPr lang="de-CH" spc="300" dirty="0" smtClean="0"/>
              <a:t>HALTUNG UND HANDLUNG</a:t>
            </a:r>
            <a:br>
              <a:rPr lang="de-CH" spc="300" dirty="0" smtClean="0"/>
            </a:br>
            <a:r>
              <a:rPr lang="de-CH" spc="300" dirty="0" smtClean="0"/>
              <a:t/>
            </a:r>
            <a:br>
              <a:rPr lang="de-CH" spc="300" dirty="0" smtClean="0"/>
            </a:br>
            <a:r>
              <a:rPr lang="de-CH" spc="300" dirty="0" smtClean="0"/>
              <a:t>WERTE UND COMMITMENT</a:t>
            </a:r>
            <a:endParaRPr lang="en-US" spc="300" dirty="0"/>
          </a:p>
        </p:txBody>
      </p:sp>
    </p:spTree>
    <p:extLst>
      <p:ext uri="{BB962C8B-B14F-4D97-AF65-F5344CB8AC3E}">
        <p14:creationId xmlns:p14="http://schemas.microsoft.com/office/powerpoint/2010/main" val="4173467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Unweisheit</a:t>
            </a:r>
            <a:r>
              <a:rPr lang="de-CH" dirty="0" smtClean="0"/>
              <a:t> und Wertemangel </a:t>
            </a:r>
            <a:endParaRPr lang="de-CH"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340768"/>
            <a:ext cx="3896735" cy="465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734398">
            <a:off x="3048164" y="3262680"/>
            <a:ext cx="58293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364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dirty="0" smtClean="0"/>
              <a:t>Wer die Welt bewegen will, braucht nicht nur einen «Hebel», sondern auch einen festen Stand</a:t>
            </a:r>
            <a:endParaRPr lang="en-US" dirty="0"/>
          </a:p>
        </p:txBody>
      </p:sp>
      <p:sp>
        <p:nvSpPr>
          <p:cNvPr id="5" name="Textplatzhalter 4"/>
          <p:cNvSpPr>
            <a:spLocks noGrp="1"/>
          </p:cNvSpPr>
          <p:nvPr>
            <p:ph type="body" idx="1"/>
          </p:nvPr>
        </p:nvSpPr>
        <p:spPr/>
        <p:txBody>
          <a:bodyPr/>
          <a:lstStyle/>
          <a:p>
            <a:r>
              <a:rPr lang="de-CH" dirty="0" smtClean="0"/>
              <a:t>Frei nach Archimedes</a:t>
            </a:r>
            <a:endParaRPr lang="en-US" dirty="0"/>
          </a:p>
        </p:txBody>
      </p:sp>
    </p:spTree>
    <p:extLst>
      <p:ext uri="{BB962C8B-B14F-4D97-AF65-F5344CB8AC3E}">
        <p14:creationId xmlns:p14="http://schemas.microsoft.com/office/powerpoint/2010/main" val="1052330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dirty="0" smtClean="0"/>
              <a:t>«Durch </a:t>
            </a:r>
            <a:r>
              <a:rPr lang="de-CH" dirty="0"/>
              <a:t>Leichtfertigkeit verliert man die Wurzeln, durch Unruhe die Übersicht</a:t>
            </a:r>
            <a:r>
              <a:rPr lang="de-CH" dirty="0" smtClean="0"/>
              <a:t>.»</a:t>
            </a:r>
            <a:endParaRPr lang="en-US" dirty="0"/>
          </a:p>
        </p:txBody>
      </p:sp>
      <p:sp>
        <p:nvSpPr>
          <p:cNvPr id="5" name="Textplatzhalter 4"/>
          <p:cNvSpPr>
            <a:spLocks noGrp="1"/>
          </p:cNvSpPr>
          <p:nvPr>
            <p:ph type="body" idx="1"/>
          </p:nvPr>
        </p:nvSpPr>
        <p:spPr/>
        <p:txBody>
          <a:bodyPr/>
          <a:lstStyle/>
          <a:p>
            <a:r>
              <a:rPr lang="de-CH" dirty="0" smtClean="0"/>
              <a:t>Konfuzius</a:t>
            </a:r>
            <a:endParaRPr lang="en-US" dirty="0"/>
          </a:p>
        </p:txBody>
      </p:sp>
    </p:spTree>
    <p:extLst>
      <p:ext uri="{BB962C8B-B14F-4D97-AF65-F5344CB8AC3E}">
        <p14:creationId xmlns:p14="http://schemas.microsoft.com/office/powerpoint/2010/main" val="2007323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5" y="404664"/>
            <a:ext cx="7992566" cy="863749"/>
          </a:xfrm>
        </p:spPr>
        <p:txBody>
          <a:bodyPr/>
          <a:lstStyle/>
          <a:p>
            <a:r>
              <a:rPr lang="de-CH" dirty="0" smtClean="0"/>
              <a:t>Schönheit entsteht durch Spannungsfelder</a:t>
            </a:r>
            <a:endParaRPr lang="en-US" dirty="0"/>
          </a:p>
        </p:txBody>
      </p:sp>
      <p:pic>
        <p:nvPicPr>
          <p:cNvPr id="3" name="Inhaltsplatzhalter 2"/>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116013" y="1628800"/>
            <a:ext cx="3775075" cy="2831306"/>
          </a:xfrm>
        </p:spPr>
      </p:pic>
      <p:sp>
        <p:nvSpPr>
          <p:cNvPr id="5" name="Inhaltsplatzhalter 4"/>
          <p:cNvSpPr>
            <a:spLocks noGrp="1"/>
          </p:cNvSpPr>
          <p:nvPr>
            <p:ph sz="half" idx="2"/>
          </p:nvPr>
        </p:nvSpPr>
        <p:spPr/>
        <p:txBody>
          <a:bodyPr/>
          <a:lstStyle/>
          <a:p>
            <a:pPr marL="0" indent="0">
              <a:buNone/>
            </a:pPr>
            <a:r>
              <a:rPr lang="de-CH" sz="2000" dirty="0" smtClean="0"/>
              <a:t>Der Münchner Geigenbauer Martin </a:t>
            </a:r>
            <a:r>
              <a:rPr lang="de-CH" sz="2000" dirty="0" err="1" smtClean="0"/>
              <a:t>Schleske</a:t>
            </a:r>
            <a:r>
              <a:rPr lang="de-CH" sz="2000" dirty="0" smtClean="0"/>
              <a:t> beschreibt eindringlich seine Arbeit mit dem Holz, aus dem eine Geige entsteht. Sie wird ihm zum Gleichnis für den Menschen. </a:t>
            </a:r>
          </a:p>
          <a:p>
            <a:pPr marL="0" indent="0">
              <a:buNone/>
            </a:pPr>
            <a:endParaRPr lang="de-CH" sz="2400" dirty="0" smtClean="0"/>
          </a:p>
          <a:p>
            <a:pPr marL="0" indent="0">
              <a:buNone/>
            </a:pPr>
            <a:r>
              <a:rPr lang="de-CH" sz="2400" dirty="0" smtClean="0"/>
              <a:t>«Weisheit lebt aus dem Spannungsfeld von </a:t>
            </a:r>
            <a:r>
              <a:rPr lang="de-CH" sz="2400" u="sng" dirty="0" smtClean="0"/>
              <a:t>Leidenschaft und Gelassenheit</a:t>
            </a:r>
            <a:r>
              <a:rPr lang="de-CH" sz="2400" dirty="0" smtClean="0"/>
              <a:t>.»</a:t>
            </a:r>
          </a:p>
          <a:p>
            <a:pPr marL="0" indent="0">
              <a:buNone/>
            </a:pPr>
            <a:r>
              <a:rPr lang="de-CH" sz="2400" dirty="0" smtClean="0"/>
              <a:t>CAVE: Fanatismus und Gleichgültigkeit</a:t>
            </a:r>
          </a:p>
        </p:txBody>
      </p:sp>
      <p:sp>
        <p:nvSpPr>
          <p:cNvPr id="6" name="Rechteck 5"/>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576344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2060848"/>
            <a:ext cx="7772400" cy="1362075"/>
          </a:xfrm>
        </p:spPr>
        <p:txBody>
          <a:bodyPr/>
          <a:lstStyle/>
          <a:p>
            <a:r>
              <a:rPr lang="de-CH" dirty="0" smtClean="0"/>
              <a:t>Jede grosse Wahrheit lebt aus einem Spannungsfeld </a:t>
            </a:r>
            <a:br>
              <a:rPr lang="de-CH" dirty="0" smtClean="0"/>
            </a:br>
            <a:r>
              <a:rPr lang="de-CH" dirty="0" smtClean="0"/>
              <a:t>von </a:t>
            </a:r>
            <a:r>
              <a:rPr lang="de-CH" b="0" dirty="0" smtClean="0"/>
              <a:t>(mindestens) </a:t>
            </a:r>
            <a:br>
              <a:rPr lang="de-CH" b="0" dirty="0" smtClean="0"/>
            </a:br>
            <a:r>
              <a:rPr lang="de-CH" dirty="0" smtClean="0"/>
              <a:t>zwei Brennpunkten</a:t>
            </a:r>
            <a:endParaRPr lang="de-CH" dirty="0"/>
          </a:p>
        </p:txBody>
      </p:sp>
      <p:sp>
        <p:nvSpPr>
          <p:cNvPr id="3" name="Text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1322260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39752" y="1222743"/>
            <a:ext cx="5014317" cy="3083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p:txBody>
          <a:bodyPr/>
          <a:lstStyle/>
          <a:p>
            <a:r>
              <a:rPr lang="de-CH" dirty="0" smtClean="0"/>
              <a:t>«Werterelativismus» - Symbol Ellipse</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3814963139"/>
              </p:ext>
            </p:extLst>
          </p:nvPr>
        </p:nvGraphicFramePr>
        <p:xfrm>
          <a:off x="1763688" y="4437112"/>
          <a:ext cx="5688632" cy="1633101"/>
        </p:xfrm>
        <a:graphic>
          <a:graphicData uri="http://schemas.openxmlformats.org/drawingml/2006/table">
            <a:tbl>
              <a:tblPr firstRow="1" bandRow="1">
                <a:tableStyleId>{F5AB1C69-6EDB-4FF4-983F-18BD219EF322}</a:tableStyleId>
              </a:tblPr>
              <a:tblGrid>
                <a:gridCol w="2694616"/>
                <a:gridCol w="479042"/>
                <a:gridCol w="2514974"/>
              </a:tblGrid>
              <a:tr h="316835">
                <a:tc>
                  <a:txBody>
                    <a:bodyPr/>
                    <a:lstStyle/>
                    <a:p>
                      <a:pPr algn="r"/>
                      <a:r>
                        <a:rPr lang="de-CH" dirty="0" smtClean="0">
                          <a:solidFill>
                            <a:schemeClr val="tx1"/>
                          </a:solidFill>
                        </a:rPr>
                        <a:t>Das Leben ist schön</a:t>
                      </a:r>
                      <a:endParaRPr lang="de-CH" dirty="0">
                        <a:solidFill>
                          <a:schemeClr val="tx1"/>
                        </a:solidFill>
                      </a:endParaRPr>
                    </a:p>
                  </a:txBody>
                  <a:tcPr/>
                </a:tc>
                <a:tc>
                  <a:txBody>
                    <a:bodyPr/>
                    <a:lstStyle/>
                    <a:p>
                      <a:r>
                        <a:rPr lang="de-CH" dirty="0" err="1" smtClean="0">
                          <a:solidFill>
                            <a:schemeClr val="tx1"/>
                          </a:solidFill>
                        </a:rPr>
                        <a:t>vs</a:t>
                      </a:r>
                      <a:endParaRPr lang="de-CH" dirty="0">
                        <a:solidFill>
                          <a:schemeClr val="tx1"/>
                        </a:solidFill>
                      </a:endParaRPr>
                    </a:p>
                  </a:txBody>
                  <a:tcPr/>
                </a:tc>
                <a:tc>
                  <a:txBody>
                    <a:bodyPr/>
                    <a:lstStyle/>
                    <a:p>
                      <a:r>
                        <a:rPr lang="de-CH" dirty="0" smtClean="0">
                          <a:solidFill>
                            <a:schemeClr val="tx1"/>
                          </a:solidFill>
                        </a:rPr>
                        <a:t>Das Leben ist hart</a:t>
                      </a:r>
                      <a:endParaRPr lang="de-CH" dirty="0">
                        <a:solidFill>
                          <a:schemeClr val="tx1"/>
                        </a:solidFill>
                      </a:endParaRPr>
                    </a:p>
                  </a:txBody>
                  <a:tcPr/>
                </a:tc>
              </a:tr>
              <a:tr h="1267341">
                <a:tc>
                  <a:txBody>
                    <a:bodyPr/>
                    <a:lstStyle/>
                    <a:p>
                      <a:pPr algn="r"/>
                      <a:r>
                        <a:rPr lang="de-CH" dirty="0" smtClean="0">
                          <a:solidFill>
                            <a:schemeClr val="tx1"/>
                          </a:solidFill>
                        </a:rPr>
                        <a:t>Liebe</a:t>
                      </a:r>
                    </a:p>
                    <a:p>
                      <a:pPr algn="r"/>
                      <a:r>
                        <a:rPr lang="de-CH" dirty="0" smtClean="0">
                          <a:solidFill>
                            <a:schemeClr val="tx1"/>
                          </a:solidFill>
                        </a:rPr>
                        <a:t>Einfühlung</a:t>
                      </a:r>
                    </a:p>
                    <a:p>
                      <a:pPr algn="r"/>
                      <a:r>
                        <a:rPr lang="de-CH" dirty="0" smtClean="0">
                          <a:solidFill>
                            <a:schemeClr val="tx1"/>
                          </a:solidFill>
                        </a:rPr>
                        <a:t>Heimat</a:t>
                      </a:r>
                    </a:p>
                    <a:p>
                      <a:pPr algn="r"/>
                      <a:r>
                        <a:rPr lang="de-CH" dirty="0" smtClean="0">
                          <a:solidFill>
                            <a:schemeClr val="tx1"/>
                          </a:solidFill>
                        </a:rPr>
                        <a:t>Stillsein</a:t>
                      </a:r>
                      <a:endParaRPr lang="de-CH"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tx1"/>
                          </a:solidFill>
                        </a:rPr>
                        <a:t>vs.</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tx1"/>
                          </a:solidFill>
                        </a:rPr>
                        <a:t>vs.</a:t>
                      </a:r>
                    </a:p>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solidFill>
                            <a:schemeClr val="tx1"/>
                          </a:solidFill>
                        </a:rPr>
                        <a:t>vs. vs.</a:t>
                      </a:r>
                    </a:p>
                  </a:txBody>
                  <a:tcPr/>
                </a:tc>
                <a:tc>
                  <a:txBody>
                    <a:bodyPr/>
                    <a:lstStyle/>
                    <a:p>
                      <a:r>
                        <a:rPr lang="de-CH" dirty="0" smtClean="0">
                          <a:solidFill>
                            <a:schemeClr val="tx1"/>
                          </a:solidFill>
                        </a:rPr>
                        <a:t>Ablehnung</a:t>
                      </a:r>
                    </a:p>
                    <a:p>
                      <a:r>
                        <a:rPr lang="de-CH" dirty="0" smtClean="0">
                          <a:solidFill>
                            <a:schemeClr val="tx1"/>
                          </a:solidFill>
                        </a:rPr>
                        <a:t>Distanz</a:t>
                      </a:r>
                    </a:p>
                    <a:p>
                      <a:r>
                        <a:rPr lang="de-CH" dirty="0" smtClean="0">
                          <a:solidFill>
                            <a:schemeClr val="tx1"/>
                          </a:solidFill>
                        </a:rPr>
                        <a:t>Aufbruch</a:t>
                      </a:r>
                    </a:p>
                    <a:p>
                      <a:r>
                        <a:rPr lang="de-CH" dirty="0" smtClean="0">
                          <a:solidFill>
                            <a:schemeClr val="tx1"/>
                          </a:solidFill>
                        </a:rPr>
                        <a:t>Kämpfen</a:t>
                      </a:r>
                      <a:endParaRPr lang="de-CH" dirty="0">
                        <a:solidFill>
                          <a:schemeClr val="tx1"/>
                        </a:solidFill>
                      </a:endParaRPr>
                    </a:p>
                  </a:txBody>
                  <a:tcPr/>
                </a:tc>
              </a:tr>
            </a:tbl>
          </a:graphicData>
        </a:graphic>
      </p:graphicFrame>
    </p:spTree>
    <p:extLst>
      <p:ext uri="{BB962C8B-B14F-4D97-AF65-F5344CB8AC3E}">
        <p14:creationId xmlns:p14="http://schemas.microsoft.com/office/powerpoint/2010/main" val="3020493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99592" y="1772816"/>
            <a:ext cx="7772400" cy="1362075"/>
          </a:xfrm>
        </p:spPr>
        <p:txBody>
          <a:bodyPr/>
          <a:lstStyle/>
          <a:p>
            <a:r>
              <a:rPr lang="de-CH" dirty="0" smtClean="0"/>
              <a:t>«Weisheit wird dem Leben gerecht. Sie achtet das Gewordene und sieht das Werdende in seinen Möglichkeiten.»</a:t>
            </a:r>
            <a:endParaRPr lang="en-US" dirty="0"/>
          </a:p>
        </p:txBody>
      </p:sp>
      <p:sp>
        <p:nvSpPr>
          <p:cNvPr id="6" name="Textplatzhalter 5"/>
          <p:cNvSpPr>
            <a:spLocks noGrp="1"/>
          </p:cNvSpPr>
          <p:nvPr>
            <p:ph type="body" idx="1"/>
          </p:nvPr>
        </p:nvSpPr>
        <p:spPr>
          <a:xfrm>
            <a:off x="899592" y="5313189"/>
            <a:ext cx="7772400" cy="708099"/>
          </a:xfrm>
        </p:spPr>
        <p:txBody>
          <a:bodyPr/>
          <a:lstStyle/>
          <a:p>
            <a:r>
              <a:rPr lang="de-CH" dirty="0" smtClean="0"/>
              <a:t>Martin </a:t>
            </a:r>
            <a:r>
              <a:rPr lang="de-CH" dirty="0" err="1" smtClean="0"/>
              <a:t>Schleske</a:t>
            </a:r>
            <a:r>
              <a:rPr lang="de-CH" dirty="0" smtClean="0"/>
              <a:t>, Münchner Geigenbauer,</a:t>
            </a:r>
            <a:br>
              <a:rPr lang="de-CH" dirty="0" smtClean="0"/>
            </a:br>
            <a:r>
              <a:rPr lang="de-CH" dirty="0" smtClean="0"/>
              <a:t>in seinem Buch «Der Klang»</a:t>
            </a:r>
            <a:endParaRPr lang="en-US" dirty="0"/>
          </a:p>
        </p:txBody>
      </p:sp>
      <p:sp>
        <p:nvSpPr>
          <p:cNvPr id="4" name="Textplatzhalter 5"/>
          <p:cNvSpPr txBox="1">
            <a:spLocks/>
          </p:cNvSpPr>
          <p:nvPr/>
        </p:nvSpPr>
        <p:spPr bwMode="auto">
          <a:xfrm>
            <a:off x="899592" y="764704"/>
            <a:ext cx="7772400" cy="70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ctr" rtl="0" eaLnBrk="0" fontAlgn="base" hangingPunct="0">
              <a:spcBef>
                <a:spcPct val="20000"/>
              </a:spcBef>
              <a:spcAft>
                <a:spcPct val="0"/>
              </a:spcAft>
              <a:buClr>
                <a:schemeClr val="accent1">
                  <a:lumMod val="50000"/>
                </a:schemeClr>
              </a:buClr>
              <a:buFont typeface="Wingdings" pitchFamily="2" charset="2"/>
              <a:buNone/>
              <a:defRPr sz="2000">
                <a:solidFill>
                  <a:schemeClr val="tx1"/>
                </a:solidFill>
                <a:latin typeface="Calibri" pitchFamily="34" charset="0"/>
                <a:ea typeface="+mn-ea"/>
                <a:cs typeface="+mn-cs"/>
              </a:defRPr>
            </a:lvl1pPr>
            <a:lvl2pPr marL="457200" indent="0" algn="l" rtl="0" eaLnBrk="0" fontAlgn="base" hangingPunct="0">
              <a:spcBef>
                <a:spcPct val="20000"/>
              </a:spcBef>
              <a:spcAft>
                <a:spcPct val="0"/>
              </a:spcAft>
              <a:buNone/>
              <a:defRPr sz="1800" i="1">
                <a:solidFill>
                  <a:schemeClr val="accent1">
                    <a:lumMod val="50000"/>
                  </a:schemeClr>
                </a:solidFill>
                <a:latin typeface="Calibri" pitchFamily="34" charset="0"/>
              </a:defRPr>
            </a:lvl2pPr>
            <a:lvl3pPr marL="914400" indent="0" algn="l" rtl="0" eaLnBrk="0" fontAlgn="base" hangingPunct="0">
              <a:spcBef>
                <a:spcPct val="20000"/>
              </a:spcBef>
              <a:spcAft>
                <a:spcPct val="0"/>
              </a:spcAft>
              <a:buFont typeface="Wingdings" pitchFamily="2" charset="2"/>
              <a:buNone/>
              <a:defRPr sz="1600">
                <a:solidFill>
                  <a:schemeClr val="tx1"/>
                </a:solidFill>
                <a:latin typeface="Calibri" pitchFamily="34" charset="0"/>
              </a:defRPr>
            </a:lvl3pPr>
            <a:lvl4pPr marL="1371600" indent="0" algn="l" rtl="0" eaLnBrk="0" fontAlgn="base" hangingPunct="0">
              <a:spcBef>
                <a:spcPct val="20000"/>
              </a:spcBef>
              <a:spcAft>
                <a:spcPct val="0"/>
              </a:spcAft>
              <a:buNone/>
              <a:defRPr sz="1400">
                <a:solidFill>
                  <a:schemeClr val="tx1"/>
                </a:solidFill>
                <a:latin typeface="Calibri" pitchFamily="34" charset="0"/>
              </a:defRPr>
            </a:lvl4pPr>
            <a:lvl5pPr marL="1828800" indent="0" algn="l" rtl="0" eaLnBrk="0" fontAlgn="base" hangingPunct="0">
              <a:spcBef>
                <a:spcPct val="20000"/>
              </a:spcBef>
              <a:spcAft>
                <a:spcPct val="0"/>
              </a:spcAft>
              <a:buNone/>
              <a:defRPr sz="1400">
                <a:solidFill>
                  <a:schemeClr val="tx1"/>
                </a:solidFill>
                <a:latin typeface="Calibri" pitchFamily="34" charset="0"/>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de-CH" kern="0" dirty="0" smtClean="0"/>
              <a:t>Weisheit in der Therapie</a:t>
            </a:r>
            <a:endParaRPr lang="en-US" kern="0" dirty="0"/>
          </a:p>
        </p:txBody>
      </p:sp>
      <p:sp>
        <p:nvSpPr>
          <p:cNvPr id="7" name="Rechteck 6"/>
          <p:cNvSpPr/>
          <p:nvPr/>
        </p:nvSpPr>
        <p:spPr>
          <a:xfrm>
            <a:off x="7559824" y="0"/>
            <a:ext cx="1584176"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3651978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Leiden gehört zum Leben</a:t>
            </a:r>
            <a:endParaRPr lang="en-US" dirty="0"/>
          </a:p>
        </p:txBody>
      </p:sp>
      <p:sp>
        <p:nvSpPr>
          <p:cNvPr id="5" name="Inhaltsplatzhalter 4"/>
          <p:cNvSpPr>
            <a:spLocks noGrp="1"/>
          </p:cNvSpPr>
          <p:nvPr>
            <p:ph idx="1"/>
          </p:nvPr>
        </p:nvSpPr>
        <p:spPr>
          <a:xfrm>
            <a:off x="3995937" y="1484313"/>
            <a:ext cx="4824214" cy="4670425"/>
          </a:xfrm>
        </p:spPr>
        <p:txBody>
          <a:bodyPr/>
          <a:lstStyle/>
          <a:p>
            <a:r>
              <a:rPr lang="de-CH" sz="2000" dirty="0" smtClean="0"/>
              <a:t>Wir alle sind durch die Erfahrungen unseres Lebens geformt und geprägt, wie die Bäume, deren Holz einst einer Geige ihren Klang geben.</a:t>
            </a:r>
          </a:p>
          <a:p>
            <a:r>
              <a:rPr lang="de-CH" sz="2000" dirty="0" smtClean="0"/>
              <a:t>Manche «</a:t>
            </a:r>
            <a:r>
              <a:rPr lang="de-CH" sz="2000" dirty="0" err="1" smtClean="0"/>
              <a:t>Abhölzigkeiten</a:t>
            </a:r>
            <a:r>
              <a:rPr lang="de-CH" sz="2000" dirty="0" smtClean="0"/>
              <a:t>» haben sich schon früh in unserem «Faserverlauf» des Lebens gebildet, ja sie sind vielleicht schon genetisch angelegt.</a:t>
            </a:r>
          </a:p>
          <a:p>
            <a:r>
              <a:rPr lang="de-CH" sz="2000" dirty="0" smtClean="0"/>
              <a:t>Andere «Verkrümmungen» sind im rauen Wechselspiel von Stürmen, Eis und Hagel ganz allmählich gewachsen und lassen sich nicht mehr rückgängig machen, sie gehören zu unserem Leben.</a:t>
            </a:r>
            <a:endParaRPr lang="en-US" sz="2000" dirty="0"/>
          </a:p>
        </p:txBody>
      </p:sp>
      <p:sp>
        <p:nvSpPr>
          <p:cNvPr id="7" name="Rechteck 6"/>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pic>
        <p:nvPicPr>
          <p:cNvPr id="2050" name="Picture 2" descr="http://www.naturkatastrophen.mobi/images/sturm-baum-0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2310" y="1556792"/>
            <a:ext cx="304161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10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4781" y="0"/>
            <a:ext cx="5659219" cy="6858000"/>
          </a:xfrm>
          <a:prstGeom prst="rect">
            <a:avLst/>
          </a:prstGeom>
        </p:spPr>
      </p:pic>
      <p:sp>
        <p:nvSpPr>
          <p:cNvPr id="2" name="Titel 1"/>
          <p:cNvSpPr>
            <a:spLocks noGrp="1"/>
          </p:cNvSpPr>
          <p:nvPr>
            <p:ph type="title"/>
          </p:nvPr>
        </p:nvSpPr>
        <p:spPr/>
        <p:txBody>
          <a:bodyPr/>
          <a:lstStyle/>
          <a:p>
            <a:r>
              <a:rPr lang="de-CH" dirty="0" smtClean="0"/>
              <a:t>Weisheit bedeutet Balancieren </a:t>
            </a:r>
            <a:endParaRPr lang="de-CH" dirty="0"/>
          </a:p>
        </p:txBody>
      </p:sp>
      <p:sp>
        <p:nvSpPr>
          <p:cNvPr id="6" name="Inhaltsplatzhalter 2"/>
          <p:cNvSpPr txBox="1">
            <a:spLocks/>
          </p:cNvSpPr>
          <p:nvPr/>
        </p:nvSpPr>
        <p:spPr>
          <a:xfrm>
            <a:off x="827585" y="1196752"/>
            <a:ext cx="4824535" cy="4957986"/>
          </a:xfrm>
          <a:prstGeom prst="rect">
            <a:avLst/>
          </a:prstGeom>
        </p:spPr>
        <p:txBody>
          <a:bodyPr/>
          <a:lstStyle>
            <a:lvl1pPr marL="342900" indent="-342900" algn="l" rtl="0" eaLnBrk="0" fontAlgn="base" hangingPunct="0">
              <a:spcBef>
                <a:spcPct val="20000"/>
              </a:spcBef>
              <a:spcAft>
                <a:spcPct val="0"/>
              </a:spcAft>
              <a:buClr>
                <a:schemeClr val="accent1">
                  <a:lumMod val="50000"/>
                </a:schemeClr>
              </a:buClr>
              <a:buFont typeface="Wingdings"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i="1">
                <a:solidFill>
                  <a:schemeClr val="accent1">
                    <a:lumMod val="50000"/>
                  </a:schemeClr>
                </a:solidFill>
                <a:latin typeface="Calibri"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de-CH" sz="2400" kern="0" dirty="0" smtClean="0"/>
              <a:t>Haltung und Handlung / Werte und </a:t>
            </a:r>
            <a:r>
              <a:rPr lang="de-CH" sz="2400" kern="0" dirty="0" err="1" smtClean="0"/>
              <a:t>Commitment</a:t>
            </a:r>
            <a:r>
              <a:rPr lang="de-CH" sz="2400" kern="0" dirty="0" smtClean="0"/>
              <a:t> stehen in einem subtilen Gleichgewicht, abhängig von vielen Faktoren</a:t>
            </a:r>
          </a:p>
          <a:p>
            <a:pPr eaLnBrk="1" hangingPunct="1"/>
            <a:r>
              <a:rPr lang="de-CH" sz="2400" kern="0" dirty="0" smtClean="0"/>
              <a:t>Linden: </a:t>
            </a:r>
            <a:r>
              <a:rPr lang="de-DE" sz="2400" dirty="0" smtClean="0"/>
              <a:t>Werterelativismus / Ungewissheitstoleranz / Emotionswahrnehmung</a:t>
            </a:r>
          </a:p>
          <a:p>
            <a:pPr eaLnBrk="1" hangingPunct="1"/>
            <a:r>
              <a:rPr lang="de-DE" sz="2400" dirty="0" smtClean="0"/>
              <a:t>Balance zwischen Reden und Schweigen.</a:t>
            </a:r>
          </a:p>
          <a:p>
            <a:pPr eaLnBrk="1" hangingPunct="1"/>
            <a:r>
              <a:rPr lang="de-DE" sz="2400" dirty="0" smtClean="0"/>
              <a:t>Balance zwischen Aktivismus und Geschehen-Lassen (Gelassenheit)</a:t>
            </a:r>
            <a:endParaRPr lang="de-DE" sz="2400" dirty="0"/>
          </a:p>
          <a:p>
            <a:endParaRPr lang="de-CH" sz="2400" kern="0" dirty="0"/>
          </a:p>
        </p:txBody>
      </p:sp>
      <p:sp>
        <p:nvSpPr>
          <p:cNvPr id="7" name="Rechteck 6"/>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4285699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Unterschiedliche Prägung der Forschung</a:t>
            </a:r>
            <a:endParaRPr lang="de-CH" dirty="0"/>
          </a:p>
        </p:txBody>
      </p:sp>
      <p:pic>
        <p:nvPicPr>
          <p:cNvPr id="3" name="Grafi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087" y="1715734"/>
            <a:ext cx="8244408" cy="4017522"/>
          </a:xfrm>
          <a:prstGeom prst="rect">
            <a:avLst/>
          </a:prstGeom>
        </p:spPr>
      </p:pic>
    </p:spTree>
    <p:extLst>
      <p:ext uri="{BB962C8B-B14F-4D97-AF65-F5344CB8AC3E}">
        <p14:creationId xmlns:p14="http://schemas.microsoft.com/office/powerpoint/2010/main" val="1231697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dirty="0" smtClean="0"/>
              <a:t>«Herr, lehre uns bedenken, dass wir sterben müssen, damit wir klug werden»</a:t>
            </a:r>
            <a:endParaRPr lang="en-US" dirty="0"/>
          </a:p>
        </p:txBody>
      </p:sp>
      <p:sp>
        <p:nvSpPr>
          <p:cNvPr id="5" name="Textplatzhalter 4"/>
          <p:cNvSpPr>
            <a:spLocks noGrp="1"/>
          </p:cNvSpPr>
          <p:nvPr>
            <p:ph type="body" idx="1"/>
          </p:nvPr>
        </p:nvSpPr>
        <p:spPr/>
        <p:txBody>
          <a:bodyPr/>
          <a:lstStyle/>
          <a:p>
            <a:r>
              <a:rPr lang="de-CH" dirty="0" smtClean="0"/>
              <a:t>Psalm 90:12</a:t>
            </a:r>
            <a:endParaRPr lang="en-US" dirty="0"/>
          </a:p>
        </p:txBody>
      </p:sp>
      <p:sp>
        <p:nvSpPr>
          <p:cNvPr id="6" name="Textplatzhalter 5"/>
          <p:cNvSpPr txBox="1">
            <a:spLocks/>
          </p:cNvSpPr>
          <p:nvPr/>
        </p:nvSpPr>
        <p:spPr bwMode="auto">
          <a:xfrm>
            <a:off x="899592" y="764704"/>
            <a:ext cx="7772400" cy="70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ctr" rtl="0" eaLnBrk="0" fontAlgn="base" hangingPunct="0">
              <a:spcBef>
                <a:spcPct val="20000"/>
              </a:spcBef>
              <a:spcAft>
                <a:spcPct val="0"/>
              </a:spcAft>
              <a:buClr>
                <a:schemeClr val="accent1">
                  <a:lumMod val="50000"/>
                </a:schemeClr>
              </a:buClr>
              <a:buFont typeface="Wingdings" pitchFamily="2" charset="2"/>
              <a:buNone/>
              <a:defRPr sz="2000">
                <a:solidFill>
                  <a:schemeClr val="tx1"/>
                </a:solidFill>
                <a:latin typeface="Calibri" pitchFamily="34" charset="0"/>
                <a:ea typeface="+mn-ea"/>
                <a:cs typeface="+mn-cs"/>
              </a:defRPr>
            </a:lvl1pPr>
            <a:lvl2pPr marL="457200" indent="0" algn="l" rtl="0" eaLnBrk="0" fontAlgn="base" hangingPunct="0">
              <a:spcBef>
                <a:spcPct val="20000"/>
              </a:spcBef>
              <a:spcAft>
                <a:spcPct val="0"/>
              </a:spcAft>
              <a:buNone/>
              <a:defRPr sz="1800" i="1">
                <a:solidFill>
                  <a:schemeClr val="accent1">
                    <a:lumMod val="50000"/>
                  </a:schemeClr>
                </a:solidFill>
                <a:latin typeface="Calibri" pitchFamily="34" charset="0"/>
              </a:defRPr>
            </a:lvl2pPr>
            <a:lvl3pPr marL="914400" indent="0" algn="l" rtl="0" eaLnBrk="0" fontAlgn="base" hangingPunct="0">
              <a:spcBef>
                <a:spcPct val="20000"/>
              </a:spcBef>
              <a:spcAft>
                <a:spcPct val="0"/>
              </a:spcAft>
              <a:buFont typeface="Wingdings" pitchFamily="2" charset="2"/>
              <a:buNone/>
              <a:defRPr sz="1600">
                <a:solidFill>
                  <a:schemeClr val="tx1"/>
                </a:solidFill>
                <a:latin typeface="Calibri" pitchFamily="34" charset="0"/>
              </a:defRPr>
            </a:lvl3pPr>
            <a:lvl4pPr marL="1371600" indent="0" algn="l" rtl="0" eaLnBrk="0" fontAlgn="base" hangingPunct="0">
              <a:spcBef>
                <a:spcPct val="20000"/>
              </a:spcBef>
              <a:spcAft>
                <a:spcPct val="0"/>
              </a:spcAft>
              <a:buNone/>
              <a:defRPr sz="1400">
                <a:solidFill>
                  <a:schemeClr val="tx1"/>
                </a:solidFill>
                <a:latin typeface="Calibri" pitchFamily="34" charset="0"/>
              </a:defRPr>
            </a:lvl4pPr>
            <a:lvl5pPr marL="1828800" indent="0" algn="l" rtl="0" eaLnBrk="0" fontAlgn="base" hangingPunct="0">
              <a:spcBef>
                <a:spcPct val="20000"/>
              </a:spcBef>
              <a:spcAft>
                <a:spcPct val="0"/>
              </a:spcAft>
              <a:buNone/>
              <a:defRPr sz="1400">
                <a:solidFill>
                  <a:schemeClr val="tx1"/>
                </a:solidFill>
                <a:latin typeface="Calibri" pitchFamily="34" charset="0"/>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de-CH" kern="0" dirty="0" smtClean="0"/>
              <a:t>Weisheit in unserer Existenz</a:t>
            </a:r>
            <a:endParaRPr lang="en-US" kern="0" dirty="0"/>
          </a:p>
        </p:txBody>
      </p:sp>
      <p:sp>
        <p:nvSpPr>
          <p:cNvPr id="7" name="Rechteck 6"/>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2821022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Vergänglichkeit fördert Weisheit</a:t>
            </a:r>
            <a:endParaRPr lang="en-US" dirty="0"/>
          </a:p>
        </p:txBody>
      </p:sp>
      <p:pic>
        <p:nvPicPr>
          <p:cNvPr id="3" name="Inhaltsplatzhalt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7088" y="2380774"/>
            <a:ext cx="7993062" cy="2877502"/>
          </a:xfrm>
        </p:spPr>
      </p:pic>
    </p:spTree>
    <p:extLst>
      <p:ext uri="{BB962C8B-B14F-4D97-AF65-F5344CB8AC3E}">
        <p14:creationId xmlns:p14="http://schemas.microsoft.com/office/powerpoint/2010/main" val="3218647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99592" y="1916832"/>
            <a:ext cx="7772400" cy="1362075"/>
          </a:xfrm>
        </p:spPr>
        <p:txBody>
          <a:bodyPr/>
          <a:lstStyle/>
          <a:p>
            <a:r>
              <a:rPr lang="de-CH" sz="2800" dirty="0"/>
              <a:t>Ohne Gott bin ich ein Fisch am Strand</a:t>
            </a:r>
            <a:br>
              <a:rPr lang="de-CH" sz="2800" dirty="0"/>
            </a:br>
            <a:r>
              <a:rPr lang="de-CH" sz="2800" dirty="0"/>
              <a:t>Ohne Gott ein Tropfen in der Glut</a:t>
            </a:r>
            <a:br>
              <a:rPr lang="de-CH" sz="2800" dirty="0"/>
            </a:br>
            <a:r>
              <a:rPr lang="de-CH" sz="2800" dirty="0"/>
              <a:t>Ohne Gott bin ich ein Gras im Sand</a:t>
            </a:r>
            <a:br>
              <a:rPr lang="de-CH" sz="2800" dirty="0"/>
            </a:br>
            <a:r>
              <a:rPr lang="de-CH" sz="2800" dirty="0"/>
              <a:t>Und ein Vogel, dessen Schwinge ruht.</a:t>
            </a:r>
            <a:br>
              <a:rPr lang="de-CH" sz="2800" dirty="0"/>
            </a:br>
            <a:r>
              <a:rPr lang="de-CH" sz="2800" dirty="0"/>
              <a:t>Wenn mich Gott bei meinem Namen ruft,</a:t>
            </a:r>
            <a:br>
              <a:rPr lang="de-CH" sz="2800" dirty="0"/>
            </a:br>
            <a:r>
              <a:rPr lang="de-CH" sz="2800" dirty="0"/>
              <a:t>Bin ich Wasser, Feuer, Erde, Luft.</a:t>
            </a:r>
          </a:p>
        </p:txBody>
      </p:sp>
      <p:sp>
        <p:nvSpPr>
          <p:cNvPr id="5" name="Textplatzhalter 4"/>
          <p:cNvSpPr>
            <a:spLocks noGrp="1"/>
          </p:cNvSpPr>
          <p:nvPr>
            <p:ph type="body" idx="1"/>
          </p:nvPr>
        </p:nvSpPr>
        <p:spPr/>
        <p:txBody>
          <a:bodyPr/>
          <a:lstStyle/>
          <a:p>
            <a:r>
              <a:rPr lang="de-CH" dirty="0" smtClean="0"/>
              <a:t>Jochen Klepper</a:t>
            </a:r>
            <a:endParaRPr lang="en-US" dirty="0"/>
          </a:p>
        </p:txBody>
      </p:sp>
      <p:sp>
        <p:nvSpPr>
          <p:cNvPr id="6" name="Textplatzhalter 5"/>
          <p:cNvSpPr txBox="1">
            <a:spLocks/>
          </p:cNvSpPr>
          <p:nvPr/>
        </p:nvSpPr>
        <p:spPr bwMode="auto">
          <a:xfrm>
            <a:off x="899592" y="764704"/>
            <a:ext cx="7772400" cy="70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ctr" rtl="0" eaLnBrk="0" fontAlgn="base" hangingPunct="0">
              <a:spcBef>
                <a:spcPct val="20000"/>
              </a:spcBef>
              <a:spcAft>
                <a:spcPct val="0"/>
              </a:spcAft>
              <a:buClr>
                <a:schemeClr val="accent1">
                  <a:lumMod val="50000"/>
                </a:schemeClr>
              </a:buClr>
              <a:buFont typeface="Wingdings" pitchFamily="2" charset="2"/>
              <a:buNone/>
              <a:defRPr sz="2000">
                <a:solidFill>
                  <a:schemeClr val="tx1"/>
                </a:solidFill>
                <a:latin typeface="Calibri" pitchFamily="34" charset="0"/>
                <a:ea typeface="+mn-ea"/>
                <a:cs typeface="+mn-cs"/>
              </a:defRPr>
            </a:lvl1pPr>
            <a:lvl2pPr marL="457200" indent="0" algn="l" rtl="0" eaLnBrk="0" fontAlgn="base" hangingPunct="0">
              <a:spcBef>
                <a:spcPct val="20000"/>
              </a:spcBef>
              <a:spcAft>
                <a:spcPct val="0"/>
              </a:spcAft>
              <a:buNone/>
              <a:defRPr sz="1800" i="1">
                <a:solidFill>
                  <a:schemeClr val="accent1">
                    <a:lumMod val="50000"/>
                  </a:schemeClr>
                </a:solidFill>
                <a:latin typeface="Calibri" pitchFamily="34" charset="0"/>
              </a:defRPr>
            </a:lvl2pPr>
            <a:lvl3pPr marL="914400" indent="0" algn="l" rtl="0" eaLnBrk="0" fontAlgn="base" hangingPunct="0">
              <a:spcBef>
                <a:spcPct val="20000"/>
              </a:spcBef>
              <a:spcAft>
                <a:spcPct val="0"/>
              </a:spcAft>
              <a:buFont typeface="Wingdings" pitchFamily="2" charset="2"/>
              <a:buNone/>
              <a:defRPr sz="1600">
                <a:solidFill>
                  <a:schemeClr val="tx1"/>
                </a:solidFill>
                <a:latin typeface="Calibri" pitchFamily="34" charset="0"/>
              </a:defRPr>
            </a:lvl3pPr>
            <a:lvl4pPr marL="1371600" indent="0" algn="l" rtl="0" eaLnBrk="0" fontAlgn="base" hangingPunct="0">
              <a:spcBef>
                <a:spcPct val="20000"/>
              </a:spcBef>
              <a:spcAft>
                <a:spcPct val="0"/>
              </a:spcAft>
              <a:buNone/>
              <a:defRPr sz="1400">
                <a:solidFill>
                  <a:schemeClr val="tx1"/>
                </a:solidFill>
                <a:latin typeface="Calibri" pitchFamily="34" charset="0"/>
              </a:defRPr>
            </a:lvl4pPr>
            <a:lvl5pPr marL="1828800" indent="0" algn="l" rtl="0" eaLnBrk="0" fontAlgn="base" hangingPunct="0">
              <a:spcBef>
                <a:spcPct val="20000"/>
              </a:spcBef>
              <a:spcAft>
                <a:spcPct val="0"/>
              </a:spcAft>
              <a:buNone/>
              <a:defRPr sz="1400">
                <a:solidFill>
                  <a:schemeClr val="tx1"/>
                </a:solidFill>
                <a:latin typeface="Calibri" pitchFamily="34" charset="0"/>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de-CH" kern="0" dirty="0" smtClean="0"/>
              <a:t>«Die Furcht des Herrn ist der Weisheit Anfang»</a:t>
            </a:r>
            <a:endParaRPr lang="en-US" kern="0" dirty="0"/>
          </a:p>
        </p:txBody>
      </p:sp>
      <p:sp>
        <p:nvSpPr>
          <p:cNvPr id="7" name="Rechteck 6"/>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spTree>
    <p:extLst>
      <p:ext uri="{BB962C8B-B14F-4D97-AF65-F5344CB8AC3E}">
        <p14:creationId xmlns:p14="http://schemas.microsoft.com/office/powerpoint/2010/main" val="2100257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8560" y="-243408"/>
            <a:ext cx="10081120" cy="7416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p:cNvSpPr>
            <a:spLocks noGrp="1"/>
          </p:cNvSpPr>
          <p:nvPr>
            <p:ph type="title"/>
          </p:nvPr>
        </p:nvSpPr>
        <p:spPr/>
        <p:txBody>
          <a:bodyPr/>
          <a:lstStyle/>
          <a:p>
            <a:r>
              <a:rPr lang="de-CH" dirty="0" smtClean="0"/>
              <a:t>Herausforderung Gelassenheit</a:t>
            </a:r>
            <a:endParaRPr lang="en-US" dirty="0"/>
          </a:p>
        </p:txBody>
      </p:sp>
      <p:sp>
        <p:nvSpPr>
          <p:cNvPr id="7" name="Rechteck 6"/>
          <p:cNvSpPr/>
          <p:nvPr/>
        </p:nvSpPr>
        <p:spPr>
          <a:xfrm>
            <a:off x="7559824" y="0"/>
            <a:ext cx="1584176" cy="64807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800" dirty="0"/>
          </a:p>
        </p:txBody>
      </p:sp>
      <p:pic>
        <p:nvPicPr>
          <p:cNvPr id="8" name="Grafik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3876" y="2708920"/>
            <a:ext cx="11260471" cy="4578627"/>
          </a:xfrm>
          <a:prstGeom prst="rect">
            <a:avLst/>
          </a:prstGeom>
        </p:spPr>
      </p:pic>
      <p:sp>
        <p:nvSpPr>
          <p:cNvPr id="4" name="Textfeld 3"/>
          <p:cNvSpPr txBox="1"/>
          <p:nvPr/>
        </p:nvSpPr>
        <p:spPr>
          <a:xfrm>
            <a:off x="827584" y="1218235"/>
            <a:ext cx="7632848" cy="2677656"/>
          </a:xfrm>
          <a:prstGeom prst="rect">
            <a:avLst/>
          </a:prstGeom>
          <a:noFill/>
        </p:spPr>
        <p:txBody>
          <a:bodyPr wrap="square" rtlCol="0">
            <a:spAutoFit/>
          </a:bodyPr>
          <a:lstStyle/>
          <a:p>
            <a:r>
              <a:rPr lang="de-CH" sz="2800" dirty="0">
                <a:latin typeface="Calibri" panose="020F0502020204030204" pitchFamily="34" charset="0"/>
              </a:rPr>
              <a:t>«Gott gebe mir die Gelassenheit,</a:t>
            </a:r>
          </a:p>
          <a:p>
            <a:r>
              <a:rPr lang="de-CH" sz="2800" dirty="0">
                <a:latin typeface="Calibri" panose="020F0502020204030204" pitchFamily="34" charset="0"/>
              </a:rPr>
              <a:t>Dinge hinzunehmen, die ich nicht ändern kann,</a:t>
            </a:r>
          </a:p>
          <a:p>
            <a:r>
              <a:rPr lang="de-CH" sz="2800" dirty="0">
                <a:latin typeface="Calibri" panose="020F0502020204030204" pitchFamily="34" charset="0"/>
              </a:rPr>
              <a:t>den Mut, Dinge zu ändern, die ich ändern kann,</a:t>
            </a:r>
          </a:p>
          <a:p>
            <a:r>
              <a:rPr lang="de-CH" sz="2800" dirty="0">
                <a:latin typeface="Calibri" panose="020F0502020204030204" pitchFamily="34" charset="0"/>
              </a:rPr>
              <a:t>und die Weisheit, das eine vom anderen</a:t>
            </a:r>
          </a:p>
          <a:p>
            <a:r>
              <a:rPr lang="en-US" sz="2800" dirty="0" err="1">
                <a:latin typeface="Calibri" panose="020F0502020204030204" pitchFamily="34" charset="0"/>
              </a:rPr>
              <a:t>zu</a:t>
            </a:r>
            <a:r>
              <a:rPr lang="en-US" sz="2800" dirty="0">
                <a:latin typeface="Calibri" panose="020F0502020204030204" pitchFamily="34" charset="0"/>
              </a:rPr>
              <a:t> </a:t>
            </a:r>
            <a:r>
              <a:rPr lang="en-US" sz="2800" dirty="0" err="1">
                <a:latin typeface="Calibri" panose="020F0502020204030204" pitchFamily="34" charset="0"/>
              </a:rPr>
              <a:t>unterscheiden</a:t>
            </a:r>
            <a:r>
              <a:rPr lang="en-US" sz="2800" dirty="0">
                <a:latin typeface="Calibri" panose="020F0502020204030204" pitchFamily="34" charset="0"/>
              </a:rPr>
              <a:t>.» </a:t>
            </a:r>
            <a:r>
              <a:rPr lang="en-US" sz="2800" dirty="0" smtClean="0">
                <a:latin typeface="Calibri" panose="020F0502020204030204" pitchFamily="34" charset="0"/>
              </a:rPr>
              <a:t>                     </a:t>
            </a:r>
            <a:br>
              <a:rPr lang="en-US" sz="2800" dirty="0" smtClean="0">
                <a:latin typeface="Calibri" panose="020F0502020204030204" pitchFamily="34" charset="0"/>
              </a:rPr>
            </a:br>
            <a:r>
              <a:rPr lang="en-US" sz="2800" dirty="0" smtClean="0">
                <a:latin typeface="Calibri" panose="020F0502020204030204" pitchFamily="34" charset="0"/>
              </a:rPr>
              <a:t>					</a:t>
            </a:r>
            <a:r>
              <a:rPr lang="en-US" sz="1400" dirty="0" smtClean="0">
                <a:latin typeface="Calibri" panose="020F0502020204030204" pitchFamily="34" charset="0"/>
              </a:rPr>
              <a:t>Reinhold </a:t>
            </a:r>
            <a:r>
              <a:rPr lang="en-US" sz="1400" dirty="0">
                <a:latin typeface="Calibri" panose="020F0502020204030204" pitchFamily="34" charset="0"/>
              </a:rPr>
              <a:t>N</a:t>
            </a:r>
            <a:r>
              <a:rPr lang="en-US" sz="1400" dirty="0" smtClean="0">
                <a:latin typeface="Calibri" panose="020F0502020204030204" pitchFamily="34" charset="0"/>
              </a:rPr>
              <a:t>iebuhr</a:t>
            </a:r>
            <a:endParaRPr lang="en-US" sz="1400" dirty="0">
              <a:latin typeface="Calibri" panose="020F0502020204030204" pitchFamily="34" charset="0"/>
            </a:endParaRPr>
          </a:p>
        </p:txBody>
      </p:sp>
    </p:spTree>
    <p:extLst>
      <p:ext uri="{BB962C8B-B14F-4D97-AF65-F5344CB8AC3E}">
        <p14:creationId xmlns:p14="http://schemas.microsoft.com/office/powerpoint/2010/main" val="1964866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10 Fragen zu unserer persönlichen Weisheit</a:t>
            </a:r>
            <a:endParaRPr lang="de-CH" dirty="0"/>
          </a:p>
        </p:txBody>
      </p:sp>
      <p:sp>
        <p:nvSpPr>
          <p:cNvPr id="4" name="Inhaltsplatzhalter 3"/>
          <p:cNvSpPr>
            <a:spLocks noGrp="1"/>
          </p:cNvSpPr>
          <p:nvPr>
            <p:ph idx="1"/>
          </p:nvPr>
        </p:nvSpPr>
        <p:spPr/>
        <p:txBody>
          <a:bodyPr/>
          <a:lstStyle/>
          <a:p>
            <a:r>
              <a:rPr lang="de-CH" sz="1800" dirty="0" smtClean="0"/>
              <a:t>1. Welche </a:t>
            </a:r>
            <a:r>
              <a:rPr lang="de-CH" sz="1800" dirty="0"/>
              <a:t>Personen sind mir ein Vorbild an Weisheit? Was möchte ich von ihnen lernen?</a:t>
            </a:r>
          </a:p>
          <a:p>
            <a:r>
              <a:rPr lang="de-CH" sz="1800" dirty="0" smtClean="0"/>
              <a:t>2. Was </a:t>
            </a:r>
            <a:r>
              <a:rPr lang="de-CH" sz="1800" dirty="0"/>
              <a:t>bestimmt meine Beziehungen? Ist es mir ein Anliegen,  mich bei Konflikten auch in die Beweggründe des andern einzufühlen? Nehme ich mir Zeit für den Austausch mit andern Menschen?</a:t>
            </a:r>
          </a:p>
          <a:p>
            <a:r>
              <a:rPr lang="de-CH" sz="1800" dirty="0" smtClean="0"/>
              <a:t>3. Wie </a:t>
            </a:r>
            <a:r>
              <a:rPr lang="de-CH" sz="1800" dirty="0"/>
              <a:t>gehe ich mit den Dingen und Ereignissen um, die ich nicht </a:t>
            </a:r>
            <a:r>
              <a:rPr lang="de-CH" sz="1800" dirty="0" err="1"/>
              <a:t>ver</a:t>
            </a:r>
            <a:r>
              <a:rPr lang="de-CH" sz="1800" dirty="0"/>
              <a:t>-</a:t>
            </a:r>
          </a:p>
          <a:p>
            <a:r>
              <a:rPr lang="de-CH" sz="1800" dirty="0"/>
              <a:t>stehe? Urteile und verurteile ich, oder suche ich zu verstehen? Kann ich akzeptieren, dass ich Manches nicht verstehe?</a:t>
            </a:r>
          </a:p>
          <a:p>
            <a:r>
              <a:rPr lang="de-CH" sz="1800" dirty="0" smtClean="0"/>
              <a:t>4. Wie </a:t>
            </a:r>
            <a:r>
              <a:rPr lang="de-CH" sz="1800" dirty="0"/>
              <a:t>gehe ich mit den Spannungsfeldern in mir selbst um? Kann ich meinen Schatten annehmen und kenne ich Wege, meine Schwächen zu bewältigen?</a:t>
            </a:r>
          </a:p>
          <a:p>
            <a:r>
              <a:rPr lang="de-CH" sz="1800" dirty="0" smtClean="0"/>
              <a:t>5. Was </a:t>
            </a:r>
            <a:r>
              <a:rPr lang="de-CH" sz="1800" dirty="0"/>
              <a:t>hilft mir, die Welt um mich herum einzuordnen? Was bestimmt mein Lesen, mein Hören, meinen Medienkonsum? Oberflächliche News, Zeitgeist, Trends und Trash – oder Texte, die mich zum Nachdenken anregen? Bin ich lernbereit und offen für Neues</a:t>
            </a:r>
            <a:r>
              <a:rPr lang="de-CH" sz="1800" dirty="0" smtClean="0"/>
              <a:t>?</a:t>
            </a:r>
            <a:endParaRPr lang="de-CH" sz="1800" dirty="0"/>
          </a:p>
        </p:txBody>
      </p:sp>
    </p:spTree>
    <p:extLst>
      <p:ext uri="{BB962C8B-B14F-4D97-AF65-F5344CB8AC3E}">
        <p14:creationId xmlns:p14="http://schemas.microsoft.com/office/powerpoint/2010/main" val="1822523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10 Fragen</a:t>
            </a:r>
            <a:endParaRPr lang="de-CH" dirty="0"/>
          </a:p>
        </p:txBody>
      </p:sp>
      <p:sp>
        <p:nvSpPr>
          <p:cNvPr id="4" name="Inhaltsplatzhalter 3"/>
          <p:cNvSpPr>
            <a:spLocks noGrp="1"/>
          </p:cNvSpPr>
          <p:nvPr>
            <p:ph idx="1"/>
          </p:nvPr>
        </p:nvSpPr>
        <p:spPr/>
        <p:txBody>
          <a:bodyPr/>
          <a:lstStyle/>
          <a:p>
            <a:r>
              <a:rPr lang="de-CH" sz="1800" dirty="0" smtClean="0"/>
              <a:t>6. Was </a:t>
            </a:r>
            <a:r>
              <a:rPr lang="de-CH" sz="1800" dirty="0"/>
              <a:t>bestimmt meine Prioritäten? Lasse ich mich von Alltagspflichten und digitalen Taktgebern hetzen oder nehme ich mir Zeit für das, was mir wirklich wichtig ist?</a:t>
            </a:r>
          </a:p>
          <a:p>
            <a:r>
              <a:rPr lang="de-CH" sz="1800" dirty="0" smtClean="0"/>
              <a:t>7. Welche </a:t>
            </a:r>
            <a:r>
              <a:rPr lang="de-CH" sz="1800" dirty="0"/>
              <a:t>Überlegungen leiten mich bei wichtigen Entscheiden? Berücksichtige ich, wie sie sich auf die Menschen in meinem Umfeld auswirken? Und welches sind die Folgen auf lange Sicht (Nachhaltigkeit)?</a:t>
            </a:r>
          </a:p>
          <a:p>
            <a:r>
              <a:rPr lang="de-CH" sz="1800" dirty="0" smtClean="0"/>
              <a:t>8. Was </a:t>
            </a:r>
            <a:r>
              <a:rPr lang="de-CH" sz="1800" dirty="0"/>
              <a:t>hilft mir, mich nicht zu sehr um meine eigenen Probleme zu drehen? Bin ich mir meiner Vergänglichkeit bewusst? Wie kann ich Bescheidenheit zeigen und doch innerlich um meinen Wert und meine Wurzeln wissen?</a:t>
            </a:r>
          </a:p>
          <a:p>
            <a:r>
              <a:rPr lang="de-CH" sz="1800" dirty="0" smtClean="0"/>
              <a:t>9. Welcher </a:t>
            </a:r>
            <a:r>
              <a:rPr lang="de-CH" sz="1800" dirty="0"/>
              <a:t>Kompass bestimmt mein Handeln? Welche Werte lebe ich im Alltag? Wie kann ich andern Raum geben? Auf welche Weise suche ich konkret das Wohl der Menschen und der Welt?</a:t>
            </a:r>
          </a:p>
          <a:p>
            <a:r>
              <a:rPr lang="de-CH" sz="1800" dirty="0" smtClean="0"/>
              <a:t>10. Wie </a:t>
            </a:r>
            <a:r>
              <a:rPr lang="de-CH" sz="1800" dirty="0"/>
              <a:t>steht es mit meiner Balance von Aktivität und Stille? Gibt es Momente, in denen ich innehalte und auf die verborgene Stimme höre? Lasse ich mich berühren von Schönheit in Musik, Kunst und Natur? Welche Erfahrungen geben mir das Gefühl der Verbundenheit mit Gott?</a:t>
            </a:r>
          </a:p>
          <a:p>
            <a:endParaRPr lang="de-CH" sz="1800" dirty="0"/>
          </a:p>
        </p:txBody>
      </p:sp>
    </p:spTree>
    <p:extLst>
      <p:ext uri="{BB962C8B-B14F-4D97-AF65-F5344CB8AC3E}">
        <p14:creationId xmlns:p14="http://schemas.microsoft.com/office/powerpoint/2010/main" val="1186346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Buchhinweis</a:t>
            </a:r>
            <a:endParaRPr lang="de-CH" dirty="0"/>
          </a:p>
        </p:txBody>
      </p:sp>
      <p:pic>
        <p:nvPicPr>
          <p:cNvPr id="5" name="Inhaltsplatzhalt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971600" y="1461683"/>
            <a:ext cx="2520696" cy="3575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Inhaltsplatzhalter 3"/>
          <p:cNvSpPr>
            <a:spLocks noGrp="1"/>
          </p:cNvSpPr>
          <p:nvPr>
            <p:ph sz="half" idx="2"/>
          </p:nvPr>
        </p:nvSpPr>
        <p:spPr>
          <a:xfrm>
            <a:off x="4211960" y="1484313"/>
            <a:ext cx="4608190" cy="4670425"/>
          </a:xfrm>
        </p:spPr>
        <p:txBody>
          <a:bodyPr/>
          <a:lstStyle/>
          <a:p>
            <a:pPr marL="0" indent="0">
              <a:buNone/>
            </a:pPr>
            <a:r>
              <a:rPr lang="de-CH" dirty="0" smtClean="0"/>
              <a:t>Samuel Pfeifer</a:t>
            </a:r>
          </a:p>
          <a:p>
            <a:pPr marL="0" indent="0">
              <a:buNone/>
            </a:pPr>
            <a:r>
              <a:rPr lang="de-CH" b="1" dirty="0" smtClean="0"/>
              <a:t>Weisheit als Ressource in der Psychotherapie</a:t>
            </a:r>
          </a:p>
          <a:p>
            <a:pPr marL="0" indent="0">
              <a:buNone/>
            </a:pPr>
            <a:r>
              <a:rPr lang="de-CH" dirty="0" smtClean="0"/>
              <a:t>Springer, Juni 2015</a:t>
            </a:r>
            <a:endParaRPr lang="de-CH" dirty="0"/>
          </a:p>
        </p:txBody>
      </p:sp>
    </p:spTree>
    <p:extLst>
      <p:ext uri="{BB962C8B-B14F-4D97-AF65-F5344CB8AC3E}">
        <p14:creationId xmlns:p14="http://schemas.microsoft.com/office/powerpoint/2010/main" val="3994827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9912" y="620688"/>
            <a:ext cx="473795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nhaltsplatzhalt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461683"/>
            <a:ext cx="2520696" cy="3575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8036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WEBSITES zum Thema WEISHEIT</a:t>
            </a:r>
            <a:endParaRPr lang="de-CH" dirty="0"/>
          </a:p>
        </p:txBody>
      </p:sp>
      <p:sp>
        <p:nvSpPr>
          <p:cNvPr id="6" name="Inhaltsplatzhalter 5"/>
          <p:cNvSpPr>
            <a:spLocks noGrp="1"/>
          </p:cNvSpPr>
          <p:nvPr>
            <p:ph idx="1"/>
          </p:nvPr>
        </p:nvSpPr>
        <p:spPr/>
        <p:txBody>
          <a:bodyPr/>
          <a:lstStyle/>
          <a:p>
            <a:r>
              <a:rPr lang="de-CH" dirty="0" smtClean="0">
                <a:hlinkClick r:id="rId2"/>
              </a:rPr>
              <a:t>www.wisdompage.org</a:t>
            </a:r>
            <a:r>
              <a:rPr lang="de-CH" dirty="0" smtClean="0"/>
              <a:t> </a:t>
            </a:r>
            <a:endParaRPr lang="de-CH" dirty="0"/>
          </a:p>
          <a:p>
            <a:r>
              <a:rPr lang="de-CH" dirty="0" smtClean="0">
                <a:hlinkClick r:id="rId3"/>
              </a:rPr>
              <a:t>www.wisdomresearch.org</a:t>
            </a:r>
            <a:r>
              <a:rPr lang="de-CH" dirty="0" smtClean="0"/>
              <a:t> </a:t>
            </a:r>
            <a:endParaRPr lang="de-CH" dirty="0"/>
          </a:p>
          <a:p>
            <a:r>
              <a:rPr lang="de-CH" dirty="0" smtClean="0">
                <a:hlinkClick r:id="rId4"/>
              </a:rPr>
              <a:t>www.responsiveclassroom.org</a:t>
            </a:r>
            <a:endParaRPr lang="de-CH" dirty="0" smtClean="0"/>
          </a:p>
          <a:p>
            <a:endParaRPr lang="de-CH" dirty="0" smtClean="0"/>
          </a:p>
          <a:p>
            <a:endParaRPr lang="de-CH" dirty="0"/>
          </a:p>
          <a:p>
            <a:endParaRPr lang="de-CH" dirty="0"/>
          </a:p>
          <a:p>
            <a:pPr marL="0" indent="0">
              <a:buNone/>
            </a:pPr>
            <a:r>
              <a:rPr lang="de-CH" dirty="0" smtClean="0"/>
              <a:t>WEBSITE von Samuel Pfeifer</a:t>
            </a:r>
          </a:p>
          <a:p>
            <a:r>
              <a:rPr lang="de-CH" dirty="0" smtClean="0">
                <a:hlinkClick r:id="rId5"/>
              </a:rPr>
              <a:t>www.seminare-ps.net</a:t>
            </a:r>
            <a:endParaRPr lang="de-CH" dirty="0" smtClean="0"/>
          </a:p>
          <a:p>
            <a:pPr marL="0" indent="0">
              <a:buNone/>
            </a:pPr>
            <a:r>
              <a:rPr lang="de-CH" dirty="0" smtClean="0"/>
              <a:t> </a:t>
            </a:r>
            <a:endParaRPr lang="de-CH" dirty="0"/>
          </a:p>
          <a:p>
            <a:endParaRPr lang="de-CH" dirty="0"/>
          </a:p>
        </p:txBody>
      </p:sp>
    </p:spTree>
    <p:extLst>
      <p:ext uri="{BB962C8B-B14F-4D97-AF65-F5344CB8AC3E}">
        <p14:creationId xmlns:p14="http://schemas.microsoft.com/office/powerpoint/2010/main" val="2883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Psychologisches Konzept der Weisheit</a:t>
            </a:r>
            <a:br>
              <a:rPr lang="de-CH" dirty="0" smtClean="0"/>
            </a:br>
            <a:r>
              <a:rPr lang="de-CH" sz="1600" b="0" dirty="0" smtClean="0"/>
              <a:t>(Staudinger und Baltes 1994)</a:t>
            </a:r>
            <a:endParaRPr lang="en-US" sz="1600" b="0" dirty="0"/>
          </a:p>
        </p:txBody>
      </p:sp>
      <p:pic>
        <p:nvPicPr>
          <p:cNvPr id="7" name="Inhaltsplatzhalt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71822" y="1484313"/>
            <a:ext cx="7703594" cy="4670425"/>
          </a:xfrm>
        </p:spPr>
      </p:pic>
    </p:spTree>
    <p:extLst>
      <p:ext uri="{BB962C8B-B14F-4D97-AF65-F5344CB8AC3E}">
        <p14:creationId xmlns:p14="http://schemas.microsoft.com/office/powerpoint/2010/main" val="956187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dirty="0" smtClean="0"/>
              <a:t>Therapeuteneigenschaften bestimmen den Erfolg</a:t>
            </a:r>
            <a:endParaRPr lang="de-CH" sz="2800" dirty="0"/>
          </a:p>
        </p:txBody>
      </p:sp>
      <p:pic>
        <p:nvPicPr>
          <p:cNvPr id="5" name="Inhaltsplatzhalt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71600" y="1988840"/>
            <a:ext cx="3775075" cy="2746263"/>
          </a:xfrm>
        </p:spPr>
      </p:pic>
      <p:sp>
        <p:nvSpPr>
          <p:cNvPr id="4" name="Inhaltsplatzhalter 3"/>
          <p:cNvSpPr>
            <a:spLocks noGrp="1"/>
          </p:cNvSpPr>
          <p:nvPr>
            <p:ph sz="half" idx="2"/>
          </p:nvPr>
        </p:nvSpPr>
        <p:spPr/>
        <p:txBody>
          <a:bodyPr/>
          <a:lstStyle/>
          <a:p>
            <a:r>
              <a:rPr lang="de-CH" sz="2400" b="1" dirty="0" err="1" smtClean="0"/>
              <a:t>Reanalyse</a:t>
            </a:r>
            <a:r>
              <a:rPr lang="de-CH" sz="2400" b="1" dirty="0" smtClean="0"/>
              <a:t> der Ergebnisse durch </a:t>
            </a:r>
            <a:r>
              <a:rPr lang="de-CH" sz="2400" b="1" dirty="0" err="1" smtClean="0"/>
              <a:t>Wampold</a:t>
            </a:r>
            <a:r>
              <a:rPr lang="de-CH" sz="2400" b="1" dirty="0" smtClean="0"/>
              <a:t> (2009): </a:t>
            </a:r>
          </a:p>
          <a:p>
            <a:r>
              <a:rPr lang="de-CH" sz="2400" dirty="0" smtClean="0"/>
              <a:t>In allen Methode-Gruppen gab es gute und schlechte Resultate. </a:t>
            </a:r>
            <a:r>
              <a:rPr lang="de-CH" sz="2400" b="1" i="1" dirty="0" smtClean="0"/>
              <a:t>Bestimmend für den Erfolg waren die Therapeuten-Eigenschaften. </a:t>
            </a:r>
            <a:endParaRPr lang="de-CH" sz="2400" b="1" i="1" dirty="0"/>
          </a:p>
        </p:txBody>
      </p:sp>
      <p:sp>
        <p:nvSpPr>
          <p:cNvPr id="6" name="Textfeld 5"/>
          <p:cNvSpPr txBox="1"/>
          <p:nvPr/>
        </p:nvSpPr>
        <p:spPr>
          <a:xfrm>
            <a:off x="971600" y="5013176"/>
            <a:ext cx="3744416" cy="923330"/>
          </a:xfrm>
          <a:prstGeom prst="rect">
            <a:avLst/>
          </a:prstGeom>
          <a:noFill/>
        </p:spPr>
        <p:txBody>
          <a:bodyPr wrap="square" rtlCol="0">
            <a:spAutoFit/>
          </a:bodyPr>
          <a:lstStyle/>
          <a:p>
            <a:r>
              <a:rPr lang="de-CH" dirty="0" smtClean="0"/>
              <a:t>NIMH-Studie (</a:t>
            </a:r>
            <a:r>
              <a:rPr lang="de-CH" dirty="0" err="1" smtClean="0"/>
              <a:t>Elkin</a:t>
            </a:r>
            <a:r>
              <a:rPr lang="de-CH" dirty="0" smtClean="0"/>
              <a:t> et al. 1989): Welche Methode wirkt am besten bei Depressionen?</a:t>
            </a:r>
            <a:endParaRPr lang="de-CH" dirty="0"/>
          </a:p>
        </p:txBody>
      </p:sp>
    </p:spTree>
    <p:extLst>
      <p:ext uri="{BB962C8B-B14F-4D97-AF65-F5344CB8AC3E}">
        <p14:creationId xmlns:p14="http://schemas.microsoft.com/office/powerpoint/2010/main" val="2945381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1943100" y="1916113"/>
            <a:ext cx="5832475" cy="3384550"/>
          </a:xfrm>
          <a:prstGeom prst="ellipse">
            <a:avLst/>
          </a:prstGeom>
          <a:noFill/>
          <a:ln w="76200">
            <a:solidFill>
              <a:srgbClr val="99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CH" altLang="en-US"/>
          </a:p>
        </p:txBody>
      </p:sp>
      <p:sp>
        <p:nvSpPr>
          <p:cNvPr id="36867" name="Rectangle 3"/>
          <p:cNvSpPr>
            <a:spLocks noChangeArrowheads="1"/>
          </p:cNvSpPr>
          <p:nvPr/>
        </p:nvSpPr>
        <p:spPr bwMode="auto">
          <a:xfrm>
            <a:off x="3706813" y="1773238"/>
            <a:ext cx="2303462" cy="7191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tLang="en-US" sz="2000" b="1" dirty="0" smtClean="0">
                <a:latin typeface="Cambria" panose="02040503050406030204" pitchFamily="18" charset="0"/>
              </a:rPr>
              <a:t>2. Überzeugung</a:t>
            </a:r>
            <a:endParaRPr lang="de-DE" altLang="en-US" sz="2000" b="1" dirty="0">
              <a:latin typeface="Cambria" panose="02040503050406030204" pitchFamily="18" charset="0"/>
            </a:endParaRPr>
          </a:p>
        </p:txBody>
      </p:sp>
      <p:grpSp>
        <p:nvGrpSpPr>
          <p:cNvPr id="36868" name="Group 4"/>
          <p:cNvGrpSpPr>
            <a:grpSpLocks/>
          </p:cNvGrpSpPr>
          <p:nvPr/>
        </p:nvGrpSpPr>
        <p:grpSpPr bwMode="auto">
          <a:xfrm>
            <a:off x="1763713" y="4005263"/>
            <a:ext cx="6191250" cy="719137"/>
            <a:chOff x="1111" y="2523"/>
            <a:chExt cx="3900" cy="453"/>
          </a:xfrm>
        </p:grpSpPr>
        <p:sp>
          <p:nvSpPr>
            <p:cNvPr id="36870" name="Rectangle 5"/>
            <p:cNvSpPr>
              <a:spLocks noChangeArrowheads="1"/>
            </p:cNvSpPr>
            <p:nvPr/>
          </p:nvSpPr>
          <p:spPr bwMode="auto">
            <a:xfrm>
              <a:off x="3560"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tLang="en-US" sz="2000" b="1" dirty="0" smtClean="0">
                  <a:latin typeface="Cambria" panose="02040503050406030204" pitchFamily="18" charset="0"/>
                </a:rPr>
                <a:t>3. Erwartung</a:t>
              </a:r>
              <a:endParaRPr lang="de-DE" altLang="en-US" sz="2000" b="1" dirty="0">
                <a:latin typeface="Cambria" panose="02040503050406030204" pitchFamily="18" charset="0"/>
              </a:endParaRPr>
            </a:p>
          </p:txBody>
        </p:sp>
        <p:sp>
          <p:nvSpPr>
            <p:cNvPr id="36871" name="Rectangle 6"/>
            <p:cNvSpPr>
              <a:spLocks noChangeArrowheads="1"/>
            </p:cNvSpPr>
            <p:nvPr/>
          </p:nvSpPr>
          <p:spPr bwMode="auto">
            <a:xfrm>
              <a:off x="1111"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tLang="en-US" sz="2000" b="1" dirty="0" smtClean="0">
                  <a:latin typeface="Cambria" panose="02040503050406030204" pitchFamily="18" charset="0"/>
                </a:rPr>
                <a:t>1. Beziehung</a:t>
              </a:r>
              <a:endParaRPr lang="de-DE" altLang="en-US" sz="2000" b="1" dirty="0">
                <a:latin typeface="Cambria" panose="02040503050406030204" pitchFamily="18" charset="0"/>
              </a:endParaRPr>
            </a:p>
          </p:txBody>
        </p:sp>
      </p:grpSp>
      <p:sp>
        <p:nvSpPr>
          <p:cNvPr id="36869" name="Rectangle 7"/>
          <p:cNvSpPr>
            <a:spLocks noGrp="1" noChangeArrowheads="1"/>
          </p:cNvSpPr>
          <p:nvPr>
            <p:ph type="title" idx="4294967295"/>
          </p:nvPr>
        </p:nvSpPr>
        <p:spPr/>
        <p:txBody>
          <a:bodyPr/>
          <a:lstStyle/>
          <a:p>
            <a:r>
              <a:rPr lang="de-DE" altLang="en-US" dirty="0" smtClean="0"/>
              <a:t>Psychotherapieforschung</a:t>
            </a:r>
          </a:p>
        </p:txBody>
      </p:sp>
      <p:sp>
        <p:nvSpPr>
          <p:cNvPr id="2" name="Textfeld 1"/>
          <p:cNvSpPr txBox="1"/>
          <p:nvPr/>
        </p:nvSpPr>
        <p:spPr>
          <a:xfrm>
            <a:off x="1763713" y="5517232"/>
            <a:ext cx="4896519" cy="276999"/>
          </a:xfrm>
          <a:prstGeom prst="rect">
            <a:avLst/>
          </a:prstGeom>
          <a:noFill/>
        </p:spPr>
        <p:txBody>
          <a:bodyPr wrap="square" rtlCol="0">
            <a:spAutoFit/>
          </a:bodyPr>
          <a:lstStyle/>
          <a:p>
            <a:r>
              <a:rPr lang="de-CH" sz="1200" dirty="0" smtClean="0"/>
              <a:t>Nach J.D. Frank / B. </a:t>
            </a:r>
            <a:r>
              <a:rPr lang="de-CH" sz="1200" dirty="0" err="1" smtClean="0"/>
              <a:t>Wampold</a:t>
            </a:r>
            <a:endParaRPr lang="en-US" sz="1200" dirty="0"/>
          </a:p>
        </p:txBody>
      </p:sp>
    </p:spTree>
    <p:extLst>
      <p:ext uri="{BB962C8B-B14F-4D97-AF65-F5344CB8AC3E}">
        <p14:creationId xmlns:p14="http://schemas.microsoft.com/office/powerpoint/2010/main" val="3479258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2"/>
          <p:cNvSpPr>
            <a:spLocks noChangeArrowheads="1"/>
          </p:cNvSpPr>
          <p:nvPr/>
        </p:nvSpPr>
        <p:spPr bwMode="auto">
          <a:xfrm>
            <a:off x="1943100" y="1916113"/>
            <a:ext cx="5832475" cy="3384550"/>
          </a:xfrm>
          <a:prstGeom prst="ellipse">
            <a:avLst/>
          </a:prstGeom>
          <a:noFill/>
          <a:ln w="76200">
            <a:solidFill>
              <a:srgbClr val="9966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lstStyle/>
          <a:p>
            <a:endParaRPr lang="de-CH" altLang="en-US">
              <a:latin typeface="Cambria" panose="02040503050406030204" pitchFamily="18" charset="0"/>
            </a:endParaRPr>
          </a:p>
        </p:txBody>
      </p:sp>
      <p:sp>
        <p:nvSpPr>
          <p:cNvPr id="37891" name="Rectangle 3"/>
          <p:cNvSpPr>
            <a:spLocks noChangeArrowheads="1"/>
          </p:cNvSpPr>
          <p:nvPr/>
        </p:nvSpPr>
        <p:spPr bwMode="auto">
          <a:xfrm>
            <a:off x="3706813" y="1773238"/>
            <a:ext cx="2303462" cy="7191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tLang="en-US" dirty="0">
                <a:latin typeface="Cambria" panose="02040503050406030204" pitchFamily="18" charset="0"/>
              </a:rPr>
              <a:t>Überzeugung</a:t>
            </a:r>
            <a:endParaRPr lang="de-DE" altLang="en-US" dirty="0">
              <a:latin typeface="Cambria" panose="02040503050406030204" pitchFamily="18" charset="0"/>
            </a:endParaRPr>
          </a:p>
        </p:txBody>
      </p:sp>
      <p:grpSp>
        <p:nvGrpSpPr>
          <p:cNvPr id="37892" name="Group 4"/>
          <p:cNvGrpSpPr>
            <a:grpSpLocks/>
          </p:cNvGrpSpPr>
          <p:nvPr/>
        </p:nvGrpSpPr>
        <p:grpSpPr bwMode="auto">
          <a:xfrm>
            <a:off x="1763713" y="4005263"/>
            <a:ext cx="6191250" cy="719137"/>
            <a:chOff x="1111" y="2523"/>
            <a:chExt cx="3900" cy="453"/>
          </a:xfrm>
        </p:grpSpPr>
        <p:sp>
          <p:nvSpPr>
            <p:cNvPr id="37897" name="Rectangle 5"/>
            <p:cNvSpPr>
              <a:spLocks noChangeArrowheads="1"/>
            </p:cNvSpPr>
            <p:nvPr/>
          </p:nvSpPr>
          <p:spPr bwMode="auto">
            <a:xfrm>
              <a:off x="3560"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tLang="en-US">
                  <a:latin typeface="Cambria" panose="02040503050406030204" pitchFamily="18" charset="0"/>
                </a:rPr>
                <a:t>Erwartung</a:t>
              </a:r>
              <a:endParaRPr lang="de-DE" altLang="en-US">
                <a:latin typeface="Cambria" panose="02040503050406030204" pitchFamily="18" charset="0"/>
              </a:endParaRPr>
            </a:p>
          </p:txBody>
        </p:sp>
        <p:sp>
          <p:nvSpPr>
            <p:cNvPr id="37898" name="Rectangle 6"/>
            <p:cNvSpPr>
              <a:spLocks noChangeArrowheads="1"/>
            </p:cNvSpPr>
            <p:nvPr/>
          </p:nvSpPr>
          <p:spPr bwMode="auto">
            <a:xfrm>
              <a:off x="1111" y="2523"/>
              <a:ext cx="1451" cy="45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altLang="en-US">
                  <a:latin typeface="Cambria" panose="02040503050406030204" pitchFamily="18" charset="0"/>
                </a:rPr>
                <a:t>Beziehung</a:t>
              </a:r>
              <a:endParaRPr lang="de-DE" altLang="en-US">
                <a:latin typeface="Cambria" panose="02040503050406030204" pitchFamily="18" charset="0"/>
              </a:endParaRPr>
            </a:p>
          </p:txBody>
        </p:sp>
      </p:grpSp>
      <p:sp>
        <p:nvSpPr>
          <p:cNvPr id="37893" name="Text Box 7"/>
          <p:cNvSpPr txBox="1">
            <a:spLocks noChangeArrowheads="1"/>
          </p:cNvSpPr>
          <p:nvPr/>
        </p:nvSpPr>
        <p:spPr bwMode="auto">
          <a:xfrm>
            <a:off x="4164013" y="2565400"/>
            <a:ext cx="132901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de-CH" altLang="en-US" b="1">
                <a:latin typeface="Cambria" panose="02040503050406030204" pitchFamily="18" charset="0"/>
              </a:rPr>
              <a:t>GLAUBE</a:t>
            </a:r>
            <a:endParaRPr lang="de-DE" altLang="en-US" b="1">
              <a:latin typeface="Cambria" panose="02040503050406030204" pitchFamily="18" charset="0"/>
            </a:endParaRPr>
          </a:p>
        </p:txBody>
      </p:sp>
      <p:sp>
        <p:nvSpPr>
          <p:cNvPr id="37894" name="Text Box 8"/>
          <p:cNvSpPr txBox="1">
            <a:spLocks noChangeArrowheads="1"/>
          </p:cNvSpPr>
          <p:nvPr/>
        </p:nvSpPr>
        <p:spPr bwMode="auto">
          <a:xfrm>
            <a:off x="1763713" y="5013325"/>
            <a:ext cx="1018227"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de-CH" altLang="en-US" b="1">
                <a:latin typeface="Cambria" panose="02040503050406030204" pitchFamily="18" charset="0"/>
              </a:rPr>
              <a:t>LIEBE</a:t>
            </a:r>
            <a:endParaRPr lang="de-DE" altLang="en-US" b="1">
              <a:latin typeface="Cambria" panose="02040503050406030204" pitchFamily="18" charset="0"/>
            </a:endParaRPr>
          </a:p>
        </p:txBody>
      </p:sp>
      <p:sp>
        <p:nvSpPr>
          <p:cNvPr id="37895" name="Text Box 9"/>
          <p:cNvSpPr txBox="1">
            <a:spLocks noChangeArrowheads="1"/>
          </p:cNvSpPr>
          <p:nvPr/>
        </p:nvSpPr>
        <p:spPr bwMode="auto">
          <a:xfrm>
            <a:off x="6097588" y="5013325"/>
            <a:ext cx="1786066"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alibri" pitchFamily="34" charset="0"/>
              </a:defRPr>
            </a:lvl1pPr>
            <a:lvl2pPr>
              <a:defRPr sz="2000" i="1">
                <a:solidFill>
                  <a:srgbClr val="C00000"/>
                </a:solidFill>
                <a:latin typeface="Calibri" pitchFamily="34" charset="0"/>
              </a:defRPr>
            </a:lvl2pPr>
            <a:lvl3pPr>
              <a:defRPr sz="20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a:defRPr sz="2000">
                <a:solidFill>
                  <a:schemeClr val="tx1"/>
                </a:solidFill>
                <a:latin typeface="Calibri" pitchFamily="34" charset="0"/>
              </a:defRPr>
            </a:lvl6pPr>
            <a:lvl7pPr>
              <a:defRPr sz="2000">
                <a:solidFill>
                  <a:schemeClr val="tx1"/>
                </a:solidFill>
                <a:latin typeface="Calibri" pitchFamily="34" charset="0"/>
              </a:defRPr>
            </a:lvl7pPr>
            <a:lvl8pPr>
              <a:defRPr sz="2000">
                <a:solidFill>
                  <a:schemeClr val="tx1"/>
                </a:solidFill>
                <a:latin typeface="Calibri" pitchFamily="34" charset="0"/>
              </a:defRPr>
            </a:lvl8pPr>
            <a:lvl9pPr>
              <a:defRPr sz="2000">
                <a:solidFill>
                  <a:schemeClr val="tx1"/>
                </a:solidFill>
                <a:latin typeface="Calibri" pitchFamily="34" charset="0"/>
              </a:defRPr>
            </a:lvl9pPr>
          </a:lstStyle>
          <a:p>
            <a:r>
              <a:rPr lang="de-CH" altLang="en-US" b="1">
                <a:latin typeface="Cambria" panose="02040503050406030204" pitchFamily="18" charset="0"/>
              </a:rPr>
              <a:t>HOFFNUNG</a:t>
            </a:r>
            <a:endParaRPr lang="de-DE" altLang="en-US" b="1">
              <a:latin typeface="Cambria" panose="02040503050406030204" pitchFamily="18" charset="0"/>
            </a:endParaRPr>
          </a:p>
        </p:txBody>
      </p:sp>
      <p:sp>
        <p:nvSpPr>
          <p:cNvPr id="37896" name="Rectangle 10"/>
          <p:cNvSpPr>
            <a:spLocks noGrp="1" noChangeArrowheads="1"/>
          </p:cNvSpPr>
          <p:nvPr>
            <p:ph type="title" idx="4294967295"/>
          </p:nvPr>
        </p:nvSpPr>
        <p:spPr/>
        <p:txBody>
          <a:bodyPr/>
          <a:lstStyle/>
          <a:p>
            <a:r>
              <a:rPr lang="de-DE" altLang="en-US" dirty="0" smtClean="0"/>
              <a:t>Gemeinsame Faktoren wirksamer Therapie</a:t>
            </a:r>
          </a:p>
        </p:txBody>
      </p:sp>
    </p:spTree>
    <p:extLst>
      <p:ext uri="{BB962C8B-B14F-4D97-AF65-F5344CB8AC3E}">
        <p14:creationId xmlns:p14="http://schemas.microsoft.com/office/powerpoint/2010/main" val="1897028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CAVE: Weisheit ist nicht gleich Buddhismus!</a:t>
            </a:r>
            <a:endParaRPr lang="en-US" dirty="0"/>
          </a:p>
        </p:txBody>
      </p:sp>
      <p:sp>
        <p:nvSpPr>
          <p:cNvPr id="4" name="Inhaltsplatzhalter 3"/>
          <p:cNvSpPr>
            <a:spLocks noGrp="1"/>
          </p:cNvSpPr>
          <p:nvPr>
            <p:ph idx="1"/>
          </p:nvPr>
        </p:nvSpPr>
        <p:spPr/>
        <p:txBody>
          <a:bodyPr/>
          <a:lstStyle/>
          <a:p>
            <a:r>
              <a:rPr lang="de-CH" dirty="0" smtClean="0"/>
              <a:t>Der «Spiritual turn» in der Psychotherapie wurde durch die buddhistische Achtsamkeit wieder belebt.</a:t>
            </a:r>
          </a:p>
          <a:p>
            <a:r>
              <a:rPr lang="de-CH" dirty="0" smtClean="0"/>
              <a:t>Weisheitsquellen finden sich </a:t>
            </a:r>
            <a:r>
              <a:rPr lang="de-CH" dirty="0"/>
              <a:t>aber </a:t>
            </a:r>
            <a:r>
              <a:rPr lang="de-CH" dirty="0" smtClean="0"/>
              <a:t>genauso in der </a:t>
            </a:r>
            <a:r>
              <a:rPr lang="de-CH" dirty="0" err="1" smtClean="0"/>
              <a:t>judeo</a:t>
            </a:r>
            <a:r>
              <a:rPr lang="de-CH" dirty="0" smtClean="0"/>
              <a:t>-christlichen Tradition.</a:t>
            </a:r>
          </a:p>
          <a:p>
            <a:r>
              <a:rPr lang="de-CH" dirty="0" smtClean="0"/>
              <a:t>Weisheit erfordert eine kritische Reflexion der Begriffe, allerdings unter Würdigung unterschiedlicher Traditionen</a:t>
            </a:r>
            <a:endParaRPr lang="en-US" dirty="0"/>
          </a:p>
        </p:txBody>
      </p:sp>
    </p:spTree>
    <p:extLst>
      <p:ext uri="{BB962C8B-B14F-4D97-AF65-F5344CB8AC3E}">
        <p14:creationId xmlns:p14="http://schemas.microsoft.com/office/powerpoint/2010/main" val="1746977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C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2340</Words>
  <Application>Microsoft Office PowerPoint</Application>
  <PresentationFormat>Bildschirmpräsentation (4:3)</PresentationFormat>
  <Paragraphs>370</Paragraphs>
  <Slides>48</Slides>
  <Notes>10</Notes>
  <HiddenSlides>0</HiddenSlides>
  <MMClips>0</MMClips>
  <ScaleCrop>false</ScaleCrop>
  <HeadingPairs>
    <vt:vector size="4" baseType="variant">
      <vt:variant>
        <vt:lpstr>Design</vt:lpstr>
      </vt:variant>
      <vt:variant>
        <vt:i4>1</vt:i4>
      </vt:variant>
      <vt:variant>
        <vt:lpstr>Folientitel</vt:lpstr>
      </vt:variant>
      <vt:variant>
        <vt:i4>48</vt:i4>
      </vt:variant>
    </vt:vector>
  </HeadingPairs>
  <TitlesOfParts>
    <vt:vector size="49" baseType="lpstr">
      <vt:lpstr>Standarddesign</vt:lpstr>
      <vt:lpstr>Weisheit als Ressource in Psychotherapie und Seelsorge</vt:lpstr>
      <vt:lpstr>Die wichtigsten Forscher</vt:lpstr>
      <vt:lpstr>Zwei wesentliche Zugangswege</vt:lpstr>
      <vt:lpstr>Unterschiedliche Prägung der Forschung</vt:lpstr>
      <vt:lpstr>Psychologisches Konzept der Weisheit (Staudinger und Baltes 1994)</vt:lpstr>
      <vt:lpstr>Therapeuteneigenschaften bestimmen den Erfolg</vt:lpstr>
      <vt:lpstr>Psychotherapieforschung</vt:lpstr>
      <vt:lpstr>Gemeinsame Faktoren wirksamer Therapie</vt:lpstr>
      <vt:lpstr>CAVE: Weisheit ist nicht gleich Buddhismus!</vt:lpstr>
      <vt:lpstr>Was sagt uns diese Schlagzeile?</vt:lpstr>
      <vt:lpstr>Torheit</vt:lpstr>
      <vt:lpstr>Gegenpol der Weisheit – die Todsünden nach Gandhi</vt:lpstr>
      <vt:lpstr>Zwei Wege der Weisheit</vt:lpstr>
      <vt:lpstr>Aktuelle Themen «Wisdom in Psychotherapy»</vt:lpstr>
      <vt:lpstr>Zehn Weisheitskompetenzen (nach Linden)</vt:lpstr>
      <vt:lpstr>PowerPoint-Präsentation</vt:lpstr>
      <vt:lpstr>Vier Elemente der Weisheit</vt:lpstr>
      <vt:lpstr>Weisheitskompetenz 1  EMPATHIE</vt:lpstr>
      <vt:lpstr>Weisheitskompetenz 1: EMPATHIE</vt:lpstr>
      <vt:lpstr>Wonach suchst Du? Nach Glück, Liebe, Seelenfrieden? Suche nicht am anderen Ende der Welt danach, sonst wirst Du enttäuscht, verbittert und verzweifelt zurückkehren. Suche am anderen Ende Deiner selbst danach, in der Tiefe des Herzens.</vt:lpstr>
      <vt:lpstr>Empathie: Sich selbst wahrnehmen</vt:lpstr>
      <vt:lpstr>Christliche Formulierung (Bonhoeffer)</vt:lpstr>
      <vt:lpstr>Weisheitskompetenz 2  KONTEXTUALISMUS</vt:lpstr>
      <vt:lpstr>Weisheitskompetenz 2: Kontextualismus</vt:lpstr>
      <vt:lpstr>Kontextualismus in der Beratung</vt:lpstr>
      <vt:lpstr>Konfliktlösung</vt:lpstr>
      <vt:lpstr>Weisheitskompetenz 3  ZEITPERSPEKTIVE ERFAHRUNG - NACHHALTIGKEIT</vt:lpstr>
      <vt:lpstr>Weisheitskompetenz 3: Zeitperspektive</vt:lpstr>
      <vt:lpstr>Zeitperspektive in der Gegenwart</vt:lpstr>
      <vt:lpstr>Weisheitskompetenz 4  HALTUNG UND HANDLUNG  WERTE UND COMMITMENT</vt:lpstr>
      <vt:lpstr>Unweisheit und Wertemangel </vt:lpstr>
      <vt:lpstr>Wer die Welt bewegen will, braucht nicht nur einen «Hebel», sondern auch einen festen Stand</vt:lpstr>
      <vt:lpstr>«Durch Leichtfertigkeit verliert man die Wurzeln, durch Unruhe die Übersicht.»</vt:lpstr>
      <vt:lpstr>Schönheit entsteht durch Spannungsfelder</vt:lpstr>
      <vt:lpstr>Jede grosse Wahrheit lebt aus einem Spannungsfeld  von (mindestens)  zwei Brennpunkten</vt:lpstr>
      <vt:lpstr>«Werterelativismus» - Symbol Ellipse</vt:lpstr>
      <vt:lpstr>«Weisheit wird dem Leben gerecht. Sie achtet das Gewordene und sieht das Werdende in seinen Möglichkeiten.»</vt:lpstr>
      <vt:lpstr>Leiden gehört zum Leben</vt:lpstr>
      <vt:lpstr>Weisheit bedeutet Balancieren </vt:lpstr>
      <vt:lpstr>«Herr, lehre uns bedenken, dass wir sterben müssen, damit wir klug werden»</vt:lpstr>
      <vt:lpstr>Vergänglichkeit fördert Weisheit</vt:lpstr>
      <vt:lpstr>Ohne Gott bin ich ein Fisch am Strand Ohne Gott ein Tropfen in der Glut Ohne Gott bin ich ein Gras im Sand Und ein Vogel, dessen Schwinge ruht. Wenn mich Gott bei meinem Namen ruft, Bin ich Wasser, Feuer, Erde, Luft.</vt:lpstr>
      <vt:lpstr>Herausforderung Gelassenheit</vt:lpstr>
      <vt:lpstr>10 Fragen zu unserer persönlichen Weisheit</vt:lpstr>
      <vt:lpstr>10 Fragen</vt:lpstr>
      <vt:lpstr>Buchhinweis</vt:lpstr>
      <vt:lpstr>PowerPoint-Präsentation</vt:lpstr>
      <vt:lpstr>WEBSITES zum Thema WEISHEIT</vt:lpstr>
    </vt:vector>
  </TitlesOfParts>
  <Company>Klinik Sonnenhalde, Riehen</Company>
  <LinksUpToDate>false</LinksUpToDate>
  <SharedDoc>false</SharedDoc>
  <HyperlinkBase>www.seminare-ps.net</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Weisheit_Existenz</dc:title>
  <dc:subject>Weisheit als REssource</dc:subject>
  <dc:creator>Dr. Samuel Pfeifer</dc:creator>
  <cp:lastModifiedBy>Pfeifer Samuel</cp:lastModifiedBy>
  <cp:revision>318</cp:revision>
  <cp:lastPrinted>2014-10-20T14:28:58Z</cp:lastPrinted>
  <dcterms:created xsi:type="dcterms:W3CDTF">2008-04-24T12:25:42Z</dcterms:created>
  <dcterms:modified xsi:type="dcterms:W3CDTF">2015-05-19T14:56:22Z</dcterms:modified>
</cp:coreProperties>
</file>