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333" r:id="rId2"/>
    <p:sldId id="317" r:id="rId3"/>
    <p:sldId id="328" r:id="rId4"/>
    <p:sldId id="329" r:id="rId5"/>
    <p:sldId id="318" r:id="rId6"/>
    <p:sldId id="281" r:id="rId7"/>
    <p:sldId id="320" r:id="rId8"/>
    <p:sldId id="319" r:id="rId9"/>
    <p:sldId id="321" r:id="rId10"/>
    <p:sldId id="324" r:id="rId11"/>
    <p:sldId id="325" r:id="rId12"/>
    <p:sldId id="326" r:id="rId13"/>
    <p:sldId id="292" r:id="rId14"/>
    <p:sldId id="327" r:id="rId15"/>
    <p:sldId id="330" r:id="rId16"/>
    <p:sldId id="260" r:id="rId17"/>
    <p:sldId id="331" r:id="rId18"/>
    <p:sldId id="311" r:id="rId19"/>
    <p:sldId id="312" r:id="rId20"/>
    <p:sldId id="313" r:id="rId21"/>
    <p:sldId id="314" r:id="rId22"/>
    <p:sldId id="334" r:id="rId23"/>
    <p:sldId id="335" r:id="rId24"/>
  </p:sldIdLst>
  <p:sldSz cx="104394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86647" autoAdjust="0"/>
  </p:normalViewPr>
  <p:slideViewPr>
    <p:cSldViewPr snapToGrid="0">
      <p:cViewPr varScale="1">
        <p:scale>
          <a:sx n="74" d="100"/>
          <a:sy n="74" d="100"/>
        </p:scale>
        <p:origin x="1500" y="96"/>
      </p:cViewPr>
      <p:guideLst/>
    </p:cSldViewPr>
  </p:slideViewPr>
  <p:notesTextViewPr>
    <p:cViewPr>
      <p:scale>
        <a:sx n="1" d="1"/>
        <a:sy n="1" d="1"/>
      </p:scale>
      <p:origin x="0" y="0"/>
    </p:cViewPr>
  </p:notesTextViewPr>
  <p:sorterViewPr>
    <p:cViewPr varScale="1">
      <p:scale>
        <a:sx n="100" d="100"/>
        <a:sy n="100" d="100"/>
      </p:scale>
      <p:origin x="0" y="-3036"/>
    </p:cViewPr>
  </p:sorterViewPr>
  <p:notesViewPr>
    <p:cSldViewPr snapToGrid="0">
      <p:cViewPr varScale="1">
        <p:scale>
          <a:sx n="66" d="100"/>
          <a:sy n="66" d="100"/>
        </p:scale>
        <p:origin x="325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A505EAFC-3F17-48EE-9543-0DC122C35C71}" type="slidenum">
              <a:rPr lang="de-CH" smtClean="0"/>
              <a:t>‹Nr.›</a:t>
            </a:fld>
            <a:endParaRPr lang="de-CH"/>
          </a:p>
        </p:txBody>
      </p:sp>
      <p:sp>
        <p:nvSpPr>
          <p:cNvPr id="6" name="Fußzeilenplatzhalter 3"/>
          <p:cNvSpPr>
            <a:spLocks noGrp="1"/>
          </p:cNvSpPr>
          <p:nvPr>
            <p:ph type="ftr" sz="quarter" idx="2"/>
          </p:nvPr>
        </p:nvSpPr>
        <p:spPr>
          <a:xfrm>
            <a:off x="465774" y="9470699"/>
            <a:ext cx="3076363" cy="513507"/>
          </a:xfrm>
          <a:prstGeom prst="rect">
            <a:avLst/>
          </a:prstGeom>
        </p:spPr>
        <p:txBody>
          <a:bodyPr vert="horz" lIns="99048" tIns="49524" rIns="99048" bIns="49524" rtlCol="0" anchor="b"/>
          <a:lstStyle>
            <a:lvl1pPr algn="l">
              <a:defRPr sz="1300"/>
            </a:lvl1pPr>
          </a:lstStyle>
          <a:p>
            <a:r>
              <a:rPr lang="de-CH" dirty="0"/>
              <a:t>www.seminare-ps.net</a:t>
            </a:r>
          </a:p>
          <a:p>
            <a:r>
              <a:rPr lang="de-CH" dirty="0"/>
              <a:t>www.studium-religion-psychotherapie.de</a:t>
            </a:r>
          </a:p>
        </p:txBody>
      </p:sp>
      <p:sp>
        <p:nvSpPr>
          <p:cNvPr id="7" name="Foliennummernplatzhalter 4"/>
          <p:cNvSpPr txBox="1">
            <a:spLocks/>
          </p:cNvSpPr>
          <p:nvPr/>
        </p:nvSpPr>
        <p:spPr>
          <a:xfrm>
            <a:off x="4021294" y="9721107"/>
            <a:ext cx="3076363" cy="513507"/>
          </a:xfrm>
          <a:prstGeom prst="rect">
            <a:avLst/>
          </a:prstGeom>
        </p:spPr>
        <p:txBody>
          <a:bodyPr vert="horz" lIns="99048" tIns="49524" rIns="99048" bIns="49524" rtlCol="0" anchor="b"/>
          <a:lstStyle>
            <a:defPPr>
              <a:defRPr lang="de-D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8A5CD5-0F9D-401F-A3C4-DBA2B9A6D3A6}" type="slidenum">
              <a:rPr lang="de-CH" smtClean="0"/>
              <a:pPr/>
              <a:t>‹Nr.›</a:t>
            </a:fld>
            <a:endParaRPr lang="de-CH"/>
          </a:p>
        </p:txBody>
      </p:sp>
      <p:sp>
        <p:nvSpPr>
          <p:cNvPr id="8" name="Textfeld 7"/>
          <p:cNvSpPr txBox="1"/>
          <p:nvPr/>
        </p:nvSpPr>
        <p:spPr>
          <a:xfrm>
            <a:off x="3681119" y="1"/>
            <a:ext cx="3418181" cy="723419"/>
          </a:xfrm>
          <a:prstGeom prst="rect">
            <a:avLst/>
          </a:prstGeom>
          <a:noFill/>
        </p:spPr>
        <p:txBody>
          <a:bodyPr wrap="square" lIns="99048" tIns="49524" rIns="99048" bIns="49524" rtlCol="0">
            <a:spAutoFit/>
          </a:bodyPr>
          <a:lstStyle/>
          <a:p>
            <a:r>
              <a:rPr lang="de-CH" sz="1300" dirty="0"/>
              <a:t>Prof. Dr. Samuel Pfeifer</a:t>
            </a:r>
          </a:p>
          <a:p>
            <a:r>
              <a:rPr lang="de-CH" sz="1300" dirty="0"/>
              <a:t>Konzepte der Selbstfürsorge</a:t>
            </a:r>
          </a:p>
          <a:p>
            <a:r>
              <a:rPr lang="de-CH" sz="1300" dirty="0"/>
              <a:t>Vortrag 2</a:t>
            </a:r>
          </a:p>
        </p:txBody>
      </p:sp>
    </p:spTree>
    <p:extLst>
      <p:ext uri="{BB962C8B-B14F-4D97-AF65-F5344CB8AC3E}">
        <p14:creationId xmlns:p14="http://schemas.microsoft.com/office/powerpoint/2010/main" val="867343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CH"/>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2546FC5-6C3F-4C40-B55A-F2FF5177DBA6}" type="datetimeFigureOut">
              <a:rPr lang="de-CH" smtClean="0"/>
              <a:t>14.09.2016</a:t>
            </a:fld>
            <a:endParaRPr lang="de-CH"/>
          </a:p>
        </p:txBody>
      </p:sp>
      <p:sp>
        <p:nvSpPr>
          <p:cNvPr id="4" name="Folienbildplatzhalter 3"/>
          <p:cNvSpPr>
            <a:spLocks noGrp="1" noRot="1" noChangeAspect="1"/>
          </p:cNvSpPr>
          <p:nvPr>
            <p:ph type="sldImg" idx="2"/>
          </p:nvPr>
        </p:nvSpPr>
        <p:spPr>
          <a:xfrm>
            <a:off x="920750" y="1279525"/>
            <a:ext cx="5257800" cy="3454400"/>
          </a:xfrm>
          <a:prstGeom prst="rect">
            <a:avLst/>
          </a:prstGeom>
          <a:noFill/>
          <a:ln w="12700">
            <a:solidFill>
              <a:prstClr val="black"/>
            </a:solidFill>
          </a:ln>
        </p:spPr>
        <p:txBody>
          <a:bodyPr vert="horz" lIns="99048" tIns="49524" rIns="99048" bIns="49524" rtlCol="0" anchor="ctr"/>
          <a:lstStyle/>
          <a:p>
            <a:endParaRPr lang="de-CH"/>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CH"/>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EEDF2D67-CC06-491D-BB9A-0B0429EBFFB0}" type="slidenum">
              <a:rPr lang="de-CH" smtClean="0"/>
              <a:t>‹Nr.›</a:t>
            </a:fld>
            <a:endParaRPr lang="de-CH"/>
          </a:p>
        </p:txBody>
      </p:sp>
    </p:spTree>
    <p:extLst>
      <p:ext uri="{BB962C8B-B14F-4D97-AF65-F5344CB8AC3E}">
        <p14:creationId xmlns:p14="http://schemas.microsoft.com/office/powerpoint/2010/main" val="117776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lienbildplatzhalter 1"/>
          <p:cNvSpPr>
            <a:spLocks noGrp="1" noRot="1" noChangeAspect="1" noTextEdit="1"/>
          </p:cNvSpPr>
          <p:nvPr>
            <p:ph type="sldImg"/>
          </p:nvPr>
        </p:nvSpPr>
        <p:spPr>
          <a:ln/>
        </p:spPr>
      </p:sp>
      <p:sp>
        <p:nvSpPr>
          <p:cNvPr id="112643" name="Notizenplatzhalter 2"/>
          <p:cNvSpPr>
            <a:spLocks noGrp="1"/>
          </p:cNvSpPr>
          <p:nvPr>
            <p:ph type="body" idx="1"/>
          </p:nvPr>
        </p:nvSpPr>
        <p:spPr>
          <a:noFill/>
        </p:spPr>
        <p:txBody>
          <a:bodyPr/>
          <a:lstStyle/>
          <a:p>
            <a:r>
              <a:rPr lang="de-CH"/>
              <a:t>Es besteht ein verständnisvolles Umfeld, das die Person ernst nimmt und sie auf ihrem Weg der Regeneration unterstützt (Partner, Eltern, gute Freunde). Vom äusseren Rahmen besteht eine erholsame Umgebung.</a:t>
            </a:r>
            <a:endParaRPr lang="en-US"/>
          </a:p>
          <a:p>
            <a:r>
              <a:rPr lang="de-CH"/>
              <a:t>Der Betroffene ist körperlich und psychisch noch insofern stabil, dass es nicht zu destruktiven Ängsten oder depressiver Verzweiflung kommt. Der Schlaf (und damit ein Tagesrhythmus) ist erhalten (allenfalls mit medikamentöser Unterstützung).</a:t>
            </a:r>
            <a:endParaRPr lang="en-US"/>
          </a:p>
          <a:p>
            <a:r>
              <a:rPr lang="de-CH"/>
              <a:t>Die Person kann den Alltag eigenverantwortlich gestalten, ohne sich zu überfordern oder aber in untätige Lethargie zu verfallen. Sie absolviert ein regelmässiges Bewegungsprogramm und hat Gelegenheit zu leichten Beschäftigungen.</a:t>
            </a:r>
            <a:endParaRPr lang="en-US"/>
          </a:p>
          <a:p>
            <a:r>
              <a:rPr lang="de-CH"/>
              <a:t>Es besteht die Möglichkeit zu einer regelmässigen Gesprächstherapie. Diese kann bei Bedarf auch medikamentös unterstützt werden.</a:t>
            </a:r>
            <a:endParaRPr lang="en-US"/>
          </a:p>
          <a:p>
            <a:r>
              <a:rPr lang="de-CH"/>
              <a:t>Die ambulanten Massnahmen führen bereits in einem frühen Stadium zu einer spürbaren Erleichterung.</a:t>
            </a:r>
            <a:endParaRPr lang="en-US"/>
          </a:p>
          <a:p>
            <a:endParaRPr lang="en-US"/>
          </a:p>
        </p:txBody>
      </p:sp>
      <p:sp>
        <p:nvSpPr>
          <p:cNvPr id="112644" name="Foliennummernplatzhalter 3"/>
          <p:cNvSpPr>
            <a:spLocks noGrp="1"/>
          </p:cNvSpPr>
          <p:nvPr>
            <p:ph type="sldNum" sz="quarter" idx="5"/>
          </p:nvPr>
        </p:nvSpPr>
        <p:spPr>
          <a:noFill/>
        </p:spPr>
        <p:txBody>
          <a:bodyPr/>
          <a:lstStyle>
            <a:lvl1pPr defTabSz="1035187">
              <a:defRPr sz="2600">
                <a:solidFill>
                  <a:schemeClr val="tx1"/>
                </a:solidFill>
                <a:latin typeface="Times New Roman" pitchFamily="18" charset="0"/>
              </a:defRPr>
            </a:lvl1pPr>
            <a:lvl2pPr marL="804763" indent="-309524" defTabSz="1035187">
              <a:defRPr sz="2600">
                <a:solidFill>
                  <a:schemeClr val="tx1"/>
                </a:solidFill>
                <a:latin typeface="Times New Roman" pitchFamily="18" charset="0"/>
              </a:defRPr>
            </a:lvl2pPr>
            <a:lvl3pPr marL="1238098" indent="-247620" defTabSz="1035187">
              <a:defRPr sz="2600">
                <a:solidFill>
                  <a:schemeClr val="tx1"/>
                </a:solidFill>
                <a:latin typeface="Times New Roman" pitchFamily="18" charset="0"/>
              </a:defRPr>
            </a:lvl3pPr>
            <a:lvl4pPr marL="1733337" indent="-247620" defTabSz="1035187">
              <a:defRPr sz="2600">
                <a:solidFill>
                  <a:schemeClr val="tx1"/>
                </a:solidFill>
                <a:latin typeface="Times New Roman" pitchFamily="18" charset="0"/>
              </a:defRPr>
            </a:lvl4pPr>
            <a:lvl5pPr marL="2228576" indent="-247620" defTabSz="1035187">
              <a:defRPr sz="2600">
                <a:solidFill>
                  <a:schemeClr val="tx1"/>
                </a:solidFill>
                <a:latin typeface="Times New Roman" pitchFamily="18" charset="0"/>
              </a:defRPr>
            </a:lvl5pPr>
            <a:lvl6pPr marL="2723815" indent="-247620" defTabSz="1035187" eaLnBrk="0" fontAlgn="base" hangingPunct="0">
              <a:spcBef>
                <a:spcPct val="0"/>
              </a:spcBef>
              <a:spcAft>
                <a:spcPct val="0"/>
              </a:spcAft>
              <a:defRPr sz="2600">
                <a:solidFill>
                  <a:schemeClr val="tx1"/>
                </a:solidFill>
                <a:latin typeface="Times New Roman" pitchFamily="18" charset="0"/>
              </a:defRPr>
            </a:lvl6pPr>
            <a:lvl7pPr marL="3219054" indent="-247620" defTabSz="1035187" eaLnBrk="0" fontAlgn="base" hangingPunct="0">
              <a:spcBef>
                <a:spcPct val="0"/>
              </a:spcBef>
              <a:spcAft>
                <a:spcPct val="0"/>
              </a:spcAft>
              <a:defRPr sz="2600">
                <a:solidFill>
                  <a:schemeClr val="tx1"/>
                </a:solidFill>
                <a:latin typeface="Times New Roman" pitchFamily="18" charset="0"/>
              </a:defRPr>
            </a:lvl7pPr>
            <a:lvl8pPr marL="3714293" indent="-247620" defTabSz="1035187" eaLnBrk="0" fontAlgn="base" hangingPunct="0">
              <a:spcBef>
                <a:spcPct val="0"/>
              </a:spcBef>
              <a:spcAft>
                <a:spcPct val="0"/>
              </a:spcAft>
              <a:defRPr sz="2600">
                <a:solidFill>
                  <a:schemeClr val="tx1"/>
                </a:solidFill>
                <a:latin typeface="Times New Roman" pitchFamily="18" charset="0"/>
              </a:defRPr>
            </a:lvl8pPr>
            <a:lvl9pPr marL="4209532" indent="-247620" defTabSz="1035187" eaLnBrk="0" fontAlgn="base" hangingPunct="0">
              <a:spcBef>
                <a:spcPct val="0"/>
              </a:spcBef>
              <a:spcAft>
                <a:spcPct val="0"/>
              </a:spcAft>
              <a:defRPr sz="2600">
                <a:solidFill>
                  <a:schemeClr val="tx1"/>
                </a:solidFill>
                <a:latin typeface="Times New Roman" pitchFamily="18" charset="0"/>
              </a:defRPr>
            </a:lvl9pPr>
          </a:lstStyle>
          <a:p>
            <a:fld id="{F0348F5A-4B47-48E5-8CAE-27D15C803C3C}" type="slidenum">
              <a:rPr lang="de-CH" sz="1300"/>
              <a:pPr/>
              <a:t>3</a:t>
            </a:fld>
            <a:endParaRPr lang="de-CH" sz="1300"/>
          </a:p>
        </p:txBody>
      </p:sp>
    </p:spTree>
    <p:extLst>
      <p:ext uri="{BB962C8B-B14F-4D97-AF65-F5344CB8AC3E}">
        <p14:creationId xmlns:p14="http://schemas.microsoft.com/office/powerpoint/2010/main" val="1247787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1121315">
              <a:defRPr sz="2800">
                <a:solidFill>
                  <a:schemeClr val="tx1"/>
                </a:solidFill>
                <a:latin typeface="Times New Roman" pitchFamily="18" charset="0"/>
              </a:defRPr>
            </a:lvl1pPr>
            <a:lvl2pPr marL="871719" indent="-335276" defTabSz="1121315">
              <a:defRPr sz="2800">
                <a:solidFill>
                  <a:schemeClr val="tx1"/>
                </a:solidFill>
                <a:latin typeface="Times New Roman" pitchFamily="18" charset="0"/>
              </a:defRPr>
            </a:lvl2pPr>
            <a:lvl3pPr marL="1341108" indent="-268222" defTabSz="1121315">
              <a:defRPr sz="2800">
                <a:solidFill>
                  <a:schemeClr val="tx1"/>
                </a:solidFill>
                <a:latin typeface="Times New Roman" pitchFamily="18" charset="0"/>
              </a:defRPr>
            </a:lvl3pPr>
            <a:lvl4pPr marL="1877551" indent="-268222" defTabSz="1121315">
              <a:defRPr sz="2800">
                <a:solidFill>
                  <a:schemeClr val="tx1"/>
                </a:solidFill>
                <a:latin typeface="Times New Roman" pitchFamily="18" charset="0"/>
              </a:defRPr>
            </a:lvl4pPr>
            <a:lvl5pPr marL="2413994" indent="-268222" defTabSz="1121315">
              <a:defRPr sz="2800">
                <a:solidFill>
                  <a:schemeClr val="tx1"/>
                </a:solidFill>
                <a:latin typeface="Times New Roman" pitchFamily="18" charset="0"/>
              </a:defRPr>
            </a:lvl5pPr>
            <a:lvl6pPr marL="2950436" indent="-268222" defTabSz="1121315" eaLnBrk="0" fontAlgn="base" hangingPunct="0">
              <a:spcBef>
                <a:spcPct val="0"/>
              </a:spcBef>
              <a:spcAft>
                <a:spcPct val="0"/>
              </a:spcAft>
              <a:defRPr sz="2800">
                <a:solidFill>
                  <a:schemeClr val="tx1"/>
                </a:solidFill>
                <a:latin typeface="Times New Roman" pitchFamily="18" charset="0"/>
              </a:defRPr>
            </a:lvl6pPr>
            <a:lvl7pPr marL="3486879" indent="-268222" defTabSz="1121315" eaLnBrk="0" fontAlgn="base" hangingPunct="0">
              <a:spcBef>
                <a:spcPct val="0"/>
              </a:spcBef>
              <a:spcAft>
                <a:spcPct val="0"/>
              </a:spcAft>
              <a:defRPr sz="2800">
                <a:solidFill>
                  <a:schemeClr val="tx1"/>
                </a:solidFill>
                <a:latin typeface="Times New Roman" pitchFamily="18" charset="0"/>
              </a:defRPr>
            </a:lvl7pPr>
            <a:lvl8pPr marL="4023322" indent="-268222" defTabSz="1121315" eaLnBrk="0" fontAlgn="base" hangingPunct="0">
              <a:spcBef>
                <a:spcPct val="0"/>
              </a:spcBef>
              <a:spcAft>
                <a:spcPct val="0"/>
              </a:spcAft>
              <a:defRPr sz="2800">
                <a:solidFill>
                  <a:schemeClr val="tx1"/>
                </a:solidFill>
                <a:latin typeface="Times New Roman" pitchFamily="18" charset="0"/>
              </a:defRPr>
            </a:lvl8pPr>
            <a:lvl9pPr marL="4559765" indent="-268222" defTabSz="1121315" eaLnBrk="0" fontAlgn="base" hangingPunct="0">
              <a:spcBef>
                <a:spcPct val="0"/>
              </a:spcBef>
              <a:spcAft>
                <a:spcPct val="0"/>
              </a:spcAft>
              <a:defRPr sz="2800">
                <a:solidFill>
                  <a:schemeClr val="tx1"/>
                </a:solidFill>
                <a:latin typeface="Times New Roman" pitchFamily="18" charset="0"/>
              </a:defRPr>
            </a:lvl9pPr>
          </a:lstStyle>
          <a:p>
            <a:fld id="{96042163-7FAA-48DF-8998-8A6DC95A0355}" type="slidenum">
              <a:rPr lang="de-CH" sz="1400"/>
              <a:pPr/>
              <a:t>22</a:t>
            </a:fld>
            <a:endParaRPr lang="de-CH" sz="14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endParaRPr lang="de-DE"/>
          </a:p>
        </p:txBody>
      </p:sp>
    </p:spTree>
    <p:extLst>
      <p:ext uri="{BB962C8B-B14F-4D97-AF65-F5344CB8AC3E}">
        <p14:creationId xmlns:p14="http://schemas.microsoft.com/office/powerpoint/2010/main" val="295728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lienbildplatzhalter 1"/>
          <p:cNvSpPr>
            <a:spLocks noGrp="1" noRot="1" noChangeAspect="1" noTextEdit="1"/>
          </p:cNvSpPr>
          <p:nvPr>
            <p:ph type="sldImg"/>
          </p:nvPr>
        </p:nvSpPr>
        <p:spPr>
          <a:ln/>
        </p:spPr>
      </p:sp>
      <p:sp>
        <p:nvSpPr>
          <p:cNvPr id="113667" name="Notizenplatzhalter 2"/>
          <p:cNvSpPr>
            <a:spLocks noGrp="1"/>
          </p:cNvSpPr>
          <p:nvPr>
            <p:ph type="body" idx="1"/>
          </p:nvPr>
        </p:nvSpPr>
        <p:spPr>
          <a:noFill/>
        </p:spPr>
        <p:txBody>
          <a:bodyPr/>
          <a:lstStyle/>
          <a:p>
            <a:r>
              <a:rPr lang="en-US"/>
              <a:t>Eine </a:t>
            </a:r>
            <a:r>
              <a:rPr lang="en-US" u="sng"/>
              <a:t>klinische Behandlung</a:t>
            </a:r>
            <a:r>
              <a:rPr lang="en-US"/>
              <a:t> drängt sich auf, wenn die obigen Rahmenbedingungen nicht vorhanden sind. Oft sind auch die Angehörigen durch die depressive psychische Verfassung massiv belastet und nicht mehr in der Lage, den Betroffenen zu unterstützen. Man könnte die Kriterien wie folgt umreissen:</a:t>
            </a:r>
            <a:br>
              <a:rPr lang="en-US"/>
            </a:br>
            <a:endParaRPr lang="en-US"/>
          </a:p>
          <a:p>
            <a:r>
              <a:rPr lang="de-CH"/>
              <a:t>Fehlen eines unterstützenden und erholsamen Umfeldes.</a:t>
            </a:r>
            <a:endParaRPr lang="en-US"/>
          </a:p>
          <a:p>
            <a:r>
              <a:rPr lang="de-CH"/>
              <a:t>Ausgeprägte psychische und körperliche Symptome von Depression, Angst und Erschöpfung. Ausgeprägte Schlafstörungen, die nicht gut auf Medikamente ansprechen. </a:t>
            </a:r>
            <a:endParaRPr lang="en-US"/>
          </a:p>
          <a:p>
            <a:r>
              <a:rPr lang="de-CH"/>
              <a:t>Notwendigkeit einer therapeutischen Tagesstruktur, weil Energie und Motivation für eine eigene Gestaltung fehlen.</a:t>
            </a:r>
            <a:endParaRPr lang="en-US"/>
          </a:p>
          <a:p>
            <a:r>
              <a:rPr lang="de-CH"/>
              <a:t>Hohes Gesprächsbedürfnis, das ambulant nicht abgedeckt werden kann. </a:t>
            </a:r>
            <a:endParaRPr lang="en-US"/>
          </a:p>
          <a:p>
            <a:r>
              <a:rPr lang="de-CH"/>
              <a:t>Notwendigkeit einer medikamentösen Einstellung unter klinischer Überwachung.</a:t>
            </a:r>
            <a:endParaRPr lang="en-US"/>
          </a:p>
          <a:p>
            <a:r>
              <a:rPr lang="de-CH"/>
              <a:t>Schleppender Verlauf trotz ambulanten ärztlichen und psychotherapeutischen Massnahmen.</a:t>
            </a:r>
            <a:endParaRPr lang="en-US"/>
          </a:p>
          <a:p>
            <a:endParaRPr lang="en-US"/>
          </a:p>
        </p:txBody>
      </p:sp>
      <p:sp>
        <p:nvSpPr>
          <p:cNvPr id="113668" name="Foliennummernplatzhalter 3"/>
          <p:cNvSpPr>
            <a:spLocks noGrp="1"/>
          </p:cNvSpPr>
          <p:nvPr>
            <p:ph type="sldNum" sz="quarter" idx="5"/>
          </p:nvPr>
        </p:nvSpPr>
        <p:spPr>
          <a:noFill/>
        </p:spPr>
        <p:txBody>
          <a:bodyPr/>
          <a:lstStyle>
            <a:lvl1pPr defTabSz="1035187">
              <a:defRPr sz="2600">
                <a:solidFill>
                  <a:schemeClr val="tx1"/>
                </a:solidFill>
                <a:latin typeface="Times New Roman" pitchFamily="18" charset="0"/>
              </a:defRPr>
            </a:lvl1pPr>
            <a:lvl2pPr marL="804763" indent="-309524" defTabSz="1035187">
              <a:defRPr sz="2600">
                <a:solidFill>
                  <a:schemeClr val="tx1"/>
                </a:solidFill>
                <a:latin typeface="Times New Roman" pitchFamily="18" charset="0"/>
              </a:defRPr>
            </a:lvl2pPr>
            <a:lvl3pPr marL="1238098" indent="-247620" defTabSz="1035187">
              <a:defRPr sz="2600">
                <a:solidFill>
                  <a:schemeClr val="tx1"/>
                </a:solidFill>
                <a:latin typeface="Times New Roman" pitchFamily="18" charset="0"/>
              </a:defRPr>
            </a:lvl3pPr>
            <a:lvl4pPr marL="1733337" indent="-247620" defTabSz="1035187">
              <a:defRPr sz="2600">
                <a:solidFill>
                  <a:schemeClr val="tx1"/>
                </a:solidFill>
                <a:latin typeface="Times New Roman" pitchFamily="18" charset="0"/>
              </a:defRPr>
            </a:lvl4pPr>
            <a:lvl5pPr marL="2228576" indent="-247620" defTabSz="1035187">
              <a:defRPr sz="2600">
                <a:solidFill>
                  <a:schemeClr val="tx1"/>
                </a:solidFill>
                <a:latin typeface="Times New Roman" pitchFamily="18" charset="0"/>
              </a:defRPr>
            </a:lvl5pPr>
            <a:lvl6pPr marL="2723815" indent="-247620" defTabSz="1035187" eaLnBrk="0" fontAlgn="base" hangingPunct="0">
              <a:spcBef>
                <a:spcPct val="0"/>
              </a:spcBef>
              <a:spcAft>
                <a:spcPct val="0"/>
              </a:spcAft>
              <a:defRPr sz="2600">
                <a:solidFill>
                  <a:schemeClr val="tx1"/>
                </a:solidFill>
                <a:latin typeface="Times New Roman" pitchFamily="18" charset="0"/>
              </a:defRPr>
            </a:lvl6pPr>
            <a:lvl7pPr marL="3219054" indent="-247620" defTabSz="1035187" eaLnBrk="0" fontAlgn="base" hangingPunct="0">
              <a:spcBef>
                <a:spcPct val="0"/>
              </a:spcBef>
              <a:spcAft>
                <a:spcPct val="0"/>
              </a:spcAft>
              <a:defRPr sz="2600">
                <a:solidFill>
                  <a:schemeClr val="tx1"/>
                </a:solidFill>
                <a:latin typeface="Times New Roman" pitchFamily="18" charset="0"/>
              </a:defRPr>
            </a:lvl7pPr>
            <a:lvl8pPr marL="3714293" indent="-247620" defTabSz="1035187" eaLnBrk="0" fontAlgn="base" hangingPunct="0">
              <a:spcBef>
                <a:spcPct val="0"/>
              </a:spcBef>
              <a:spcAft>
                <a:spcPct val="0"/>
              </a:spcAft>
              <a:defRPr sz="2600">
                <a:solidFill>
                  <a:schemeClr val="tx1"/>
                </a:solidFill>
                <a:latin typeface="Times New Roman" pitchFamily="18" charset="0"/>
              </a:defRPr>
            </a:lvl8pPr>
            <a:lvl9pPr marL="4209532" indent="-247620" defTabSz="1035187" eaLnBrk="0" fontAlgn="base" hangingPunct="0">
              <a:spcBef>
                <a:spcPct val="0"/>
              </a:spcBef>
              <a:spcAft>
                <a:spcPct val="0"/>
              </a:spcAft>
              <a:defRPr sz="2600">
                <a:solidFill>
                  <a:schemeClr val="tx1"/>
                </a:solidFill>
                <a:latin typeface="Times New Roman" pitchFamily="18" charset="0"/>
              </a:defRPr>
            </a:lvl9pPr>
          </a:lstStyle>
          <a:p>
            <a:fld id="{394A0C7E-7D64-4F8A-918B-E522D65DAF05}" type="slidenum">
              <a:rPr lang="de-CH" sz="1300"/>
              <a:pPr/>
              <a:t>4</a:t>
            </a:fld>
            <a:endParaRPr lang="de-CH" sz="1300"/>
          </a:p>
        </p:txBody>
      </p:sp>
    </p:spTree>
    <p:extLst>
      <p:ext uri="{BB962C8B-B14F-4D97-AF65-F5344CB8AC3E}">
        <p14:creationId xmlns:p14="http://schemas.microsoft.com/office/powerpoint/2010/main" val="196167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1035187">
              <a:defRPr sz="2600">
                <a:solidFill>
                  <a:schemeClr val="tx1"/>
                </a:solidFill>
                <a:latin typeface="Times New Roman" pitchFamily="18" charset="0"/>
              </a:defRPr>
            </a:lvl1pPr>
            <a:lvl2pPr marL="804763" indent="-309524" defTabSz="1035187">
              <a:defRPr sz="2600">
                <a:solidFill>
                  <a:schemeClr val="tx1"/>
                </a:solidFill>
                <a:latin typeface="Times New Roman" pitchFamily="18" charset="0"/>
              </a:defRPr>
            </a:lvl2pPr>
            <a:lvl3pPr marL="1238098" indent="-247620" defTabSz="1035187">
              <a:defRPr sz="2600">
                <a:solidFill>
                  <a:schemeClr val="tx1"/>
                </a:solidFill>
                <a:latin typeface="Times New Roman" pitchFamily="18" charset="0"/>
              </a:defRPr>
            </a:lvl3pPr>
            <a:lvl4pPr marL="1733337" indent="-247620" defTabSz="1035187">
              <a:defRPr sz="2600">
                <a:solidFill>
                  <a:schemeClr val="tx1"/>
                </a:solidFill>
                <a:latin typeface="Times New Roman" pitchFamily="18" charset="0"/>
              </a:defRPr>
            </a:lvl4pPr>
            <a:lvl5pPr marL="2228576" indent="-247620" defTabSz="1035187">
              <a:defRPr sz="2600">
                <a:solidFill>
                  <a:schemeClr val="tx1"/>
                </a:solidFill>
                <a:latin typeface="Times New Roman" pitchFamily="18" charset="0"/>
              </a:defRPr>
            </a:lvl5pPr>
            <a:lvl6pPr marL="2723815" indent="-247620" defTabSz="1035187" eaLnBrk="0" fontAlgn="base" hangingPunct="0">
              <a:spcBef>
                <a:spcPct val="0"/>
              </a:spcBef>
              <a:spcAft>
                <a:spcPct val="0"/>
              </a:spcAft>
              <a:defRPr sz="2600">
                <a:solidFill>
                  <a:schemeClr val="tx1"/>
                </a:solidFill>
                <a:latin typeface="Times New Roman" pitchFamily="18" charset="0"/>
              </a:defRPr>
            </a:lvl6pPr>
            <a:lvl7pPr marL="3219054" indent="-247620" defTabSz="1035187" eaLnBrk="0" fontAlgn="base" hangingPunct="0">
              <a:spcBef>
                <a:spcPct val="0"/>
              </a:spcBef>
              <a:spcAft>
                <a:spcPct val="0"/>
              </a:spcAft>
              <a:defRPr sz="2600">
                <a:solidFill>
                  <a:schemeClr val="tx1"/>
                </a:solidFill>
                <a:latin typeface="Times New Roman" pitchFamily="18" charset="0"/>
              </a:defRPr>
            </a:lvl7pPr>
            <a:lvl8pPr marL="3714293" indent="-247620" defTabSz="1035187" eaLnBrk="0" fontAlgn="base" hangingPunct="0">
              <a:spcBef>
                <a:spcPct val="0"/>
              </a:spcBef>
              <a:spcAft>
                <a:spcPct val="0"/>
              </a:spcAft>
              <a:defRPr sz="2600">
                <a:solidFill>
                  <a:schemeClr val="tx1"/>
                </a:solidFill>
                <a:latin typeface="Times New Roman" pitchFamily="18" charset="0"/>
              </a:defRPr>
            </a:lvl8pPr>
            <a:lvl9pPr marL="4209532" indent="-247620" defTabSz="1035187" eaLnBrk="0" fontAlgn="base" hangingPunct="0">
              <a:spcBef>
                <a:spcPct val="0"/>
              </a:spcBef>
              <a:spcAft>
                <a:spcPct val="0"/>
              </a:spcAft>
              <a:defRPr sz="2600">
                <a:solidFill>
                  <a:schemeClr val="tx1"/>
                </a:solidFill>
                <a:latin typeface="Times New Roman" pitchFamily="18" charset="0"/>
              </a:defRPr>
            </a:lvl9pPr>
          </a:lstStyle>
          <a:p>
            <a:fld id="{9FAA31F8-95A0-4205-A843-90B4DF05B720}" type="slidenum">
              <a:rPr lang="de-CH" sz="1300"/>
              <a:pPr/>
              <a:t>6</a:t>
            </a:fld>
            <a:endParaRPr lang="de-CH"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endParaRPr lang="de-CH"/>
          </a:p>
        </p:txBody>
      </p:sp>
    </p:spTree>
    <p:extLst>
      <p:ext uri="{BB962C8B-B14F-4D97-AF65-F5344CB8AC3E}">
        <p14:creationId xmlns:p14="http://schemas.microsoft.com/office/powerpoint/2010/main" val="399341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Nach Wilson et al. </a:t>
            </a:r>
            <a:r>
              <a:rPr lang="de-CH"/>
              <a:t>2010</a:t>
            </a:r>
          </a:p>
        </p:txBody>
      </p:sp>
      <p:sp>
        <p:nvSpPr>
          <p:cNvPr id="4" name="Foliennummernplatzhalter 3"/>
          <p:cNvSpPr>
            <a:spLocks noGrp="1"/>
          </p:cNvSpPr>
          <p:nvPr>
            <p:ph type="sldNum" sz="quarter" idx="10"/>
          </p:nvPr>
        </p:nvSpPr>
        <p:spPr/>
        <p:txBody>
          <a:bodyPr/>
          <a:lstStyle/>
          <a:p>
            <a:fld id="{233C9692-F9B6-4752-82D8-A692B8862853}" type="slidenum">
              <a:rPr lang="de-CH" smtClean="0"/>
              <a:t>10</a:t>
            </a:fld>
            <a:endParaRPr lang="de-CH"/>
          </a:p>
        </p:txBody>
      </p:sp>
    </p:spTree>
    <p:extLst>
      <p:ext uri="{BB962C8B-B14F-4D97-AF65-F5344CB8AC3E}">
        <p14:creationId xmlns:p14="http://schemas.microsoft.com/office/powerpoint/2010/main" val="403766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1035187">
              <a:defRPr sz="2600">
                <a:solidFill>
                  <a:schemeClr val="tx1"/>
                </a:solidFill>
                <a:latin typeface="Times New Roman" pitchFamily="18" charset="0"/>
              </a:defRPr>
            </a:lvl1pPr>
            <a:lvl2pPr marL="804763" indent="-309524" defTabSz="1035187">
              <a:defRPr sz="2600">
                <a:solidFill>
                  <a:schemeClr val="tx1"/>
                </a:solidFill>
                <a:latin typeface="Times New Roman" pitchFamily="18" charset="0"/>
              </a:defRPr>
            </a:lvl2pPr>
            <a:lvl3pPr marL="1238098" indent="-247620" defTabSz="1035187">
              <a:defRPr sz="2600">
                <a:solidFill>
                  <a:schemeClr val="tx1"/>
                </a:solidFill>
                <a:latin typeface="Times New Roman" pitchFamily="18" charset="0"/>
              </a:defRPr>
            </a:lvl3pPr>
            <a:lvl4pPr marL="1733337" indent="-247620" defTabSz="1035187">
              <a:defRPr sz="2600">
                <a:solidFill>
                  <a:schemeClr val="tx1"/>
                </a:solidFill>
                <a:latin typeface="Times New Roman" pitchFamily="18" charset="0"/>
              </a:defRPr>
            </a:lvl4pPr>
            <a:lvl5pPr marL="2228576" indent="-247620" defTabSz="1035187">
              <a:defRPr sz="2600">
                <a:solidFill>
                  <a:schemeClr val="tx1"/>
                </a:solidFill>
                <a:latin typeface="Times New Roman" pitchFamily="18" charset="0"/>
              </a:defRPr>
            </a:lvl5pPr>
            <a:lvl6pPr marL="2723815" indent="-247620" defTabSz="1035187" eaLnBrk="0" fontAlgn="base" hangingPunct="0">
              <a:spcBef>
                <a:spcPct val="0"/>
              </a:spcBef>
              <a:spcAft>
                <a:spcPct val="0"/>
              </a:spcAft>
              <a:defRPr sz="2600">
                <a:solidFill>
                  <a:schemeClr val="tx1"/>
                </a:solidFill>
                <a:latin typeface="Times New Roman" pitchFamily="18" charset="0"/>
              </a:defRPr>
            </a:lvl6pPr>
            <a:lvl7pPr marL="3219054" indent="-247620" defTabSz="1035187" eaLnBrk="0" fontAlgn="base" hangingPunct="0">
              <a:spcBef>
                <a:spcPct val="0"/>
              </a:spcBef>
              <a:spcAft>
                <a:spcPct val="0"/>
              </a:spcAft>
              <a:defRPr sz="2600">
                <a:solidFill>
                  <a:schemeClr val="tx1"/>
                </a:solidFill>
                <a:latin typeface="Times New Roman" pitchFamily="18" charset="0"/>
              </a:defRPr>
            </a:lvl7pPr>
            <a:lvl8pPr marL="3714293" indent="-247620" defTabSz="1035187" eaLnBrk="0" fontAlgn="base" hangingPunct="0">
              <a:spcBef>
                <a:spcPct val="0"/>
              </a:spcBef>
              <a:spcAft>
                <a:spcPct val="0"/>
              </a:spcAft>
              <a:defRPr sz="2600">
                <a:solidFill>
                  <a:schemeClr val="tx1"/>
                </a:solidFill>
                <a:latin typeface="Times New Roman" pitchFamily="18" charset="0"/>
              </a:defRPr>
            </a:lvl8pPr>
            <a:lvl9pPr marL="4209532" indent="-247620" defTabSz="1035187" eaLnBrk="0" fontAlgn="base" hangingPunct="0">
              <a:spcBef>
                <a:spcPct val="0"/>
              </a:spcBef>
              <a:spcAft>
                <a:spcPct val="0"/>
              </a:spcAft>
              <a:defRPr sz="2600">
                <a:solidFill>
                  <a:schemeClr val="tx1"/>
                </a:solidFill>
                <a:latin typeface="Times New Roman" pitchFamily="18" charset="0"/>
              </a:defRPr>
            </a:lvl9pPr>
          </a:lstStyle>
          <a:p>
            <a:fld id="{D92C98AB-6C78-4B01-BB25-9CF6CED3DD59}" type="slidenum">
              <a:rPr lang="de-CH" sz="1300"/>
              <a:pPr/>
              <a:t>13</a:t>
            </a:fld>
            <a:endParaRPr lang="de-CH" sz="13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endParaRPr lang="de-CH"/>
          </a:p>
        </p:txBody>
      </p:sp>
    </p:spTree>
    <p:extLst>
      <p:ext uri="{BB962C8B-B14F-4D97-AF65-F5344CB8AC3E}">
        <p14:creationId xmlns:p14="http://schemas.microsoft.com/office/powerpoint/2010/main" val="746285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pl-PL" sz="1300" b="1" dirty="0"/>
              <a:t>PROF. DR. HORST W. OPASCHOWSKI</a:t>
            </a:r>
          </a:p>
          <a:p>
            <a:r>
              <a:rPr lang="de-CH" sz="1300" b="1" dirty="0"/>
              <a:t>Die 10 Gebote für das 21. Jahrhundert</a:t>
            </a:r>
          </a:p>
          <a:p>
            <a:r>
              <a:rPr lang="de-CH" sz="1300" dirty="0"/>
              <a:t>Wer persönliches und soziales Wohlergehen (und nicht nur materiellen</a:t>
            </a:r>
          </a:p>
          <a:p>
            <a:r>
              <a:rPr lang="de-CH" sz="1300" dirty="0"/>
              <a:t>Wohlstand) erreichen will, der/die sollte – neben den christlichen Geboten</a:t>
            </a:r>
          </a:p>
          <a:p>
            <a:r>
              <a:rPr lang="de-CH" sz="1300" dirty="0"/>
              <a:t>natürlich – die folgenden </a:t>
            </a:r>
            <a:r>
              <a:rPr lang="de-CH" sz="1300" b="1" dirty="0"/>
              <a:t>10 Anleitungen und Gebote für ein gelingendes</a:t>
            </a:r>
          </a:p>
          <a:p>
            <a:r>
              <a:rPr lang="de-CH" sz="1300" b="1" dirty="0"/>
              <a:t>Leben im 21. Jahrhundert </a:t>
            </a:r>
            <a:r>
              <a:rPr lang="de-CH" sz="1300" dirty="0"/>
              <a:t>beherzigen:</a:t>
            </a:r>
          </a:p>
          <a:p>
            <a:r>
              <a:rPr lang="de-CH" sz="1300" dirty="0"/>
              <a:t>1. Bleib nicht dauernd dran; schalt doch mal ab.</a:t>
            </a:r>
          </a:p>
          <a:p>
            <a:r>
              <a:rPr lang="de-CH" sz="1300" dirty="0"/>
              <a:t>2. Versuche nicht, permanent deinen Lebensstandard zu verbessern oder</a:t>
            </a:r>
          </a:p>
          <a:p>
            <a:r>
              <a:rPr lang="de-CH" sz="1300" dirty="0"/>
              <a:t>ihn gar mit Lebensqualität zu verwechseln.</a:t>
            </a:r>
          </a:p>
          <a:p>
            <a:r>
              <a:rPr lang="de-CH" sz="1300" dirty="0"/>
              <a:t>3. </a:t>
            </a:r>
            <a:r>
              <a:rPr lang="de-CH" sz="1300" dirty="0" err="1"/>
              <a:t>Knüpf</a:t>
            </a:r>
            <a:r>
              <a:rPr lang="de-CH" sz="1300" dirty="0"/>
              <a:t> dir ein verlässliches soziales Netz, damit dich Freunde und Nachbarn</a:t>
            </a:r>
          </a:p>
          <a:p>
            <a:r>
              <a:rPr lang="de-CH" sz="1300" dirty="0"/>
              <a:t>als soziale Konvois ein Leben lang begleiten können.</a:t>
            </a:r>
          </a:p>
          <a:p>
            <a:r>
              <a:rPr lang="de-CH" sz="1300" dirty="0"/>
              <a:t>4. Mach die Familie zur Konstante deines Lebens und ermutige Kinder zu</a:t>
            </a:r>
          </a:p>
          <a:p>
            <a:r>
              <a:rPr lang="de-CH" sz="1300" dirty="0"/>
              <a:t>dauerhaften Bindungen.</a:t>
            </a:r>
          </a:p>
          <a:p>
            <a:r>
              <a:rPr lang="de-CH" sz="1300" dirty="0"/>
              <a:t>5. Definiere deinen Lebenssinn neu: Leben ist die Lust zu schaffen.</a:t>
            </a:r>
          </a:p>
          <a:p>
            <a:r>
              <a:rPr lang="de-CH" sz="1300" dirty="0"/>
              <a:t>6. Genieße nach Maß, damit du länger genießen kannst.</a:t>
            </a:r>
          </a:p>
          <a:p>
            <a:r>
              <a:rPr lang="de-CH" sz="1300" dirty="0"/>
              <a:t>7. Mach nicht alle deine Träume wahr; heb dir noch unerfüllte Wünsche</a:t>
            </a:r>
          </a:p>
          <a:p>
            <a:r>
              <a:rPr lang="de-CH" sz="1300" dirty="0"/>
              <a:t>auf.</a:t>
            </a:r>
          </a:p>
          <a:p>
            <a:r>
              <a:rPr lang="de-CH" sz="1300" dirty="0"/>
              <a:t>8. Du allein kannst es, aber du kannst es nicht allein. Hilf anderen, damit</a:t>
            </a:r>
          </a:p>
          <a:p>
            <a:r>
              <a:rPr lang="de-CH" sz="1300" dirty="0"/>
              <a:t>auch dir geholfen wird.</a:t>
            </a:r>
          </a:p>
          <a:p>
            <a:r>
              <a:rPr lang="de-CH" sz="1300" dirty="0"/>
              <a:t>9. Tu nichts auf Kosten anderer oder zu Lasten nachwachsender Generationen.</a:t>
            </a:r>
          </a:p>
          <a:p>
            <a:r>
              <a:rPr lang="de-CH" sz="1300" dirty="0"/>
              <a:t>Sorge nachhaltig dafür, dass das Leben kommender Generationen</a:t>
            </a:r>
          </a:p>
          <a:p>
            <a:r>
              <a:rPr lang="de-CH" sz="1300" dirty="0"/>
              <a:t>lebenswert bleibt.</a:t>
            </a:r>
          </a:p>
          <a:p>
            <a:r>
              <a:rPr lang="de-CH" sz="1300" dirty="0"/>
              <a:t>10. Verdien dir deine Lebensqualität – durch Arbeit oder gute Werke:</a:t>
            </a:r>
          </a:p>
          <a:p>
            <a:r>
              <a:rPr lang="de-CH" sz="1300" dirty="0"/>
              <a:t>Es gibt nichts Gutes; es sei denn, man tut es.</a:t>
            </a:r>
          </a:p>
          <a:p>
            <a:r>
              <a:rPr lang="de-CH" sz="1300" b="1" dirty="0"/>
              <a:t>Grundlagenliteratur</a:t>
            </a:r>
          </a:p>
          <a:p>
            <a:r>
              <a:rPr lang="de-CH" sz="1300" i="1" dirty="0"/>
              <a:t>Opaschowski, H.W.: </a:t>
            </a:r>
            <a:r>
              <a:rPr lang="de-CH" sz="1300" dirty="0"/>
              <a:t>Das Moses-Prinzip. Die 10 Gebote des 21. Jahrhunderts,</a:t>
            </a:r>
          </a:p>
          <a:p>
            <a:r>
              <a:rPr lang="de-CH" sz="1300" dirty="0"/>
              <a:t>Gütersloher Verlagshaus 2006 (auch als Hörbuch)</a:t>
            </a:r>
          </a:p>
          <a:p>
            <a:r>
              <a:rPr lang="de-CH" sz="1300" b="1" dirty="0"/>
              <a:t>Weitere Informationen unter:</a:t>
            </a:r>
          </a:p>
          <a:p>
            <a:r>
              <a:rPr lang="de-CH" sz="1300" dirty="0"/>
              <a:t>www.opaschowski.dee</a:t>
            </a:r>
            <a:endParaRPr lang="de-CH" dirty="0"/>
          </a:p>
        </p:txBody>
      </p:sp>
      <p:sp>
        <p:nvSpPr>
          <p:cNvPr id="4" name="Foliennummernplatzhalter 3"/>
          <p:cNvSpPr>
            <a:spLocks noGrp="1"/>
          </p:cNvSpPr>
          <p:nvPr>
            <p:ph type="sldNum" sz="quarter" idx="10"/>
          </p:nvPr>
        </p:nvSpPr>
        <p:spPr/>
        <p:txBody>
          <a:bodyPr/>
          <a:lstStyle/>
          <a:p>
            <a:fld id="{BE026E87-9C3A-4DD7-B9C5-60268E6353F7}" type="slidenum">
              <a:rPr lang="de-CH" smtClean="0"/>
              <a:t>16</a:t>
            </a:fld>
            <a:endParaRPr lang="de-CH"/>
          </a:p>
        </p:txBody>
      </p:sp>
    </p:spTree>
    <p:extLst>
      <p:ext uri="{BB962C8B-B14F-4D97-AF65-F5344CB8AC3E}">
        <p14:creationId xmlns:p14="http://schemas.microsoft.com/office/powerpoint/2010/main" val="503777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1035187">
              <a:defRPr sz="2600">
                <a:solidFill>
                  <a:schemeClr val="tx1"/>
                </a:solidFill>
                <a:latin typeface="Times New Roman" pitchFamily="18" charset="0"/>
              </a:defRPr>
            </a:lvl1pPr>
            <a:lvl2pPr marL="804763" indent="-309524" defTabSz="1035187">
              <a:defRPr sz="2600">
                <a:solidFill>
                  <a:schemeClr val="tx1"/>
                </a:solidFill>
                <a:latin typeface="Times New Roman" pitchFamily="18" charset="0"/>
              </a:defRPr>
            </a:lvl2pPr>
            <a:lvl3pPr marL="1238098" indent="-247620" defTabSz="1035187">
              <a:defRPr sz="2600">
                <a:solidFill>
                  <a:schemeClr val="tx1"/>
                </a:solidFill>
                <a:latin typeface="Times New Roman" pitchFamily="18" charset="0"/>
              </a:defRPr>
            </a:lvl3pPr>
            <a:lvl4pPr marL="1733337" indent="-247620" defTabSz="1035187">
              <a:defRPr sz="2600">
                <a:solidFill>
                  <a:schemeClr val="tx1"/>
                </a:solidFill>
                <a:latin typeface="Times New Roman" pitchFamily="18" charset="0"/>
              </a:defRPr>
            </a:lvl4pPr>
            <a:lvl5pPr marL="2228576" indent="-247620" defTabSz="1035187">
              <a:defRPr sz="2600">
                <a:solidFill>
                  <a:schemeClr val="tx1"/>
                </a:solidFill>
                <a:latin typeface="Times New Roman" pitchFamily="18" charset="0"/>
              </a:defRPr>
            </a:lvl5pPr>
            <a:lvl6pPr marL="2723815" indent="-247620" defTabSz="1035187" eaLnBrk="0" fontAlgn="base" hangingPunct="0">
              <a:spcBef>
                <a:spcPct val="0"/>
              </a:spcBef>
              <a:spcAft>
                <a:spcPct val="0"/>
              </a:spcAft>
              <a:defRPr sz="2600">
                <a:solidFill>
                  <a:schemeClr val="tx1"/>
                </a:solidFill>
                <a:latin typeface="Times New Roman" pitchFamily="18" charset="0"/>
              </a:defRPr>
            </a:lvl6pPr>
            <a:lvl7pPr marL="3219054" indent="-247620" defTabSz="1035187" eaLnBrk="0" fontAlgn="base" hangingPunct="0">
              <a:spcBef>
                <a:spcPct val="0"/>
              </a:spcBef>
              <a:spcAft>
                <a:spcPct val="0"/>
              </a:spcAft>
              <a:defRPr sz="2600">
                <a:solidFill>
                  <a:schemeClr val="tx1"/>
                </a:solidFill>
                <a:latin typeface="Times New Roman" pitchFamily="18" charset="0"/>
              </a:defRPr>
            </a:lvl7pPr>
            <a:lvl8pPr marL="3714293" indent="-247620" defTabSz="1035187" eaLnBrk="0" fontAlgn="base" hangingPunct="0">
              <a:spcBef>
                <a:spcPct val="0"/>
              </a:spcBef>
              <a:spcAft>
                <a:spcPct val="0"/>
              </a:spcAft>
              <a:defRPr sz="2600">
                <a:solidFill>
                  <a:schemeClr val="tx1"/>
                </a:solidFill>
                <a:latin typeface="Times New Roman" pitchFamily="18" charset="0"/>
              </a:defRPr>
            </a:lvl8pPr>
            <a:lvl9pPr marL="4209532" indent="-247620" defTabSz="1035187" eaLnBrk="0" fontAlgn="base" hangingPunct="0">
              <a:spcBef>
                <a:spcPct val="0"/>
              </a:spcBef>
              <a:spcAft>
                <a:spcPct val="0"/>
              </a:spcAft>
              <a:defRPr sz="2600">
                <a:solidFill>
                  <a:schemeClr val="tx1"/>
                </a:solidFill>
                <a:latin typeface="Times New Roman" pitchFamily="18" charset="0"/>
              </a:defRPr>
            </a:lvl9pPr>
          </a:lstStyle>
          <a:p>
            <a:fld id="{D0AF2A96-6A61-4A20-A8CB-B2C8ACE7E763}" type="slidenum">
              <a:rPr lang="de-CH" sz="1300"/>
              <a:pPr/>
              <a:t>19</a:t>
            </a:fld>
            <a:endParaRPr lang="de-CH" sz="13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a:lnSpc>
                <a:spcPct val="90000"/>
              </a:lnSpc>
            </a:pPr>
            <a:r>
              <a:rPr lang="de-CH" sz="1000"/>
              <a:t>1. Dankbarkeit</a:t>
            </a:r>
          </a:p>
          <a:p>
            <a:pPr>
              <a:lnSpc>
                <a:spcPct val="90000"/>
              </a:lnSpc>
            </a:pPr>
            <a:r>
              <a:rPr lang="de-CH" sz="1000"/>
              <a:t>Der Stress-Forscher Hans Selye arbeitete in seinen späteren Jahren an einer «Philosophie der Dankbarkeit». Wie steht es mit Ihrer eigenen Dankbarkeit? Da ist so vieles, das uns geschenkt ist, und das wir achtlos für selbstverständlich nehmen. Aber wir können auch Dankbarkeit bei andern auslösen, schon durch kleine Gesten der Freundlichkeit. Wann haben Sie letztes Mal einem Menschen zugelächelt, einfach so?</a:t>
            </a:r>
          </a:p>
          <a:p>
            <a:pPr>
              <a:lnSpc>
                <a:spcPct val="90000"/>
              </a:lnSpc>
            </a:pPr>
            <a:endParaRPr lang="de-CH" sz="1000"/>
          </a:p>
          <a:p>
            <a:pPr>
              <a:lnSpc>
                <a:spcPct val="90000"/>
              </a:lnSpc>
            </a:pPr>
            <a:r>
              <a:rPr lang="de-CH" sz="1000"/>
              <a:t>2. Zufriedenheit</a:t>
            </a:r>
          </a:p>
          <a:p>
            <a:pPr>
              <a:lnSpc>
                <a:spcPct val="90000"/>
              </a:lnSpc>
            </a:pPr>
            <a:r>
              <a:rPr lang="de-CH" sz="1000"/>
              <a:t>Die Werbung unserer Zeit überflutet uns auf allen Kanälen mit neuen Bedürfnissen. Dabei ist letztlich viel weniger zu einem glücklichen Leben nötig, als wir meinen. In der Bibel findet sich folgender Hinweis: «Lasst euch genügen an dem, was da ist. Denn der Herr hat gesagt ‚Ich will dich nicht verlassen und nicht von dir weichen‘.« (Hebr. 13,5)</a:t>
            </a:r>
          </a:p>
          <a:p>
            <a:pPr>
              <a:lnSpc>
                <a:spcPct val="90000"/>
              </a:lnSpc>
            </a:pPr>
            <a:endParaRPr lang="de-CH" sz="1000"/>
          </a:p>
          <a:p>
            <a:pPr>
              <a:lnSpc>
                <a:spcPct val="90000"/>
              </a:lnSpc>
            </a:pPr>
            <a:r>
              <a:rPr lang="de-CH" sz="1000"/>
              <a:t>3. Abgrenzung</a:t>
            </a:r>
          </a:p>
          <a:p>
            <a:pPr>
              <a:lnSpc>
                <a:spcPct val="90000"/>
              </a:lnSpc>
            </a:pPr>
            <a:r>
              <a:rPr lang="de-CH" sz="1000"/>
              <a:t>Gerade in helfenden Berufen ist die Gefahr des Helfersyndroms groß. Aber dürfen wir uns den Nöten der Menschen so einfach verschließen?</a:t>
            </a:r>
          </a:p>
          <a:p>
            <a:pPr>
              <a:lnSpc>
                <a:spcPct val="90000"/>
              </a:lnSpc>
            </a:pPr>
            <a:r>
              <a:rPr lang="de-CH" sz="1000"/>
              <a:t>Wer sich nicht abgrenzt, gerät früher oder später an den Rand seiner Kräfte. So schadet man nicht nur sich selbst, sondern gerade auch den Menschen, denen man helfen will. Ein Nein ist oft der einzige Weg, die Energien so einzuteilen, dass sie langfristig verfügbar bleiben. </a:t>
            </a:r>
          </a:p>
          <a:p>
            <a:pPr>
              <a:lnSpc>
                <a:spcPct val="90000"/>
              </a:lnSpc>
            </a:pPr>
            <a:endParaRPr lang="de-CH" sz="1000"/>
          </a:p>
          <a:p>
            <a:pPr>
              <a:lnSpc>
                <a:spcPct val="90000"/>
              </a:lnSpc>
            </a:pPr>
            <a:r>
              <a:rPr lang="de-CH" sz="1000"/>
              <a:t>4. Bescheidenheit</a:t>
            </a:r>
          </a:p>
          <a:p>
            <a:pPr>
              <a:lnSpc>
                <a:spcPct val="90000"/>
              </a:lnSpc>
            </a:pPr>
            <a:r>
              <a:rPr lang="de-CH" sz="1000"/>
              <a:t>Der bescheidene Mensch muss nicht immer im Vordergrund stehen und nicht immer der Beste sein. Er weiß, dass Gelingen nicht nur von seinen Anstrengungen abhängt, sondern aus dem Zusammenspiel vieler günstiger Faktoren entsteht – nicht zuletzt auch im Team.</a:t>
            </a:r>
          </a:p>
          <a:p>
            <a:pPr>
              <a:lnSpc>
                <a:spcPct val="90000"/>
              </a:lnSpc>
            </a:pPr>
            <a:endParaRPr lang="de-CH" sz="1000"/>
          </a:p>
          <a:p>
            <a:pPr>
              <a:lnSpc>
                <a:spcPct val="90000"/>
              </a:lnSpc>
            </a:pPr>
            <a:r>
              <a:rPr lang="de-CH" sz="1000"/>
              <a:t>5. Spirituelle Verankerung</a:t>
            </a:r>
          </a:p>
          <a:p>
            <a:pPr>
              <a:lnSpc>
                <a:spcPct val="90000"/>
              </a:lnSpc>
            </a:pPr>
            <a:r>
              <a:rPr lang="de-CH" sz="1000"/>
              <a:t>Allein schon der Blick auf den Sternenhimmel macht uns klein in der Ehrfurcht vor dem Schöpfer – klein nicht im Sinne von Minderwertigkeitsgefühlen, sondern klein im Wissen, dass wir Teil eines viel größeren Ganzen sind. Wer im Glauben an eine göttliche Führung verankert ist, der geht mit Gelassenheit durchs Leben.</a:t>
            </a:r>
          </a:p>
        </p:txBody>
      </p:sp>
    </p:spTree>
    <p:extLst>
      <p:ext uri="{BB962C8B-B14F-4D97-AF65-F5344CB8AC3E}">
        <p14:creationId xmlns:p14="http://schemas.microsoft.com/office/powerpoint/2010/main" val="154704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eaLnBrk="0" fontAlgn="base" hangingPunct="0">
              <a:spcBef>
                <a:spcPct val="30000"/>
              </a:spcBef>
              <a:spcAft>
                <a:spcPct val="0"/>
              </a:spcAft>
              <a:defRPr/>
            </a:pPr>
            <a:r>
              <a:rPr lang="de-CH" sz="1300" dirty="0"/>
              <a:t>Abstand gewinnen, innehalten, die Richtung wechseln. – Das gelingt auch im Gebet. Es ist schön, wenn man glauben kann – ein Geschenk. Ich weiss nicht, warum es mir geschenkt wurde, aber ich glaube und finde darin Zuversicht und Hoffnung. Wenn gleich ich vieles nicht verstehe und mancher Verlust ungerecht und schrecklich erscheint, gibt es stets ein Morgen und die Möglichkeit, sich positiv darin einzubringen.</a:t>
            </a:r>
            <a:endParaRPr lang="en-US" sz="1300" dirty="0"/>
          </a:p>
          <a:p>
            <a:pPr defTabSz="990478" eaLnBrk="0" fontAlgn="base" hangingPunct="0">
              <a:spcBef>
                <a:spcPct val="30000"/>
              </a:spcBef>
              <a:spcAft>
                <a:spcPct val="0"/>
              </a:spcAft>
              <a:defRPr/>
            </a:pPr>
            <a:r>
              <a:rPr lang="de-CH" sz="1300" dirty="0"/>
              <a:t>Ann-Sophie Mutter in einem Sonderheft des SPIEGEL 2012: «Patient Seele», S. 124</a:t>
            </a:r>
            <a:endParaRPr lang="en-US" sz="1300"/>
          </a:p>
          <a:p>
            <a:endParaRPr lang="en-US"/>
          </a:p>
        </p:txBody>
      </p:sp>
      <p:sp>
        <p:nvSpPr>
          <p:cNvPr id="4" name="Foliennummernplatzhalter 3"/>
          <p:cNvSpPr>
            <a:spLocks noGrp="1"/>
          </p:cNvSpPr>
          <p:nvPr>
            <p:ph type="sldNum" sz="quarter" idx="10"/>
          </p:nvPr>
        </p:nvSpPr>
        <p:spPr/>
        <p:txBody>
          <a:bodyPr/>
          <a:lstStyle/>
          <a:p>
            <a:pPr>
              <a:defRPr/>
            </a:pPr>
            <a:fld id="{9E6A4B18-D752-4D33-9B25-55615263CFBD}" type="slidenum">
              <a:rPr lang="de-CH" smtClean="0"/>
              <a:pPr>
                <a:defRPr/>
              </a:pPr>
              <a:t>20</a:t>
            </a:fld>
            <a:endParaRPr lang="de-CH"/>
          </a:p>
        </p:txBody>
      </p:sp>
    </p:spTree>
    <p:extLst>
      <p:ext uri="{BB962C8B-B14F-4D97-AF65-F5344CB8AC3E}">
        <p14:creationId xmlns:p14="http://schemas.microsoft.com/office/powerpoint/2010/main" val="127637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1035187">
              <a:defRPr sz="2600">
                <a:solidFill>
                  <a:schemeClr val="tx1"/>
                </a:solidFill>
                <a:latin typeface="Times New Roman" pitchFamily="18" charset="0"/>
              </a:defRPr>
            </a:lvl1pPr>
            <a:lvl2pPr marL="804763" indent="-309524" defTabSz="1035187">
              <a:defRPr sz="2600">
                <a:solidFill>
                  <a:schemeClr val="tx1"/>
                </a:solidFill>
                <a:latin typeface="Times New Roman" pitchFamily="18" charset="0"/>
              </a:defRPr>
            </a:lvl2pPr>
            <a:lvl3pPr marL="1238098" indent="-247620" defTabSz="1035187">
              <a:defRPr sz="2600">
                <a:solidFill>
                  <a:schemeClr val="tx1"/>
                </a:solidFill>
                <a:latin typeface="Times New Roman" pitchFamily="18" charset="0"/>
              </a:defRPr>
            </a:lvl3pPr>
            <a:lvl4pPr marL="1733337" indent="-247620" defTabSz="1035187">
              <a:defRPr sz="2600">
                <a:solidFill>
                  <a:schemeClr val="tx1"/>
                </a:solidFill>
                <a:latin typeface="Times New Roman" pitchFamily="18" charset="0"/>
              </a:defRPr>
            </a:lvl4pPr>
            <a:lvl5pPr marL="2228576" indent="-247620" defTabSz="1035187">
              <a:defRPr sz="2600">
                <a:solidFill>
                  <a:schemeClr val="tx1"/>
                </a:solidFill>
                <a:latin typeface="Times New Roman" pitchFamily="18" charset="0"/>
              </a:defRPr>
            </a:lvl5pPr>
            <a:lvl6pPr marL="2723815" indent="-247620" defTabSz="1035187" eaLnBrk="0" fontAlgn="base" hangingPunct="0">
              <a:spcBef>
                <a:spcPct val="0"/>
              </a:spcBef>
              <a:spcAft>
                <a:spcPct val="0"/>
              </a:spcAft>
              <a:defRPr sz="2600">
                <a:solidFill>
                  <a:schemeClr val="tx1"/>
                </a:solidFill>
                <a:latin typeface="Times New Roman" pitchFamily="18" charset="0"/>
              </a:defRPr>
            </a:lvl6pPr>
            <a:lvl7pPr marL="3219054" indent="-247620" defTabSz="1035187" eaLnBrk="0" fontAlgn="base" hangingPunct="0">
              <a:spcBef>
                <a:spcPct val="0"/>
              </a:spcBef>
              <a:spcAft>
                <a:spcPct val="0"/>
              </a:spcAft>
              <a:defRPr sz="2600">
                <a:solidFill>
                  <a:schemeClr val="tx1"/>
                </a:solidFill>
                <a:latin typeface="Times New Roman" pitchFamily="18" charset="0"/>
              </a:defRPr>
            </a:lvl7pPr>
            <a:lvl8pPr marL="3714293" indent="-247620" defTabSz="1035187" eaLnBrk="0" fontAlgn="base" hangingPunct="0">
              <a:spcBef>
                <a:spcPct val="0"/>
              </a:spcBef>
              <a:spcAft>
                <a:spcPct val="0"/>
              </a:spcAft>
              <a:defRPr sz="2600">
                <a:solidFill>
                  <a:schemeClr val="tx1"/>
                </a:solidFill>
                <a:latin typeface="Times New Roman" pitchFamily="18" charset="0"/>
              </a:defRPr>
            </a:lvl8pPr>
            <a:lvl9pPr marL="4209532" indent="-247620" defTabSz="1035187" eaLnBrk="0" fontAlgn="base" hangingPunct="0">
              <a:spcBef>
                <a:spcPct val="0"/>
              </a:spcBef>
              <a:spcAft>
                <a:spcPct val="0"/>
              </a:spcAft>
              <a:defRPr sz="2600">
                <a:solidFill>
                  <a:schemeClr val="tx1"/>
                </a:solidFill>
                <a:latin typeface="Times New Roman" pitchFamily="18" charset="0"/>
              </a:defRPr>
            </a:lvl9pPr>
          </a:lstStyle>
          <a:p>
            <a:fld id="{0F83D700-CB1F-4899-8C33-C6FE217B08CD}" type="slidenum">
              <a:rPr lang="de-CH" sz="1300"/>
              <a:pPr/>
              <a:t>21</a:t>
            </a:fld>
            <a:endParaRPr lang="de-CH" sz="13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endParaRPr lang="de-CH"/>
          </a:p>
        </p:txBody>
      </p:sp>
    </p:spTree>
    <p:extLst>
      <p:ext uri="{BB962C8B-B14F-4D97-AF65-F5344CB8AC3E}">
        <p14:creationId xmlns:p14="http://schemas.microsoft.com/office/powerpoint/2010/main" val="418224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3263899"/>
            <a:ext cx="8873490" cy="1909763"/>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5308600"/>
            <a:ext cx="7829550" cy="7239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76765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6388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1165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20495" y="404814"/>
            <a:ext cx="8671883" cy="863600"/>
          </a:xfrm>
        </p:spPr>
        <p:txBody>
          <a:bodyPr/>
          <a:lstStyle/>
          <a:p>
            <a:r>
              <a:rPr lang="de-DE"/>
              <a:t>Titelmasterformat durch Klicken bearbeiten</a:t>
            </a:r>
            <a:endParaRPr lang="de-CH"/>
          </a:p>
        </p:txBody>
      </p:sp>
      <p:sp>
        <p:nvSpPr>
          <p:cNvPr id="3" name="Textplatzhalter 2"/>
          <p:cNvSpPr>
            <a:spLocks noGrp="1"/>
          </p:cNvSpPr>
          <p:nvPr>
            <p:ph type="body" sz="half" idx="1"/>
          </p:nvPr>
        </p:nvSpPr>
        <p:spPr>
          <a:xfrm>
            <a:off x="1603349" y="1628777"/>
            <a:ext cx="4199388" cy="44672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950030" y="1628777"/>
            <a:ext cx="4200923" cy="44672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a:xfrm>
            <a:off x="782495" y="6248436"/>
            <a:ext cx="2175642" cy="456771"/>
          </a:xfrm>
          <a:prstGeom prst="rect">
            <a:avLst/>
          </a:prstGeom>
        </p:spPr>
        <p:txBody>
          <a:bodyPr/>
          <a:lstStyle>
            <a:lvl1pPr>
              <a:defRPr/>
            </a:lvl1pPr>
          </a:lstStyle>
          <a:p>
            <a:pPr>
              <a:defRPr/>
            </a:pPr>
            <a:endParaRPr lang="en-US"/>
          </a:p>
        </p:txBody>
      </p:sp>
      <p:sp>
        <p:nvSpPr>
          <p:cNvPr id="6" name="Fußzeilenplatzhalter 5"/>
          <p:cNvSpPr>
            <a:spLocks noGrp="1"/>
          </p:cNvSpPr>
          <p:nvPr>
            <p:ph type="ftr" sz="quarter" idx="11"/>
          </p:nvPr>
        </p:nvSpPr>
        <p:spPr>
          <a:xfrm>
            <a:off x="3567256" y="6248436"/>
            <a:ext cx="3304889" cy="456771"/>
          </a:xfrm>
          <a:prstGeom prst="rect">
            <a:avLst/>
          </a:prstGeom>
        </p:spPr>
        <p:txBody>
          <a:bodyPr/>
          <a:lstStyle>
            <a:lvl1pPr>
              <a:defRPr/>
            </a:lvl1pPr>
          </a:lstStyle>
          <a:p>
            <a:pPr>
              <a:defRPr/>
            </a:pPr>
            <a:endParaRPr lang="en-US"/>
          </a:p>
        </p:txBody>
      </p:sp>
      <p:sp>
        <p:nvSpPr>
          <p:cNvPr id="7" name="Foliennummernplatzhalter 6"/>
          <p:cNvSpPr>
            <a:spLocks noGrp="1"/>
          </p:cNvSpPr>
          <p:nvPr>
            <p:ph type="sldNum" sz="quarter" idx="12"/>
          </p:nvPr>
        </p:nvSpPr>
        <p:spPr>
          <a:xfrm>
            <a:off x="7481264" y="6248436"/>
            <a:ext cx="2175642" cy="456771"/>
          </a:xfrm>
          <a:prstGeom prst="rect">
            <a:avLst/>
          </a:prstGeom>
        </p:spPr>
        <p:txBody>
          <a:bodyPr/>
          <a:lstStyle>
            <a:lvl1pPr>
              <a:defRPr/>
            </a:lvl1pPr>
          </a:lstStyle>
          <a:p>
            <a:pPr>
              <a:defRPr/>
            </a:pPr>
            <a:fld id="{D97FEA05-779F-4497-AA5D-E8C285E86C22}" type="slidenum">
              <a:rPr lang="en-US"/>
              <a:pPr>
                <a:defRPr/>
              </a:pPr>
              <a:t>‹Nr.›</a:t>
            </a:fld>
            <a:endParaRPr lang="en-US"/>
          </a:p>
        </p:txBody>
      </p:sp>
    </p:spTree>
    <p:extLst>
      <p:ext uri="{BB962C8B-B14F-4D97-AF65-F5344CB8AC3E}">
        <p14:creationId xmlns:p14="http://schemas.microsoft.com/office/powerpoint/2010/main" val="253959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17709" y="631827"/>
            <a:ext cx="9404191" cy="752473"/>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717709" y="1648843"/>
            <a:ext cx="9404191" cy="4528120"/>
          </a:xfr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85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14790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555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719070" y="2505075"/>
            <a:ext cx="441635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8" name="Footer Placeholder 7"/>
          <p:cNvSpPr>
            <a:spLocks noGrp="1"/>
          </p:cNvSpPr>
          <p:nvPr>
            <p:ph type="ftr" sz="quarter" idx="11"/>
          </p:nvPr>
        </p:nvSpPr>
        <p:spPr>
          <a:xfrm>
            <a:off x="3458051" y="6356352"/>
            <a:ext cx="3523298" cy="365125"/>
          </a:xfrm>
          <a:prstGeom prst="rect">
            <a:avLst/>
          </a:prstGeom>
        </p:spPr>
        <p:txBody>
          <a:bodyPr/>
          <a:lstStyle/>
          <a:p>
            <a:endParaRPr lang="de-CH"/>
          </a:p>
        </p:txBody>
      </p:sp>
      <p:sp>
        <p:nvSpPr>
          <p:cNvPr id="9" name="Slide Number Placeholder 8"/>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7005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4" name="Footer Placeholder 3"/>
          <p:cNvSpPr>
            <a:spLocks noGrp="1"/>
          </p:cNvSpPr>
          <p:nvPr>
            <p:ph type="ftr" sz="quarter" idx="11"/>
          </p:nvPr>
        </p:nvSpPr>
        <p:spPr>
          <a:xfrm>
            <a:off x="3458051" y="6356352"/>
            <a:ext cx="3523298" cy="365125"/>
          </a:xfrm>
          <a:prstGeom prst="rect">
            <a:avLst/>
          </a:prstGeom>
        </p:spPr>
        <p:txBody>
          <a:bodyPr/>
          <a:lstStyle/>
          <a:p>
            <a:endParaRPr lang="de-CH"/>
          </a:p>
        </p:txBody>
      </p:sp>
      <p:sp>
        <p:nvSpPr>
          <p:cNvPr id="5" name="Slide Number Placeholder 4"/>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6599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3" name="Footer Placeholder 2"/>
          <p:cNvSpPr>
            <a:spLocks noGrp="1"/>
          </p:cNvSpPr>
          <p:nvPr>
            <p:ph type="ftr" sz="quarter" idx="11"/>
          </p:nvPr>
        </p:nvSpPr>
        <p:spPr>
          <a:xfrm>
            <a:off x="3458051" y="6356352"/>
            <a:ext cx="3523298" cy="365125"/>
          </a:xfrm>
          <a:prstGeom prst="rect">
            <a:avLst/>
          </a:prstGeom>
        </p:spPr>
        <p:txBody>
          <a:bodyPr/>
          <a:lstStyle/>
          <a:p>
            <a:endParaRPr lang="de-CH"/>
          </a:p>
        </p:txBody>
      </p:sp>
      <p:sp>
        <p:nvSpPr>
          <p:cNvPr id="4" name="Slide Number Placeholder 3"/>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806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79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14.09.2016</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315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517527"/>
            <a:ext cx="9003983" cy="75247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pic>
        <p:nvPicPr>
          <p:cNvPr id="9" name="Grafik 8"/>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9305636" y="5959190"/>
            <a:ext cx="804941" cy="603706"/>
          </a:xfrm>
          <a:prstGeom prst="rect">
            <a:avLst/>
          </a:prstGeom>
        </p:spPr>
      </p:pic>
      <p:pic>
        <p:nvPicPr>
          <p:cNvPr id="10" name="Grafik 9"/>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17709" y="6308977"/>
            <a:ext cx="3153103" cy="233797"/>
          </a:xfrm>
          <a:prstGeom prst="rect">
            <a:avLst/>
          </a:prstGeom>
        </p:spPr>
      </p:pic>
      <p:pic>
        <p:nvPicPr>
          <p:cNvPr id="8" name="Grafik 7"/>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173533" y="-110778"/>
            <a:ext cx="10786466" cy="551186"/>
          </a:xfrm>
          <a:prstGeom prst="rect">
            <a:avLst/>
          </a:prstGeom>
        </p:spPr>
      </p:pic>
    </p:spTree>
    <p:extLst>
      <p:ext uri="{BB962C8B-B14F-4D97-AF65-F5344CB8AC3E}">
        <p14:creationId xmlns:p14="http://schemas.microsoft.com/office/powerpoint/2010/main" val="475415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eminare-ps.net/ipa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502567"/>
            <a:ext cx="8873490" cy="2454444"/>
          </a:xfrm>
        </p:spPr>
        <p:txBody>
          <a:bodyPr>
            <a:normAutofit/>
          </a:bodyPr>
          <a:lstStyle/>
          <a:p>
            <a:r>
              <a:rPr lang="de-CH" dirty="0"/>
              <a:t>BURNOUT</a:t>
            </a:r>
            <a:br>
              <a:rPr lang="de-CH" dirty="0"/>
            </a:br>
            <a:r>
              <a:rPr lang="de-CH" sz="4000" dirty="0"/>
              <a:t>Hilfreiche Konzepte der Selbstfürsorge</a:t>
            </a:r>
            <a:endParaRPr lang="de-CH" dirty="0"/>
          </a:p>
        </p:txBody>
      </p:sp>
      <p:sp>
        <p:nvSpPr>
          <p:cNvPr id="3" name="Untertitel 2"/>
          <p:cNvSpPr>
            <a:spLocks noGrp="1"/>
          </p:cNvSpPr>
          <p:nvPr>
            <p:ph type="subTitle" idx="1"/>
          </p:nvPr>
        </p:nvSpPr>
        <p:spPr>
          <a:xfrm>
            <a:off x="1304925" y="5127743"/>
            <a:ext cx="7829550" cy="1012371"/>
          </a:xfrm>
        </p:spPr>
        <p:txBody>
          <a:bodyPr/>
          <a:lstStyle/>
          <a:p>
            <a:r>
              <a:rPr lang="de-CH" dirty="0"/>
              <a:t>Prof. Dr. med. Samuel Pfeifer</a:t>
            </a:r>
          </a:p>
        </p:txBody>
      </p:sp>
      <p:pic>
        <p:nvPicPr>
          <p:cNvPr id="5" name="Grafik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2792" y="-914400"/>
            <a:ext cx="10642192" cy="4180668"/>
          </a:xfrm>
          <a:prstGeom prst="rect">
            <a:avLst/>
          </a:prstGeom>
        </p:spPr>
      </p:pic>
    </p:spTree>
    <p:extLst>
      <p:ext uri="{BB962C8B-B14F-4D97-AF65-F5344CB8AC3E}">
        <p14:creationId xmlns:p14="http://schemas.microsoft.com/office/powerpoint/2010/main" val="3461060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a:t>Wertekompass</a:t>
            </a:r>
          </a:p>
        </p:txBody>
      </p:sp>
      <p:pic>
        <p:nvPicPr>
          <p:cNvPr id="8" name="Inhaltsplatzhalt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81307" y="1248938"/>
            <a:ext cx="8866934" cy="5103928"/>
          </a:xfrm>
        </p:spPr>
      </p:pic>
      <p:sp>
        <p:nvSpPr>
          <p:cNvPr id="5" name="Foliennummernplatzhalter 4"/>
          <p:cNvSpPr>
            <a:spLocks noGrp="1"/>
          </p:cNvSpPr>
          <p:nvPr>
            <p:ph type="sldNum" sz="quarter" idx="4"/>
          </p:nvPr>
        </p:nvSpPr>
        <p:spPr/>
        <p:txBody>
          <a:bodyPr/>
          <a:lstStyle/>
          <a:p>
            <a:fld id="{BA9B540C-44DA-4F69-89C9-7C84606640D3}" type="slidenum">
              <a:rPr lang="en-US" smtClean="0"/>
              <a:pPr/>
              <a:t>10</a:t>
            </a:fld>
            <a:endParaRPr lang="en-US" dirty="0"/>
          </a:p>
        </p:txBody>
      </p:sp>
      <p:sp>
        <p:nvSpPr>
          <p:cNvPr id="9" name="Textfeld 8"/>
          <p:cNvSpPr txBox="1"/>
          <p:nvPr/>
        </p:nvSpPr>
        <p:spPr>
          <a:xfrm rot="16200000">
            <a:off x="8203627" y="3693180"/>
            <a:ext cx="3816424" cy="215444"/>
          </a:xfrm>
          <a:prstGeom prst="rect">
            <a:avLst/>
          </a:prstGeom>
          <a:noFill/>
        </p:spPr>
        <p:txBody>
          <a:bodyPr wrap="square" rtlCol="0">
            <a:spAutoFit/>
          </a:bodyPr>
          <a:lstStyle/>
          <a:p>
            <a:r>
              <a:rPr lang="de-CH" sz="800" dirty="0"/>
              <a:t>nach Wilson et al. 2010</a:t>
            </a:r>
          </a:p>
        </p:txBody>
      </p:sp>
    </p:spTree>
    <p:extLst>
      <p:ext uri="{BB962C8B-B14F-4D97-AF65-F5344CB8AC3E}">
        <p14:creationId xmlns:p14="http://schemas.microsoft.com/office/powerpoint/2010/main" val="1467287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Veränderung der Einstellung</a:t>
            </a:r>
          </a:p>
        </p:txBody>
      </p:sp>
      <p:sp>
        <p:nvSpPr>
          <p:cNvPr id="6" name="Inhaltsplatzhalter 5"/>
          <p:cNvSpPr>
            <a:spLocks noGrp="1"/>
          </p:cNvSpPr>
          <p:nvPr>
            <p:ph idx="1"/>
          </p:nvPr>
        </p:nvSpPr>
        <p:spPr>
          <a:xfrm>
            <a:off x="5029200" y="1648843"/>
            <a:ext cx="5092700" cy="4528120"/>
          </a:xfrm>
        </p:spPr>
        <p:txBody>
          <a:bodyPr/>
          <a:lstStyle/>
          <a:p>
            <a:r>
              <a:rPr lang="de-CH" dirty="0">
                <a:solidFill>
                  <a:schemeClr val="bg1">
                    <a:lumMod val="75000"/>
                  </a:schemeClr>
                </a:solidFill>
              </a:rPr>
              <a:t>Welche Elemente haben zu meinem Burnout beigetragen?</a:t>
            </a:r>
          </a:p>
          <a:p>
            <a:r>
              <a:rPr lang="de-CH" dirty="0">
                <a:solidFill>
                  <a:schemeClr val="bg1">
                    <a:lumMod val="75000"/>
                  </a:schemeClr>
                </a:solidFill>
              </a:rPr>
              <a:t>In welchem Bereich brauche ich mehr Balance?</a:t>
            </a:r>
          </a:p>
          <a:p>
            <a:r>
              <a:rPr lang="de-CH" dirty="0">
                <a:solidFill>
                  <a:schemeClr val="bg1">
                    <a:lumMod val="75000"/>
                  </a:schemeClr>
                </a:solidFill>
              </a:rPr>
              <a:t>Welche Werte sind mir wichtig?</a:t>
            </a:r>
          </a:p>
          <a:p>
            <a:r>
              <a:rPr lang="de-CH" dirty="0"/>
              <a:t>Was sind meine Antreiber?</a:t>
            </a:r>
          </a:p>
          <a:p>
            <a:endParaRPr lang="de-CH" dirty="0"/>
          </a:p>
        </p:txBody>
      </p:sp>
      <p:pic>
        <p:nvPicPr>
          <p:cNvPr id="2" name="Grafik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51255" y="1648843"/>
            <a:ext cx="6074391" cy="3245129"/>
          </a:xfrm>
          <a:prstGeom prst="rect">
            <a:avLst/>
          </a:prstGeom>
        </p:spPr>
      </p:pic>
    </p:spTree>
    <p:extLst>
      <p:ext uri="{BB962C8B-B14F-4D97-AF65-F5344CB8AC3E}">
        <p14:creationId xmlns:p14="http://schemas.microsoft.com/office/powerpoint/2010/main" val="121506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sind meine inneren Antreiber?</a:t>
            </a:r>
          </a:p>
        </p:txBody>
      </p:sp>
      <p:sp>
        <p:nvSpPr>
          <p:cNvPr id="3" name="Inhaltsplatzhalter 2"/>
          <p:cNvSpPr>
            <a:spLocks noGrp="1"/>
          </p:cNvSpPr>
          <p:nvPr>
            <p:ph idx="1"/>
          </p:nvPr>
        </p:nvSpPr>
        <p:spPr>
          <a:xfrm>
            <a:off x="5006898" y="1648843"/>
            <a:ext cx="5115002" cy="4528120"/>
          </a:xfrm>
        </p:spPr>
        <p:txBody>
          <a:bodyPr/>
          <a:lstStyle/>
          <a:p>
            <a:r>
              <a:rPr lang="de-CH" dirty="0"/>
              <a:t>Was gibt meinem Leben Wert?</a:t>
            </a:r>
          </a:p>
          <a:p>
            <a:r>
              <a:rPr lang="de-CH" dirty="0"/>
              <a:t>Wem will ich etwas zeigen?</a:t>
            </a:r>
          </a:p>
          <a:p>
            <a:r>
              <a:rPr lang="de-CH" dirty="0"/>
              <a:t>Wen will ich überflügeln?</a:t>
            </a:r>
          </a:p>
          <a:p>
            <a:r>
              <a:rPr lang="de-CH" dirty="0"/>
              <a:t>Wo erliege ich der Versuchung von «Speed»?</a:t>
            </a:r>
          </a:p>
          <a:p>
            <a:r>
              <a:rPr lang="de-CH" dirty="0"/>
              <a:t>Was verliere ich, wenn ich es ruhiger nehme?</a:t>
            </a:r>
          </a:p>
          <a:p>
            <a:endParaRPr lang="de-CH" dirty="0"/>
          </a:p>
        </p:txBody>
      </p:sp>
      <p:pic>
        <p:nvPicPr>
          <p:cNvPr id="4" name="Grafik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086" y="1648843"/>
            <a:ext cx="4883269" cy="3160393"/>
          </a:xfrm>
          <a:prstGeom prst="rect">
            <a:avLst/>
          </a:prstGeom>
        </p:spPr>
      </p:pic>
    </p:spTree>
    <p:extLst>
      <p:ext uri="{BB962C8B-B14F-4D97-AF65-F5344CB8AC3E}">
        <p14:creationId xmlns:p14="http://schemas.microsoft.com/office/powerpoint/2010/main" val="2875842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624549" y="2045107"/>
            <a:ext cx="7568718" cy="223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CH" sz="4639" i="1" dirty="0">
                <a:solidFill>
                  <a:srgbClr val="860000"/>
                </a:solidFill>
              </a:rPr>
              <a:t>„Sei nicht allzu gerecht und allzu weise, damit du dich nicht zugrunde richtest“</a:t>
            </a:r>
          </a:p>
        </p:txBody>
      </p:sp>
      <p:sp>
        <p:nvSpPr>
          <p:cNvPr id="50179" name="Text Box 3"/>
          <p:cNvSpPr txBox="1">
            <a:spLocks noChangeArrowheads="1"/>
          </p:cNvSpPr>
          <p:nvPr/>
        </p:nvSpPr>
        <p:spPr bwMode="auto">
          <a:xfrm>
            <a:off x="7462852" y="5173504"/>
            <a:ext cx="1483672" cy="35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CH" sz="1740">
                <a:latin typeface="Tahoma" pitchFamily="34" charset="0"/>
              </a:rPr>
              <a:t>Prediger 7,16</a:t>
            </a:r>
          </a:p>
        </p:txBody>
      </p:sp>
    </p:spTree>
    <p:extLst>
      <p:ext uri="{BB962C8B-B14F-4D97-AF65-F5344CB8AC3E}">
        <p14:creationId xmlns:p14="http://schemas.microsoft.com/office/powerpoint/2010/main" val="120049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Wie kann ich Ruhe in mein Leben bringen?</a:t>
            </a:r>
          </a:p>
        </p:txBody>
      </p:sp>
      <p:sp>
        <p:nvSpPr>
          <p:cNvPr id="3" name="Inhaltsplatzhalter 2"/>
          <p:cNvSpPr>
            <a:spLocks noGrp="1"/>
          </p:cNvSpPr>
          <p:nvPr>
            <p:ph idx="1"/>
          </p:nvPr>
        </p:nvSpPr>
        <p:spPr>
          <a:xfrm>
            <a:off x="4973444" y="1648843"/>
            <a:ext cx="5148456" cy="4528120"/>
          </a:xfrm>
        </p:spPr>
        <p:txBody>
          <a:bodyPr>
            <a:normAutofit lnSpcReduction="10000"/>
          </a:bodyPr>
          <a:lstStyle/>
          <a:p>
            <a:r>
              <a:rPr lang="de-CH" dirty="0"/>
              <a:t>Kräfte gezielt einsetzen; jeder Mensch hat nur begrenzte Energie</a:t>
            </a:r>
          </a:p>
          <a:p>
            <a:r>
              <a:rPr lang="de-CH" dirty="0"/>
              <a:t>Verschnaufpausen in den Alltag einbauen - </a:t>
            </a:r>
            <a:r>
              <a:rPr lang="de-CH" i="1" dirty="0"/>
              <a:t>„Anti-Stress-Rituale“</a:t>
            </a:r>
          </a:p>
          <a:p>
            <a:r>
              <a:rPr lang="de-CH" dirty="0"/>
              <a:t>Wenn es zu hektisch wird: Halten Sie inne und fragen Sie sich: „Was kann passieren, wenn ich die Arbeit aufschiebe? Sind die Folgen wirklich so schlimm?“</a:t>
            </a:r>
          </a:p>
          <a:p>
            <a:r>
              <a:rPr lang="de-CH" dirty="0"/>
              <a:t>Lernen Sie NEIN zu sagen!</a:t>
            </a:r>
          </a:p>
          <a:p>
            <a:endParaRPr lang="de-CH" dirty="0"/>
          </a:p>
        </p:txBody>
      </p:sp>
      <p:pic>
        <p:nvPicPr>
          <p:cNvPr id="4" name="Picture 5" descr="relax_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6282" y="1648843"/>
            <a:ext cx="5226537" cy="316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78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Überlebensstrategien</a:t>
            </a:r>
          </a:p>
        </p:txBody>
      </p:sp>
      <p:sp>
        <p:nvSpPr>
          <p:cNvPr id="3" name="Inhaltsplatzhalter 2"/>
          <p:cNvSpPr>
            <a:spLocks noGrp="1"/>
          </p:cNvSpPr>
          <p:nvPr>
            <p:ph idx="1"/>
          </p:nvPr>
        </p:nvSpPr>
        <p:spPr>
          <a:xfrm>
            <a:off x="4973444" y="1648843"/>
            <a:ext cx="5148456" cy="4528120"/>
          </a:xfrm>
        </p:spPr>
        <p:txBody>
          <a:bodyPr>
            <a:normAutofit/>
          </a:bodyPr>
          <a:lstStyle/>
          <a:p>
            <a:r>
              <a:rPr lang="de-CH" dirty="0"/>
              <a:t>Tagesrhythmus: Sind Sie ein Morgen- oder ein Nachtmensch? Passen Sie Ihren Arbeitsalltag an.</a:t>
            </a:r>
          </a:p>
          <a:p>
            <a:r>
              <a:rPr lang="de-CH" dirty="0"/>
              <a:t>Verlagern Sie berufliche Probleme nicht ins Privatleben.</a:t>
            </a:r>
          </a:p>
          <a:p>
            <a:r>
              <a:rPr lang="de-CH" dirty="0"/>
              <a:t>Nehmen Sie sich Zeit, Wochenendarbeit, Jetlags oder Übermüdung auszukurieren.</a:t>
            </a:r>
          </a:p>
          <a:p>
            <a:endParaRPr lang="de-CH" dirty="0"/>
          </a:p>
        </p:txBody>
      </p:sp>
      <p:pic>
        <p:nvPicPr>
          <p:cNvPr id="5" name="Grafi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48843"/>
            <a:ext cx="4842456" cy="3631842"/>
          </a:xfrm>
          <a:prstGeom prst="rect">
            <a:avLst/>
          </a:prstGeom>
        </p:spPr>
      </p:pic>
    </p:spTree>
    <p:extLst>
      <p:ext uri="{BB962C8B-B14F-4D97-AF65-F5344CB8AC3E}">
        <p14:creationId xmlns:p14="http://schemas.microsoft.com/office/powerpoint/2010/main" val="2017178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t>10 Gebote für das 21. Jahrhundert (Opaschowski)</a:t>
            </a:r>
          </a:p>
        </p:txBody>
      </p:sp>
      <p:sp>
        <p:nvSpPr>
          <p:cNvPr id="3" name="Inhaltsplatzhalter 2"/>
          <p:cNvSpPr>
            <a:spLocks noGrp="1"/>
          </p:cNvSpPr>
          <p:nvPr>
            <p:ph sz="half" idx="1"/>
          </p:nvPr>
        </p:nvSpPr>
        <p:spPr/>
        <p:txBody>
          <a:bodyPr>
            <a:normAutofit fontScale="70000" lnSpcReduction="20000"/>
          </a:bodyPr>
          <a:lstStyle/>
          <a:p>
            <a:r>
              <a:rPr lang="de-CH"/>
              <a:t>1</a:t>
            </a:r>
            <a:r>
              <a:rPr lang="de-CH" dirty="0"/>
              <a:t>. Bleib nicht dauernd dran; schalt doch mal ab.</a:t>
            </a:r>
          </a:p>
          <a:p>
            <a:r>
              <a:rPr lang="de-CH" dirty="0"/>
              <a:t>2. Versuche nicht, permanent deinen Lebensstandard zu verbessern oder ihn gar mit Lebensqualität zu verwechseln.</a:t>
            </a:r>
          </a:p>
          <a:p>
            <a:r>
              <a:rPr lang="de-CH" dirty="0"/>
              <a:t>3. </a:t>
            </a:r>
            <a:r>
              <a:rPr lang="de-CH" dirty="0" err="1"/>
              <a:t>Knüpf</a:t>
            </a:r>
            <a:r>
              <a:rPr lang="de-CH" dirty="0"/>
              <a:t> dir ein verlässliches soziales Netz, damit dich Freunde und Nachbarn als soziale Konvois ein Leben lang begleiten können.</a:t>
            </a:r>
          </a:p>
          <a:p>
            <a:r>
              <a:rPr lang="de-CH" dirty="0"/>
              <a:t>4. Mach die Familie zur Konstante deines Lebens und ermutige Kinder zu dauerhaften Bindungen.</a:t>
            </a:r>
          </a:p>
          <a:p>
            <a:r>
              <a:rPr lang="de-CH" dirty="0"/>
              <a:t>5. Definiere deinen Lebenssinn neu: Leben ist die Lust zu schaffen.</a:t>
            </a:r>
          </a:p>
          <a:p>
            <a:endParaRPr lang="de-CH" dirty="0"/>
          </a:p>
        </p:txBody>
      </p:sp>
      <p:sp>
        <p:nvSpPr>
          <p:cNvPr id="4" name="Inhaltsplatzhalter 3"/>
          <p:cNvSpPr>
            <a:spLocks noGrp="1"/>
          </p:cNvSpPr>
          <p:nvPr>
            <p:ph sz="half" idx="2"/>
          </p:nvPr>
        </p:nvSpPr>
        <p:spPr/>
        <p:txBody>
          <a:bodyPr>
            <a:normAutofit fontScale="70000" lnSpcReduction="20000"/>
          </a:bodyPr>
          <a:lstStyle/>
          <a:p>
            <a:r>
              <a:rPr lang="de-CH" dirty="0"/>
              <a:t>6. Genieße nach Maß, damit du länger genießen kannst.</a:t>
            </a:r>
          </a:p>
          <a:p>
            <a:r>
              <a:rPr lang="de-CH" dirty="0"/>
              <a:t>7. Mach nicht alle deine Träume wahr; heb dir noch unerfüllte Wünsche auf.</a:t>
            </a:r>
          </a:p>
          <a:p>
            <a:r>
              <a:rPr lang="de-CH" dirty="0"/>
              <a:t>8. Du allein kannst es, aber du kannst es nicht allein. Hilf anderen, damit auch dir geholfen wird.</a:t>
            </a:r>
          </a:p>
          <a:p>
            <a:r>
              <a:rPr lang="de-CH" dirty="0"/>
              <a:t>9. Tu nichts auf Kosten anderer oder zu Lasten nachwachsender Generationen. Sorge nachhaltig dafür, dass das Leben kommender Generationen lebenswert bleibt.</a:t>
            </a:r>
          </a:p>
          <a:p>
            <a:r>
              <a:rPr lang="de-CH" dirty="0"/>
              <a:t>10. Verdien dir deine Lebensqualität – durch Arbeit oder gute Werke: Es gibt nichts Gutes; es sei denn, man tut es.</a:t>
            </a:r>
          </a:p>
          <a:p>
            <a:endParaRPr lang="de-CH" dirty="0"/>
          </a:p>
        </p:txBody>
      </p:sp>
    </p:spTree>
    <p:extLst>
      <p:ext uri="{BB962C8B-B14F-4D97-AF65-F5344CB8AC3E}">
        <p14:creationId xmlns:p14="http://schemas.microsoft.com/office/powerpoint/2010/main" val="236477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Burnout als Chance</a:t>
            </a:r>
          </a:p>
        </p:txBody>
      </p:sp>
      <p:sp>
        <p:nvSpPr>
          <p:cNvPr id="6" name="Inhaltsplatzhalter 5"/>
          <p:cNvSpPr>
            <a:spLocks noGrp="1"/>
          </p:cNvSpPr>
          <p:nvPr>
            <p:ph idx="1"/>
          </p:nvPr>
        </p:nvSpPr>
        <p:spPr>
          <a:xfrm>
            <a:off x="5022761" y="1648843"/>
            <a:ext cx="5099139" cy="4528120"/>
          </a:xfrm>
        </p:spPr>
        <p:txBody>
          <a:bodyPr/>
          <a:lstStyle/>
          <a:p>
            <a:r>
              <a:rPr lang="de-CH" dirty="0"/>
              <a:t>Erkennen, dass wir auch wertvoll sind, wenn wir an unsere Grenzen geraten sind</a:t>
            </a:r>
          </a:p>
          <a:p>
            <a:r>
              <a:rPr lang="de-CH" dirty="0"/>
              <a:t>Neue Weichenstellung für die Gestaltung des Lebens</a:t>
            </a:r>
          </a:p>
          <a:p>
            <a:r>
              <a:rPr lang="de-CH" dirty="0"/>
              <a:t>Mehr Verständnis für andere Menschen</a:t>
            </a:r>
          </a:p>
          <a:p>
            <a:endParaRPr lang="de-CH" dirty="0"/>
          </a:p>
        </p:txBody>
      </p:sp>
      <p:pic>
        <p:nvPicPr>
          <p:cNvPr id="7" name="Grafik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6061" y="1648843"/>
            <a:ext cx="5074276" cy="3163897"/>
          </a:xfrm>
          <a:prstGeom prst="rect">
            <a:avLst/>
          </a:prstGeom>
        </p:spPr>
      </p:pic>
    </p:spTree>
    <p:extLst>
      <p:ext uri="{BB962C8B-B14F-4D97-AF65-F5344CB8AC3E}">
        <p14:creationId xmlns:p14="http://schemas.microsoft.com/office/powerpoint/2010/main" val="1685007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3945" y="399244"/>
            <a:ext cx="5329762" cy="6458755"/>
          </a:xfrm>
          <a:prstGeom prst="rect">
            <a:avLst/>
          </a:prstGeom>
        </p:spPr>
      </p:pic>
      <p:sp>
        <p:nvSpPr>
          <p:cNvPr id="4" name="Titel 3"/>
          <p:cNvSpPr>
            <a:spLocks noGrp="1"/>
          </p:cNvSpPr>
          <p:nvPr>
            <p:ph type="title"/>
          </p:nvPr>
        </p:nvSpPr>
        <p:spPr/>
        <p:txBody>
          <a:bodyPr/>
          <a:lstStyle/>
          <a:p>
            <a:r>
              <a:rPr lang="de-CH" dirty="0"/>
              <a:t>Fallbeispiel: neue Balance nach Burnout</a:t>
            </a:r>
          </a:p>
        </p:txBody>
      </p:sp>
      <p:sp>
        <p:nvSpPr>
          <p:cNvPr id="5" name="Inhaltsplatzhalter 4"/>
          <p:cNvSpPr>
            <a:spLocks noGrp="1"/>
          </p:cNvSpPr>
          <p:nvPr>
            <p:ph sz="half" idx="2"/>
          </p:nvPr>
        </p:nvSpPr>
        <p:spPr>
          <a:xfrm>
            <a:off x="717706" y="1671517"/>
            <a:ext cx="6507341" cy="4317595"/>
          </a:xfrm>
        </p:spPr>
        <p:txBody>
          <a:bodyPr>
            <a:noAutofit/>
          </a:bodyPr>
          <a:lstStyle/>
          <a:p>
            <a:r>
              <a:rPr lang="de-CH" sz="2000" dirty="0"/>
              <a:t>Der 42-jährige Marek hat sich nach seinem Burnout selbst für mehrere Monate </a:t>
            </a:r>
            <a:r>
              <a:rPr lang="de-CH" sz="2000" u="sng" dirty="0"/>
              <a:t>„Computerverbot“ </a:t>
            </a:r>
            <a:r>
              <a:rPr lang="de-CH" sz="2000" dirty="0"/>
              <a:t>gegeben, um ganz bewusst dem Informations-</a:t>
            </a:r>
            <a:r>
              <a:rPr lang="de-CH" sz="2000" dirty="0" err="1"/>
              <a:t>Overload</a:t>
            </a:r>
            <a:r>
              <a:rPr lang="de-CH" sz="2000" dirty="0"/>
              <a:t> entgegenzuwirken. </a:t>
            </a:r>
          </a:p>
          <a:p>
            <a:r>
              <a:rPr lang="de-CH" sz="2000" u="sng" dirty="0"/>
              <a:t>Fahrradwerkstatt</a:t>
            </a:r>
            <a:r>
              <a:rPr lang="de-CH" sz="2000" dirty="0"/>
              <a:t> im Keller. Hier muss er nicht mehr so viel reden, sondern nur „mit Fahrradschrauben Kontakte pflegen» (Alternative zum Computer-Surfen).</a:t>
            </a:r>
          </a:p>
          <a:p>
            <a:r>
              <a:rPr lang="de-CH" sz="2000" dirty="0"/>
              <a:t>Er kennt die </a:t>
            </a:r>
            <a:r>
              <a:rPr lang="de-CH" sz="2000" u="sng" dirty="0"/>
              <a:t>Alarmsignale</a:t>
            </a:r>
            <a:r>
              <a:rPr lang="de-CH" sz="2000" dirty="0"/>
              <a:t> seines Körpers . Bei Herz-</a:t>
            </a:r>
            <a:br>
              <a:rPr lang="de-CH" sz="2000" dirty="0"/>
            </a:br>
            <a:r>
              <a:rPr lang="de-CH" sz="2000" dirty="0"/>
              <a:t>klopfen kann er sich selbst beruhigen und in der </a:t>
            </a:r>
            <a:br>
              <a:rPr lang="de-CH" sz="2000" dirty="0"/>
            </a:br>
            <a:r>
              <a:rPr lang="de-CH" sz="2000" dirty="0"/>
              <a:t>Sitzung bleiben. </a:t>
            </a:r>
          </a:p>
          <a:p>
            <a:r>
              <a:rPr lang="de-CH" sz="2000" dirty="0"/>
              <a:t>Er hat gelernt, zu seinen </a:t>
            </a:r>
            <a:r>
              <a:rPr lang="de-CH" sz="2000" u="sng" dirty="0"/>
              <a:t>Schwächen</a:t>
            </a:r>
            <a:r>
              <a:rPr lang="de-CH" sz="2000" dirty="0"/>
              <a:t> stehen. „Ich weiche den Leuten nicht mehr aus.“ </a:t>
            </a:r>
          </a:p>
          <a:p>
            <a:r>
              <a:rPr lang="de-CH" sz="2000" u="sng" dirty="0"/>
              <a:t>Spiritualität</a:t>
            </a:r>
            <a:r>
              <a:rPr lang="de-CH" sz="2000" dirty="0"/>
              <a:t>: Er hat gelernt zu akzeptieren, dass das Leben schwierig ist, „aber Gott hat es in der Hand. Ich kann mich auf Gottes Hilfe verlassen – ich werde aufgefangen.“</a:t>
            </a:r>
          </a:p>
        </p:txBody>
      </p:sp>
    </p:spTree>
    <p:extLst>
      <p:ext uri="{BB962C8B-B14F-4D97-AF65-F5344CB8AC3E}">
        <p14:creationId xmlns:p14="http://schemas.microsoft.com/office/powerpoint/2010/main" val="3306000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de-CH"/>
              <a:t>Die innere Einstellung verändern</a:t>
            </a:r>
          </a:p>
        </p:txBody>
      </p:sp>
      <p:sp>
        <p:nvSpPr>
          <p:cNvPr id="123907" name="Rectangle 3"/>
          <p:cNvSpPr>
            <a:spLocks noGrp="1" noChangeArrowheads="1"/>
          </p:cNvSpPr>
          <p:nvPr>
            <p:ph idx="1"/>
          </p:nvPr>
        </p:nvSpPr>
        <p:spPr>
          <a:xfrm>
            <a:off x="5087155" y="1648843"/>
            <a:ext cx="5034745" cy="4528120"/>
          </a:xfrm>
        </p:spPr>
        <p:txBody>
          <a:bodyPr/>
          <a:lstStyle/>
          <a:p>
            <a:r>
              <a:rPr lang="de-CH" sz="3479" dirty="0"/>
              <a:t>Dankbarkeit</a:t>
            </a:r>
          </a:p>
          <a:p>
            <a:r>
              <a:rPr lang="de-CH" sz="3479" dirty="0"/>
              <a:t>Zufriedenheit</a:t>
            </a:r>
          </a:p>
          <a:p>
            <a:r>
              <a:rPr lang="de-CH" sz="3479" dirty="0"/>
              <a:t>Abgrenzung</a:t>
            </a:r>
          </a:p>
          <a:p>
            <a:r>
              <a:rPr lang="de-CH" sz="3479" dirty="0"/>
              <a:t>Bescheidenheit</a:t>
            </a:r>
          </a:p>
          <a:p>
            <a:r>
              <a:rPr lang="de-CH" sz="3479" dirty="0"/>
              <a:t>Spirituelle Verankerung</a:t>
            </a:r>
          </a:p>
        </p:txBody>
      </p:sp>
      <p:pic>
        <p:nvPicPr>
          <p:cNvPr id="2" name="Grafik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9397" y="1648843"/>
            <a:ext cx="5306096" cy="3147861"/>
          </a:xfrm>
          <a:prstGeom prst="rect">
            <a:avLst/>
          </a:prstGeom>
        </p:spPr>
      </p:pic>
    </p:spTree>
    <p:extLst>
      <p:ext uri="{BB962C8B-B14F-4D97-AF65-F5344CB8AC3E}">
        <p14:creationId xmlns:p14="http://schemas.microsoft.com/office/powerpoint/2010/main" val="743672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Durch die Wüste wandern</a:t>
            </a:r>
          </a:p>
        </p:txBody>
      </p:sp>
      <p:sp>
        <p:nvSpPr>
          <p:cNvPr id="3" name="Inhaltsplatzhalter 2"/>
          <p:cNvSpPr>
            <a:spLocks noGrp="1"/>
          </p:cNvSpPr>
          <p:nvPr>
            <p:ph idx="1"/>
          </p:nvPr>
        </p:nvSpPr>
        <p:spPr>
          <a:xfrm>
            <a:off x="4984595" y="1648843"/>
            <a:ext cx="5137305" cy="4528120"/>
          </a:xfrm>
        </p:spPr>
        <p:txBody>
          <a:bodyPr/>
          <a:lstStyle/>
          <a:p>
            <a:r>
              <a:rPr lang="de-CH" dirty="0"/>
              <a:t>Elia als Burnout-Archetyp </a:t>
            </a:r>
            <a:r>
              <a:rPr lang="de-CH" sz="1200" dirty="0"/>
              <a:t>(1. Könige 19)</a:t>
            </a:r>
          </a:p>
          <a:p>
            <a:r>
              <a:rPr lang="de-CH" dirty="0" err="1"/>
              <a:t>Recovery</a:t>
            </a:r>
            <a:r>
              <a:rPr lang="de-CH" dirty="0"/>
              <a:t> auf einer Wüstenwanderung. Elemente:</a:t>
            </a:r>
          </a:p>
          <a:p>
            <a:pPr lvl="1"/>
            <a:r>
              <a:rPr lang="de-CH" dirty="0"/>
              <a:t>Schlafen – Essen – Schlafen </a:t>
            </a:r>
          </a:p>
          <a:p>
            <a:pPr lvl="1"/>
            <a:r>
              <a:rPr lang="de-CH" dirty="0"/>
              <a:t>Hören auf Gott</a:t>
            </a:r>
          </a:p>
          <a:p>
            <a:pPr lvl="1"/>
            <a:r>
              <a:rPr lang="de-CH" dirty="0"/>
              <a:t>Rhythmik der Wüstenwanderung (Stille, Bewegung, Reizabschirmung, bei sich selbst sein, Gedanken laufen lassen etc.)</a:t>
            </a:r>
          </a:p>
          <a:p>
            <a:pPr lvl="1"/>
            <a:r>
              <a:rPr lang="de-CH" dirty="0"/>
              <a:t>Zeitfaktor</a:t>
            </a:r>
          </a:p>
          <a:p>
            <a:pPr lvl="1"/>
            <a:r>
              <a:rPr lang="de-CH" dirty="0"/>
              <a:t>Gottesbegegnung</a:t>
            </a:r>
          </a:p>
          <a:p>
            <a:endParaRPr lang="de-CH" dirty="0"/>
          </a:p>
        </p:txBody>
      </p:sp>
      <p:pic>
        <p:nvPicPr>
          <p:cNvPr id="6" name="Grafik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648844"/>
            <a:ext cx="4797233" cy="3146180"/>
          </a:xfrm>
          <a:prstGeom prst="rect">
            <a:avLst/>
          </a:prstGeom>
        </p:spPr>
      </p:pic>
    </p:spTree>
    <p:extLst>
      <p:ext uri="{BB962C8B-B14F-4D97-AF65-F5344CB8AC3E}">
        <p14:creationId xmlns:p14="http://schemas.microsoft.com/office/powerpoint/2010/main" val="4281106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Geschenk des Glaubens</a:t>
            </a:r>
            <a:endParaRPr lang="en-US" dirty="0"/>
          </a:p>
        </p:txBody>
      </p:sp>
      <p:pic>
        <p:nvPicPr>
          <p:cNvPr id="5" name="Inhaltsplatzhalter 4"/>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423746" y="1662315"/>
            <a:ext cx="5218771" cy="3132709"/>
          </a:xfrm>
        </p:spPr>
      </p:pic>
      <p:sp>
        <p:nvSpPr>
          <p:cNvPr id="4" name="Inhaltsplatzhalter 3"/>
          <p:cNvSpPr>
            <a:spLocks noGrp="1"/>
          </p:cNvSpPr>
          <p:nvPr>
            <p:ph sz="half" idx="2"/>
          </p:nvPr>
        </p:nvSpPr>
        <p:spPr>
          <a:xfrm>
            <a:off x="5208010" y="1483173"/>
            <a:ext cx="4513682" cy="4701663"/>
          </a:xfrm>
        </p:spPr>
        <p:txBody>
          <a:bodyPr/>
          <a:lstStyle/>
          <a:p>
            <a:pPr marL="0" indent="0">
              <a:buNone/>
            </a:pPr>
            <a:r>
              <a:rPr lang="de-CH" sz="2320" dirty="0"/>
              <a:t>Abstand gewinnen, innehalten, die Richtung wechseln. – Das gelingt auch im Gebet. Es ist schön, wenn man glauben kann – ein Geschenk. Ich weiss nicht, warum es mir geschenkt wurde, aber ich glaube und finde darin Zuversicht und Hoffnung. Wenn gleich ich vieles nicht verstehe und mancher Verlust ungerecht und schrecklich erscheint, gibt es stets ein Morgen und die Möglichkeit, sich positiv darin einzubringen.</a:t>
            </a:r>
            <a:endParaRPr lang="en-US" sz="2320" dirty="0"/>
          </a:p>
        </p:txBody>
      </p:sp>
      <p:sp>
        <p:nvSpPr>
          <p:cNvPr id="6" name="Textfeld 5"/>
          <p:cNvSpPr txBox="1"/>
          <p:nvPr/>
        </p:nvSpPr>
        <p:spPr>
          <a:xfrm>
            <a:off x="630602" y="4928836"/>
            <a:ext cx="4052910" cy="461665"/>
          </a:xfrm>
          <a:prstGeom prst="rect">
            <a:avLst/>
          </a:prstGeom>
          <a:noFill/>
        </p:spPr>
        <p:txBody>
          <a:bodyPr wrap="square" rtlCol="0">
            <a:spAutoFit/>
          </a:bodyPr>
          <a:lstStyle/>
          <a:p>
            <a:r>
              <a:rPr lang="de-CH" sz="1200" dirty="0"/>
              <a:t>Ann-Sophie Mutter in einem Sonderheft des SPIEGEL 2012: «Patient Seele», S. 124</a:t>
            </a:r>
            <a:endParaRPr lang="en-US" sz="1200" dirty="0"/>
          </a:p>
        </p:txBody>
      </p:sp>
    </p:spTree>
    <p:extLst>
      <p:ext uri="{BB962C8B-B14F-4D97-AF65-F5344CB8AC3E}">
        <p14:creationId xmlns:p14="http://schemas.microsoft.com/office/powerpoint/2010/main" val="3622432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1847301" y="1229610"/>
            <a:ext cx="7889388" cy="5017172"/>
          </a:xfrm>
        </p:spPr>
        <p:txBody>
          <a:bodyPr>
            <a:normAutofit lnSpcReduction="10000"/>
          </a:bodyPr>
          <a:lstStyle/>
          <a:p>
            <a:pPr>
              <a:buFont typeface="Wingdings" pitchFamily="2" charset="2"/>
              <a:buNone/>
            </a:pPr>
            <a:r>
              <a:rPr lang="de-CH" b="1" i="1" dirty="0"/>
              <a:t>Gott der Müden und Entmutigten</a:t>
            </a:r>
          </a:p>
          <a:p>
            <a:pPr>
              <a:buFont typeface="Wingdings" pitchFamily="2" charset="2"/>
              <a:buNone/>
            </a:pPr>
            <a:r>
              <a:rPr lang="de-CH" b="1" i="1" dirty="0"/>
              <a:t>gib mir Flügel des Adlers die mich tragen</a:t>
            </a:r>
          </a:p>
          <a:p>
            <a:pPr>
              <a:buFont typeface="Wingdings" pitchFamily="2" charset="2"/>
              <a:buNone/>
            </a:pPr>
            <a:r>
              <a:rPr lang="de-CH" b="1" i="1" dirty="0"/>
              <a:t>über dem Abgrund der Zeiten</a:t>
            </a:r>
          </a:p>
          <a:p>
            <a:pPr>
              <a:buFont typeface="Wingdings" pitchFamily="2" charset="2"/>
              <a:buNone/>
            </a:pPr>
            <a:r>
              <a:rPr lang="de-CH" b="1" i="1" dirty="0"/>
              <a:t>und über meinen eigenen inneren Tiefen.</a:t>
            </a:r>
          </a:p>
          <a:p>
            <a:pPr>
              <a:buFont typeface="Wingdings" pitchFamily="2" charset="2"/>
              <a:buNone/>
            </a:pPr>
            <a:endParaRPr lang="de-CH" b="1" i="1" dirty="0"/>
          </a:p>
          <a:p>
            <a:pPr>
              <a:buFont typeface="Wingdings" pitchFamily="2" charset="2"/>
              <a:buNone/>
            </a:pPr>
            <a:r>
              <a:rPr lang="de-CH" b="1" i="1" dirty="0"/>
              <a:t>Gib mir Flügel der Hoffnung</a:t>
            </a:r>
          </a:p>
          <a:p>
            <a:pPr>
              <a:buFont typeface="Wingdings" pitchFamily="2" charset="2"/>
              <a:buNone/>
            </a:pPr>
            <a:r>
              <a:rPr lang="de-CH" b="1" i="1" dirty="0"/>
              <a:t>und lass meine Seele</a:t>
            </a:r>
          </a:p>
          <a:p>
            <a:pPr>
              <a:buFont typeface="Wingdings" pitchFamily="2" charset="2"/>
              <a:buNone/>
            </a:pPr>
            <a:r>
              <a:rPr lang="de-CH" b="1" i="1" dirty="0"/>
              <a:t>den weiten Horizont sehen </a:t>
            </a:r>
          </a:p>
          <a:p>
            <a:pPr>
              <a:buFont typeface="Wingdings" pitchFamily="2" charset="2"/>
              <a:buNone/>
            </a:pPr>
            <a:r>
              <a:rPr lang="de-CH" b="1" i="1" dirty="0"/>
              <a:t>und deine aufgehende Liebe </a:t>
            </a:r>
          </a:p>
          <a:p>
            <a:pPr>
              <a:buFont typeface="Wingdings" pitchFamily="2" charset="2"/>
              <a:buNone/>
            </a:pPr>
            <a:r>
              <a:rPr lang="de-CH" b="1" i="1" dirty="0"/>
              <a:t>über den Schatten des Daseins.</a:t>
            </a:r>
          </a:p>
        </p:txBody>
      </p:sp>
      <p:sp>
        <p:nvSpPr>
          <p:cNvPr id="68611" name="Text Box 3"/>
          <p:cNvSpPr txBox="1">
            <a:spLocks noChangeArrowheads="1"/>
          </p:cNvSpPr>
          <p:nvPr/>
        </p:nvSpPr>
        <p:spPr bwMode="auto">
          <a:xfrm>
            <a:off x="8025076" y="5521021"/>
            <a:ext cx="2221671" cy="277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pPr>
            <a:r>
              <a:rPr lang="de-CH" sz="1353">
                <a:latin typeface="Arial Unicode MS" pitchFamily="34" charset="-128"/>
              </a:rPr>
              <a:t>Robert Seitz</a:t>
            </a:r>
          </a:p>
        </p:txBody>
      </p:sp>
    </p:spTree>
    <p:extLst>
      <p:ext uri="{BB962C8B-B14F-4D97-AF65-F5344CB8AC3E}">
        <p14:creationId xmlns:p14="http://schemas.microsoft.com/office/powerpoint/2010/main" val="4038921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de-CH"/>
              <a:t>Seminarheft</a:t>
            </a:r>
            <a:endParaRPr lang="de-DE"/>
          </a:p>
        </p:txBody>
      </p:sp>
      <p:sp>
        <p:nvSpPr>
          <p:cNvPr id="70659" name="Rectangle 6"/>
          <p:cNvSpPr>
            <a:spLocks noGrp="1" noChangeArrowheads="1"/>
          </p:cNvSpPr>
          <p:nvPr>
            <p:ph type="body" sz="half" idx="4294967295"/>
          </p:nvPr>
        </p:nvSpPr>
        <p:spPr>
          <a:xfrm>
            <a:off x="5029200" y="1649619"/>
            <a:ext cx="4187825" cy="4260850"/>
          </a:xfrm>
        </p:spPr>
        <p:txBody>
          <a:bodyPr/>
          <a:lstStyle/>
          <a:p>
            <a:r>
              <a:rPr lang="de-CH" dirty="0"/>
              <a:t>40 Seiten</a:t>
            </a:r>
          </a:p>
          <a:p>
            <a:r>
              <a:rPr lang="de-CH" dirty="0"/>
              <a:t>Kurz und prägnant</a:t>
            </a:r>
          </a:p>
          <a:p>
            <a:r>
              <a:rPr lang="de-CH" dirty="0"/>
              <a:t>Mit vielen Hinweisen auf weiterführende und ergänzende Literatur</a:t>
            </a:r>
            <a:endParaRPr lang="de-DE" dirty="0"/>
          </a:p>
        </p:txBody>
      </p:sp>
      <p:sp>
        <p:nvSpPr>
          <p:cNvPr id="2" name="Textfeld 1"/>
          <p:cNvSpPr txBox="1"/>
          <p:nvPr/>
        </p:nvSpPr>
        <p:spPr>
          <a:xfrm>
            <a:off x="5029200" y="5140411"/>
            <a:ext cx="5092700" cy="584775"/>
          </a:xfrm>
          <a:prstGeom prst="rect">
            <a:avLst/>
          </a:prstGeom>
          <a:noFill/>
        </p:spPr>
        <p:txBody>
          <a:bodyPr wrap="square" rtlCol="0">
            <a:spAutoFit/>
          </a:bodyPr>
          <a:lstStyle/>
          <a:p>
            <a:r>
              <a:rPr lang="de-CH" sz="3200" dirty="0">
                <a:hlinkClick r:id="rId3"/>
              </a:rPr>
              <a:t>www.seminare-ps.net/ipad/</a:t>
            </a:r>
            <a:r>
              <a:rPr lang="de-CH" sz="3200" dirty="0"/>
              <a:t> </a:t>
            </a:r>
          </a:p>
        </p:txBody>
      </p:sp>
      <p:pic>
        <p:nvPicPr>
          <p:cNvPr id="3" name="Grafik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445288"/>
            <a:ext cx="3209925" cy="42798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3559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21276" y="5955957"/>
            <a:ext cx="11269362" cy="1779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8171" y="521498"/>
            <a:ext cx="9001310" cy="6124179"/>
          </a:xfrm>
          <a:prstGeom prst="rect">
            <a:avLst/>
          </a:prstGeom>
        </p:spPr>
      </p:pic>
    </p:spTree>
    <p:extLst>
      <p:ext uri="{BB962C8B-B14F-4D97-AF65-F5344CB8AC3E}">
        <p14:creationId xmlns:p14="http://schemas.microsoft.com/office/powerpoint/2010/main" val="13726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p:txBody>
          <a:bodyPr/>
          <a:lstStyle/>
          <a:p>
            <a:r>
              <a:rPr lang="de-CH"/>
              <a:t>Wann ist eine ambulante Therapie möglich?</a:t>
            </a:r>
            <a:endParaRPr lang="en-US"/>
          </a:p>
        </p:txBody>
      </p:sp>
      <p:sp>
        <p:nvSpPr>
          <p:cNvPr id="58371" name="Inhaltsplatzhalter 2"/>
          <p:cNvSpPr>
            <a:spLocks noGrp="1"/>
          </p:cNvSpPr>
          <p:nvPr>
            <p:ph idx="1"/>
          </p:nvPr>
        </p:nvSpPr>
        <p:spPr/>
        <p:txBody>
          <a:bodyPr/>
          <a:lstStyle/>
          <a:p>
            <a:r>
              <a:rPr lang="de-CH"/>
              <a:t>Verständnisvolles Umfeld (Partner, Eltern, gute Freunde) und eine erholsame Umgebung.</a:t>
            </a:r>
            <a:endParaRPr lang="en-US"/>
          </a:p>
          <a:p>
            <a:r>
              <a:rPr lang="de-CH"/>
              <a:t>Psychische Stabilität ohne destruktive Ängste oder depressiver Verzweiflung. Schlaf ist stabil (evtl. mit Medikation)</a:t>
            </a:r>
            <a:endParaRPr lang="en-US"/>
          </a:p>
          <a:p>
            <a:r>
              <a:rPr lang="de-CH"/>
              <a:t>Alltagsgestaltung: eigenverantwortlich </a:t>
            </a:r>
            <a:br>
              <a:rPr lang="de-CH"/>
            </a:br>
            <a:r>
              <a:rPr lang="de-CH"/>
              <a:t>Bewegungsprogramm – Beschäftigung.</a:t>
            </a:r>
            <a:endParaRPr lang="en-US"/>
          </a:p>
          <a:p>
            <a:r>
              <a:rPr lang="de-CH"/>
              <a:t>Regelmässige Gesprächstherapie und Medikation</a:t>
            </a:r>
            <a:r>
              <a:rPr lang="en-US"/>
              <a:t>.</a:t>
            </a:r>
            <a:endParaRPr lang="de-CH"/>
          </a:p>
        </p:txBody>
      </p:sp>
    </p:spTree>
    <p:extLst>
      <p:ext uri="{BB962C8B-B14F-4D97-AF65-F5344CB8AC3E}">
        <p14:creationId xmlns:p14="http://schemas.microsoft.com/office/powerpoint/2010/main" val="249926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p:txBody>
          <a:bodyPr/>
          <a:lstStyle/>
          <a:p>
            <a:r>
              <a:rPr lang="de-CH"/>
              <a:t>Wann ist eine klinische Therapie nötig?</a:t>
            </a:r>
            <a:endParaRPr lang="en-US"/>
          </a:p>
        </p:txBody>
      </p:sp>
      <p:sp>
        <p:nvSpPr>
          <p:cNvPr id="59395" name="Inhaltsplatzhalter 2"/>
          <p:cNvSpPr>
            <a:spLocks noGrp="1"/>
          </p:cNvSpPr>
          <p:nvPr>
            <p:ph idx="1"/>
          </p:nvPr>
        </p:nvSpPr>
        <p:spPr/>
        <p:txBody>
          <a:bodyPr>
            <a:normAutofit lnSpcReduction="10000"/>
          </a:bodyPr>
          <a:lstStyle/>
          <a:p>
            <a:r>
              <a:rPr lang="de-CH"/>
              <a:t>Ausgeprägte psychische und körperliche Symptome von Depression, Angst und Erschöpfung. Ausgeprägte Schlafstörungen.</a:t>
            </a:r>
          </a:p>
          <a:p>
            <a:r>
              <a:rPr lang="de-CH"/>
              <a:t>Fehlen eines unterstützenden und erholsamen Umfeldes.</a:t>
            </a:r>
          </a:p>
          <a:p>
            <a:r>
              <a:rPr lang="de-CH"/>
              <a:t>Notwendigkeit einer therapeutischen Tagesstruktur, weil Energie und Eigenmotivation fehlen.</a:t>
            </a:r>
          </a:p>
          <a:p>
            <a:r>
              <a:rPr lang="de-CH"/>
              <a:t>Hohes Gesprächsbedürfnis</a:t>
            </a:r>
          </a:p>
          <a:p>
            <a:r>
              <a:rPr lang="de-CH"/>
              <a:t>Medikamentöse Einstellung unter Überwachung.</a:t>
            </a:r>
          </a:p>
          <a:p>
            <a:r>
              <a:rPr lang="de-CH"/>
              <a:t>Schleppender Verlauf trotz ambulanten ärztlichen und psychotherapeutischen Massnahmen.</a:t>
            </a:r>
          </a:p>
        </p:txBody>
      </p:sp>
    </p:spTree>
    <p:extLst>
      <p:ext uri="{BB962C8B-B14F-4D97-AF65-F5344CB8AC3E}">
        <p14:creationId xmlns:p14="http://schemas.microsoft.com/office/powerpoint/2010/main" val="3557847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Analyse der Burnout-Konstellation</a:t>
            </a:r>
          </a:p>
        </p:txBody>
      </p:sp>
      <p:sp>
        <p:nvSpPr>
          <p:cNvPr id="6" name="Inhaltsplatzhalter 5"/>
          <p:cNvSpPr>
            <a:spLocks noGrp="1"/>
          </p:cNvSpPr>
          <p:nvPr>
            <p:ph idx="1"/>
          </p:nvPr>
        </p:nvSpPr>
        <p:spPr>
          <a:xfrm>
            <a:off x="5029200" y="1648843"/>
            <a:ext cx="5092700" cy="4528120"/>
          </a:xfrm>
        </p:spPr>
        <p:txBody>
          <a:bodyPr/>
          <a:lstStyle/>
          <a:p>
            <a:r>
              <a:rPr lang="de-CH" dirty="0"/>
              <a:t>Welche Elemente haben zu meinem Burnout beigetragen?</a:t>
            </a:r>
          </a:p>
          <a:p>
            <a:endParaRPr lang="de-CH" dirty="0"/>
          </a:p>
        </p:txBody>
      </p:sp>
      <p:pic>
        <p:nvPicPr>
          <p:cNvPr id="7" name="Grafi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98595">
            <a:off x="1147414" y="1384300"/>
            <a:ext cx="2721185" cy="3700811"/>
          </a:xfrm>
          <a:prstGeom prst="rect">
            <a:avLst/>
          </a:prstGeom>
        </p:spPr>
      </p:pic>
    </p:spTree>
    <p:extLst>
      <p:ext uri="{BB962C8B-B14F-4D97-AF65-F5344CB8AC3E}">
        <p14:creationId xmlns:p14="http://schemas.microsoft.com/office/powerpoint/2010/main" val="38778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Oval 4"/>
          <p:cNvSpPr>
            <a:spLocks noChangeArrowheads="1"/>
          </p:cNvSpPr>
          <p:nvPr/>
        </p:nvSpPr>
        <p:spPr bwMode="auto">
          <a:xfrm>
            <a:off x="2000732" y="3792631"/>
            <a:ext cx="3742166" cy="2253891"/>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740" b="1">
                <a:latin typeface="Tahoma" pitchFamily="34" charset="0"/>
              </a:rPr>
              <a:t>Persönlichkeit</a:t>
            </a:r>
            <a:endParaRPr lang="de-DE" sz="1740">
              <a:latin typeface="Tahoma" pitchFamily="34" charset="0"/>
            </a:endParaRPr>
          </a:p>
          <a:p>
            <a:pPr algn="ctr"/>
            <a:r>
              <a:rPr lang="de-DE" sz="1740">
                <a:latin typeface="Tahoma" pitchFamily="34" charset="0"/>
              </a:rPr>
              <a:t>Grundhaltung</a:t>
            </a:r>
          </a:p>
        </p:txBody>
      </p:sp>
      <p:sp>
        <p:nvSpPr>
          <p:cNvPr id="43013" name="Oval 5"/>
          <p:cNvSpPr>
            <a:spLocks noChangeArrowheads="1"/>
          </p:cNvSpPr>
          <p:nvPr/>
        </p:nvSpPr>
        <p:spPr bwMode="auto">
          <a:xfrm>
            <a:off x="2000732" y="1902369"/>
            <a:ext cx="3742166" cy="2253891"/>
          </a:xfrm>
          <a:prstGeom prst="ellipse">
            <a:avLst/>
          </a:prstGeom>
          <a:solidFill>
            <a:srgbClr val="FF99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740">
                <a:latin typeface="Tahoma" pitchFamily="34" charset="0"/>
              </a:rPr>
              <a:t>Faktoren am</a:t>
            </a:r>
            <a:br>
              <a:rPr lang="de-DE" sz="1740">
                <a:latin typeface="Tahoma" pitchFamily="34" charset="0"/>
              </a:rPr>
            </a:br>
            <a:r>
              <a:rPr lang="de-DE" sz="1740" b="1">
                <a:latin typeface="Tahoma" pitchFamily="34" charset="0"/>
              </a:rPr>
              <a:t>Arbeitsplatz</a:t>
            </a:r>
            <a:endParaRPr lang="de-DE" sz="1740">
              <a:latin typeface="Tahoma" pitchFamily="34" charset="0"/>
            </a:endParaRPr>
          </a:p>
        </p:txBody>
      </p:sp>
      <p:sp>
        <p:nvSpPr>
          <p:cNvPr id="43014" name="Oval 6"/>
          <p:cNvSpPr>
            <a:spLocks noChangeArrowheads="1"/>
          </p:cNvSpPr>
          <p:nvPr/>
        </p:nvSpPr>
        <p:spPr bwMode="auto">
          <a:xfrm>
            <a:off x="5480532" y="1902369"/>
            <a:ext cx="3740632" cy="2253891"/>
          </a:xfrm>
          <a:prstGeom prst="ellipse">
            <a:avLst/>
          </a:prstGeom>
          <a:solidFill>
            <a:srgbClr val="CC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740" b="1">
                <a:latin typeface="Tahoma" pitchFamily="34" charset="0"/>
              </a:rPr>
              <a:t>Privatleben</a:t>
            </a:r>
            <a:endParaRPr lang="de-DE" sz="1740">
              <a:latin typeface="Tahoma" pitchFamily="34" charset="0"/>
            </a:endParaRPr>
          </a:p>
          <a:p>
            <a:pPr algn="ctr"/>
            <a:r>
              <a:rPr lang="de-DE" sz="1740">
                <a:latin typeface="Tahoma" pitchFamily="34" charset="0"/>
              </a:rPr>
              <a:t>Partnerschaft</a:t>
            </a:r>
          </a:p>
          <a:p>
            <a:pPr algn="ctr"/>
            <a:r>
              <a:rPr lang="de-DE" sz="1740">
                <a:latin typeface="Tahoma" pitchFamily="34" charset="0"/>
              </a:rPr>
              <a:t>Beziehungen</a:t>
            </a:r>
          </a:p>
        </p:txBody>
      </p:sp>
      <p:sp>
        <p:nvSpPr>
          <p:cNvPr id="43015" name="Oval 7"/>
          <p:cNvSpPr>
            <a:spLocks noChangeArrowheads="1"/>
          </p:cNvSpPr>
          <p:nvPr/>
        </p:nvSpPr>
        <p:spPr bwMode="auto">
          <a:xfrm>
            <a:off x="5393077" y="3864742"/>
            <a:ext cx="3742165" cy="2253892"/>
          </a:xfrm>
          <a:prstGeom prst="ellipse">
            <a:avLst/>
          </a:prstGeom>
          <a:solidFill>
            <a:srgbClr val="0000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740" b="1">
                <a:solidFill>
                  <a:schemeClr val="bg1"/>
                </a:solidFill>
                <a:latin typeface="Tahoma" pitchFamily="34" charset="0"/>
              </a:rPr>
              <a:t>Gesundheit</a:t>
            </a:r>
            <a:endParaRPr lang="de-DE" sz="1740">
              <a:solidFill>
                <a:schemeClr val="bg1"/>
              </a:solidFill>
              <a:latin typeface="Tahoma" pitchFamily="34" charset="0"/>
            </a:endParaRPr>
          </a:p>
          <a:p>
            <a:pPr algn="ctr"/>
            <a:r>
              <a:rPr lang="de-DE" sz="1740">
                <a:solidFill>
                  <a:schemeClr val="bg1"/>
                </a:solidFill>
                <a:latin typeface="Tahoma" pitchFamily="34" charset="0"/>
              </a:rPr>
              <a:t>körperliche</a:t>
            </a:r>
          </a:p>
          <a:p>
            <a:pPr algn="ctr"/>
            <a:r>
              <a:rPr lang="de-DE" sz="1740">
                <a:solidFill>
                  <a:schemeClr val="bg1"/>
                </a:solidFill>
                <a:latin typeface="Tahoma" pitchFamily="34" charset="0"/>
              </a:rPr>
              <a:t>Fitness</a:t>
            </a:r>
          </a:p>
        </p:txBody>
      </p:sp>
      <p:sp>
        <p:nvSpPr>
          <p:cNvPr id="38918" name="AutoShape 8"/>
          <p:cNvSpPr>
            <a:spLocks noChangeArrowheads="1"/>
          </p:cNvSpPr>
          <p:nvPr/>
        </p:nvSpPr>
        <p:spPr bwMode="auto">
          <a:xfrm>
            <a:off x="4871413" y="3501113"/>
            <a:ext cx="1391613" cy="1018777"/>
          </a:xfrm>
          <a:custGeom>
            <a:avLst/>
            <a:gdLst>
              <a:gd name="T0" fmla="*/ 2147483647 w 21600"/>
              <a:gd name="T1" fmla="*/ 1253842385 h 21600"/>
              <a:gd name="T2" fmla="*/ 2147483647 w 21600"/>
              <a:gd name="T3" fmla="*/ 2147483647 h 21600"/>
              <a:gd name="T4" fmla="*/ 0 w 21600"/>
              <a:gd name="T5" fmla="*/ 1253842385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740"/>
          </a:p>
        </p:txBody>
      </p:sp>
      <p:sp>
        <p:nvSpPr>
          <p:cNvPr id="38919" name="Rectangle 9"/>
          <p:cNvSpPr>
            <a:spLocks noGrp="1" noChangeArrowheads="1"/>
          </p:cNvSpPr>
          <p:nvPr>
            <p:ph type="title"/>
          </p:nvPr>
        </p:nvSpPr>
        <p:spPr/>
        <p:txBody>
          <a:bodyPr/>
          <a:lstStyle/>
          <a:p>
            <a:r>
              <a:rPr lang="de-CH"/>
              <a:t>Vier Bereiche</a:t>
            </a:r>
          </a:p>
        </p:txBody>
      </p:sp>
      <p:pic>
        <p:nvPicPr>
          <p:cNvPr id="8" name="Grafik 7"/>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892449" y="157866"/>
            <a:ext cx="2485586" cy="3380397"/>
          </a:xfrm>
          <a:prstGeom prst="rect">
            <a:avLst/>
          </a:prstGeom>
        </p:spPr>
      </p:pic>
    </p:spTree>
    <p:extLst>
      <p:ext uri="{BB962C8B-B14F-4D97-AF65-F5344CB8AC3E}">
        <p14:creationId xmlns:p14="http://schemas.microsoft.com/office/powerpoint/2010/main" val="2904245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43012"/>
                                        </p:tgtEl>
                                        <p:attrNameLst>
                                          <p:attrName>style.visibility</p:attrName>
                                        </p:attrNameLst>
                                      </p:cBhvr>
                                      <p:to>
                                        <p:strVal val="visible"/>
                                      </p:to>
                                    </p:set>
                                    <p:anim calcmode="lin" valueType="num">
                                      <p:cBhvr additive="base">
                                        <p:cTn id="15" dur="500" fill="hold"/>
                                        <p:tgtEl>
                                          <p:spTgt spid="43012"/>
                                        </p:tgtEl>
                                        <p:attrNameLst>
                                          <p:attrName>ppt_x</p:attrName>
                                        </p:attrNameLst>
                                      </p:cBhvr>
                                      <p:tavLst>
                                        <p:tav tm="0">
                                          <p:val>
                                            <p:strVal val="0-#ppt_w/2"/>
                                          </p:val>
                                        </p:tav>
                                        <p:tav tm="100000">
                                          <p:val>
                                            <p:strVal val="#ppt_x"/>
                                          </p:val>
                                        </p:tav>
                                      </p:tavLst>
                                    </p:anim>
                                    <p:anim calcmode="lin" valueType="num">
                                      <p:cBhvr additive="base">
                                        <p:cTn id="16"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43015"/>
                                        </p:tgtEl>
                                        <p:attrNameLst>
                                          <p:attrName>style.visibility</p:attrName>
                                        </p:attrNameLst>
                                      </p:cBhvr>
                                      <p:to>
                                        <p:strVal val="visible"/>
                                      </p:to>
                                    </p:set>
                                    <p:anim calcmode="lin" valueType="num">
                                      <p:cBhvr additive="base">
                                        <p:cTn id="21" dur="500" fill="hold"/>
                                        <p:tgtEl>
                                          <p:spTgt spid="43015"/>
                                        </p:tgtEl>
                                        <p:attrNameLst>
                                          <p:attrName>ppt_x</p:attrName>
                                        </p:attrNameLst>
                                      </p:cBhvr>
                                      <p:tavLst>
                                        <p:tav tm="0">
                                          <p:val>
                                            <p:strVal val="1+#ppt_w/2"/>
                                          </p:val>
                                        </p:tav>
                                        <p:tav tm="100000">
                                          <p:val>
                                            <p:strVal val="#ppt_x"/>
                                          </p:val>
                                        </p:tav>
                                      </p:tavLst>
                                    </p:anim>
                                    <p:anim calcmode="lin" valueType="num">
                                      <p:cBhvr additive="base">
                                        <p:cTn id="22" dur="500" fill="hold"/>
                                        <p:tgtEl>
                                          <p:spTgt spid="430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autoUpdateAnimBg="0"/>
      <p:bldP spid="43013" grpId="0" animBg="1" autoUpdateAnimBg="0"/>
      <p:bldP spid="43014" grpId="0" animBg="1" autoUpdateAnimBg="0"/>
      <p:bldP spid="4301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Analyse der Burnout-Konstellation</a:t>
            </a:r>
          </a:p>
        </p:txBody>
      </p:sp>
      <p:sp>
        <p:nvSpPr>
          <p:cNvPr id="6" name="Inhaltsplatzhalter 5"/>
          <p:cNvSpPr>
            <a:spLocks noGrp="1"/>
          </p:cNvSpPr>
          <p:nvPr>
            <p:ph idx="1"/>
          </p:nvPr>
        </p:nvSpPr>
        <p:spPr>
          <a:xfrm>
            <a:off x="5029200" y="1648843"/>
            <a:ext cx="5092700" cy="4528120"/>
          </a:xfrm>
        </p:spPr>
        <p:txBody>
          <a:bodyPr/>
          <a:lstStyle/>
          <a:p>
            <a:r>
              <a:rPr lang="de-CH" dirty="0">
                <a:solidFill>
                  <a:schemeClr val="bg1">
                    <a:lumMod val="75000"/>
                  </a:schemeClr>
                </a:solidFill>
              </a:rPr>
              <a:t>Welche Elemente haben zu meinem Burnout beigetragen?</a:t>
            </a:r>
          </a:p>
          <a:p>
            <a:r>
              <a:rPr lang="de-CH" dirty="0"/>
              <a:t>In welchem Bereich brauche ich mehr Balance?</a:t>
            </a:r>
          </a:p>
          <a:p>
            <a:endParaRPr lang="de-CH" dirty="0"/>
          </a:p>
        </p:txBody>
      </p:sp>
      <p:pic>
        <p:nvPicPr>
          <p:cNvPr id="8" name="Picture 4" descr="http://www.natashaptomey.com/wp-content/uploads/2013/05/balancing.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648843"/>
            <a:ext cx="4810452" cy="357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0516" y="825192"/>
            <a:ext cx="8497229" cy="5591199"/>
          </a:xfrm>
          <a:prstGeom prst="rect">
            <a:avLst/>
          </a:prstGeom>
        </p:spPr>
      </p:pic>
      <p:sp>
        <p:nvSpPr>
          <p:cNvPr id="4" name="Pfeil: nach rechts 3"/>
          <p:cNvSpPr/>
          <p:nvPr/>
        </p:nvSpPr>
        <p:spPr>
          <a:xfrm rot="8388224">
            <a:off x="5341434" y="1862254"/>
            <a:ext cx="2598234" cy="758283"/>
          </a:xfrm>
          <a:prstGeom prst="rightArrow">
            <a:avLst/>
          </a:prstGeom>
          <a:solidFill>
            <a:schemeClr val="accent6">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64553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Analyse der Burnout-Konstellation</a:t>
            </a:r>
          </a:p>
        </p:txBody>
      </p:sp>
      <p:sp>
        <p:nvSpPr>
          <p:cNvPr id="6" name="Inhaltsplatzhalter 5"/>
          <p:cNvSpPr>
            <a:spLocks noGrp="1"/>
          </p:cNvSpPr>
          <p:nvPr>
            <p:ph idx="1"/>
          </p:nvPr>
        </p:nvSpPr>
        <p:spPr>
          <a:xfrm>
            <a:off x="5029200" y="1648843"/>
            <a:ext cx="5092700" cy="4528120"/>
          </a:xfrm>
        </p:spPr>
        <p:txBody>
          <a:bodyPr/>
          <a:lstStyle/>
          <a:p>
            <a:r>
              <a:rPr lang="de-CH" dirty="0">
                <a:solidFill>
                  <a:schemeClr val="bg1">
                    <a:lumMod val="75000"/>
                  </a:schemeClr>
                </a:solidFill>
              </a:rPr>
              <a:t>Welche Elemente haben zu meinem Burnout beigetragen?</a:t>
            </a:r>
          </a:p>
          <a:p>
            <a:r>
              <a:rPr lang="de-CH" dirty="0">
                <a:solidFill>
                  <a:schemeClr val="bg1">
                    <a:lumMod val="75000"/>
                  </a:schemeClr>
                </a:solidFill>
              </a:rPr>
              <a:t>In welchem Bereich brauche ich mehr Balance?</a:t>
            </a:r>
          </a:p>
          <a:p>
            <a:r>
              <a:rPr lang="de-CH" dirty="0"/>
              <a:t>Welche Werte sind mir wichtig?</a:t>
            </a:r>
          </a:p>
          <a:p>
            <a:endParaRPr lang="de-CH" dirty="0"/>
          </a:p>
        </p:txBody>
      </p:sp>
      <p:pic>
        <p:nvPicPr>
          <p:cNvPr id="8" name="Inhaltsplatzhalter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22836" y="1648843"/>
            <a:ext cx="6300745" cy="6280615"/>
          </a:xfrm>
          <a:prstGeom prst="rect">
            <a:avLst/>
          </a:prstGeom>
        </p:spPr>
      </p:pic>
    </p:spTree>
    <p:extLst>
      <p:ext uri="{BB962C8B-B14F-4D97-AF65-F5344CB8AC3E}">
        <p14:creationId xmlns:p14="http://schemas.microsoft.com/office/powerpoint/2010/main" val="3224504038"/>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BC5D58D-D9F5-4DFB-922A-70E53CF37A62}" vid="{B3864E53-3A91-49CF-870F-4A48B498EF0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PPT_Vorlage_Modul1</Template>
  <TotalTime>0</TotalTime>
  <Words>1777</Words>
  <Application>Microsoft Office PowerPoint</Application>
  <PresentationFormat>Benutzerdefiniert</PresentationFormat>
  <Paragraphs>181</Paragraphs>
  <Slides>23</Slides>
  <Notes>10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23</vt:i4>
      </vt:variant>
    </vt:vector>
  </HeadingPairs>
  <TitlesOfParts>
    <vt:vector size="31" baseType="lpstr">
      <vt:lpstr>Arial</vt:lpstr>
      <vt:lpstr>Arial Unicode MS</vt:lpstr>
      <vt:lpstr>Calibri</vt:lpstr>
      <vt:lpstr>Calibri Light</vt:lpstr>
      <vt:lpstr>Tahoma</vt:lpstr>
      <vt:lpstr>Times New Roman</vt:lpstr>
      <vt:lpstr>Wingdings</vt:lpstr>
      <vt:lpstr>Office</vt:lpstr>
      <vt:lpstr>BURNOUT Hilfreiche Konzepte der Selbstfürsorge</vt:lpstr>
      <vt:lpstr>Durch die Wüste wandern</vt:lpstr>
      <vt:lpstr>Wann ist eine ambulante Therapie möglich?</vt:lpstr>
      <vt:lpstr>Wann ist eine klinische Therapie nötig?</vt:lpstr>
      <vt:lpstr>Analyse der Burnout-Konstellation</vt:lpstr>
      <vt:lpstr>Vier Bereiche</vt:lpstr>
      <vt:lpstr>Analyse der Burnout-Konstellation</vt:lpstr>
      <vt:lpstr>PowerPoint-Präsentation</vt:lpstr>
      <vt:lpstr>Analyse der Burnout-Konstellation</vt:lpstr>
      <vt:lpstr>Wertekompass</vt:lpstr>
      <vt:lpstr>Veränderung der Einstellung</vt:lpstr>
      <vt:lpstr>Was sind meine inneren Antreiber?</vt:lpstr>
      <vt:lpstr>PowerPoint-Präsentation</vt:lpstr>
      <vt:lpstr>Wie kann ich Ruhe in mein Leben bringen?</vt:lpstr>
      <vt:lpstr>Überlebensstrategien</vt:lpstr>
      <vt:lpstr>10 Gebote für das 21. Jahrhundert (Opaschowski)</vt:lpstr>
      <vt:lpstr>Burnout als Chance</vt:lpstr>
      <vt:lpstr>Fallbeispiel: neue Balance nach Burnout</vt:lpstr>
      <vt:lpstr>Die innere Einstellung verändern</vt:lpstr>
      <vt:lpstr>Geschenk des Glaubens</vt:lpstr>
      <vt:lpstr>PowerPoint-Präsentation</vt:lpstr>
      <vt:lpstr>Seminarheft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BURNOUT Hilfreiche Konzepte der Selbstfürsorge</dc:title>
  <dc:creator>Samuel Pfeifer</dc:creator>
  <cp:lastModifiedBy>Samuel Pfeifer</cp:lastModifiedBy>
  <cp:revision>32</cp:revision>
  <cp:lastPrinted>2016-09-14T06:25:49Z</cp:lastPrinted>
  <dcterms:created xsi:type="dcterms:W3CDTF">2016-08-12T09:33:02Z</dcterms:created>
  <dcterms:modified xsi:type="dcterms:W3CDTF">2016-09-14T07:53:43Z</dcterms:modified>
</cp:coreProperties>
</file>