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9" r:id="rId2"/>
    <p:sldId id="307" r:id="rId3"/>
    <p:sldId id="30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96" r:id="rId18"/>
    <p:sldId id="293" r:id="rId19"/>
    <p:sldId id="273" r:id="rId20"/>
    <p:sldId id="274" r:id="rId21"/>
    <p:sldId id="275" r:id="rId22"/>
    <p:sldId id="301" r:id="rId23"/>
    <p:sldId id="302" r:id="rId24"/>
    <p:sldId id="304" r:id="rId25"/>
    <p:sldId id="276" r:id="rId26"/>
    <p:sldId id="298" r:id="rId27"/>
    <p:sldId id="277" r:id="rId28"/>
    <p:sldId id="280" r:id="rId29"/>
    <p:sldId id="281" r:id="rId30"/>
    <p:sldId id="282" r:id="rId31"/>
    <p:sldId id="283" r:id="rId32"/>
    <p:sldId id="284" r:id="rId33"/>
    <p:sldId id="291" r:id="rId34"/>
    <p:sldId id="292" r:id="rId35"/>
    <p:sldId id="285" r:id="rId36"/>
    <p:sldId id="303" r:id="rId37"/>
    <p:sldId id="286" r:id="rId38"/>
    <p:sldId id="294" r:id="rId39"/>
    <p:sldId id="295" r:id="rId40"/>
    <p:sldId id="287" r:id="rId41"/>
    <p:sldId id="299" r:id="rId42"/>
    <p:sldId id="300" r:id="rId43"/>
    <p:sldId id="290" r:id="rId44"/>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911" autoAdjust="0"/>
  </p:normalViewPr>
  <p:slideViewPr>
    <p:cSldViewPr snapToGrid="0">
      <p:cViewPr varScale="1">
        <p:scale>
          <a:sx n="77" d="100"/>
          <a:sy n="77"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54903-E81D-45C5-BFA4-88FC18E49B07}" type="doc">
      <dgm:prSet loTypeId="urn:microsoft.com/office/officeart/2005/8/layout/cycle2" loCatId="cycle" qsTypeId="urn:microsoft.com/office/officeart/2005/8/quickstyle/3d2" qsCatId="3D" csTypeId="urn:microsoft.com/office/officeart/2005/8/colors/accent0_3" csCatId="mainScheme" phldr="1"/>
      <dgm:spPr/>
      <dgm:t>
        <a:bodyPr/>
        <a:lstStyle/>
        <a:p>
          <a:endParaRPr lang="de-DE"/>
        </a:p>
      </dgm:t>
    </dgm:pt>
    <dgm:pt modelId="{63B58C68-430F-46EB-AFFD-EFC6865D3248}">
      <dgm:prSet phldrT="[Text]"/>
      <dgm:spPr>
        <a:solidFill>
          <a:schemeClr val="accent4">
            <a:lumMod val="75000"/>
          </a:schemeClr>
        </a:solidFill>
      </dgm:spPr>
      <dgm:t>
        <a:bodyPr/>
        <a:lstStyle/>
        <a:p>
          <a:r>
            <a:rPr lang="de-DE" dirty="0"/>
            <a:t>G-TT</a:t>
          </a:r>
        </a:p>
      </dgm:t>
    </dgm:pt>
    <dgm:pt modelId="{49F8D4E7-01F5-4386-95B0-16C7FB945D31}" type="parTrans" cxnId="{65063840-F950-4A34-B37A-F637E2526F4E}">
      <dgm:prSet/>
      <dgm:spPr/>
      <dgm:t>
        <a:bodyPr/>
        <a:lstStyle/>
        <a:p>
          <a:endParaRPr lang="de-DE"/>
        </a:p>
      </dgm:t>
    </dgm:pt>
    <dgm:pt modelId="{06568351-5C22-4A9D-8A99-48EA14842556}" type="sibTrans" cxnId="{65063840-F950-4A34-B37A-F637E2526F4E}">
      <dgm:prSet/>
      <dgm:spPr/>
      <dgm:t>
        <a:bodyPr/>
        <a:lstStyle/>
        <a:p>
          <a:endParaRPr lang="de-DE"/>
        </a:p>
      </dgm:t>
    </dgm:pt>
    <dgm:pt modelId="{C8741C7D-81CA-4123-A2C4-DD01F10977A7}">
      <dgm:prSet phldrT="[Text]"/>
      <dgm:spPr>
        <a:solidFill>
          <a:schemeClr val="accent1">
            <a:lumMod val="75000"/>
          </a:schemeClr>
        </a:solidFill>
      </dgm:spPr>
      <dgm:t>
        <a:bodyPr/>
        <a:lstStyle/>
        <a:p>
          <a:r>
            <a:rPr lang="de-DE" dirty="0"/>
            <a:t>ISRAEL</a:t>
          </a:r>
        </a:p>
      </dgm:t>
    </dgm:pt>
    <dgm:pt modelId="{8259705F-6228-4C37-A130-D1EE54F60370}" type="parTrans" cxnId="{AC7B191C-D8F5-41E1-B678-979FBBD83FFF}">
      <dgm:prSet/>
      <dgm:spPr/>
      <dgm:t>
        <a:bodyPr/>
        <a:lstStyle/>
        <a:p>
          <a:endParaRPr lang="de-DE"/>
        </a:p>
      </dgm:t>
    </dgm:pt>
    <dgm:pt modelId="{A9CEAAFB-A9E0-4923-849C-00E2D9B39D0F}" type="sibTrans" cxnId="{AC7B191C-D8F5-41E1-B678-979FBBD83FFF}">
      <dgm:prSet/>
      <dgm:spPr/>
      <dgm:t>
        <a:bodyPr/>
        <a:lstStyle/>
        <a:p>
          <a:endParaRPr lang="de-DE"/>
        </a:p>
      </dgm:t>
    </dgm:pt>
    <dgm:pt modelId="{8F79DB0F-0534-424C-881B-2A58660EB2BE}">
      <dgm:prSet phldrT="[Text]"/>
      <dgm:spPr/>
      <dgm:t>
        <a:bodyPr/>
        <a:lstStyle/>
        <a:p>
          <a:r>
            <a:rPr lang="de-DE" dirty="0"/>
            <a:t>UMWELT</a:t>
          </a:r>
        </a:p>
      </dgm:t>
    </dgm:pt>
    <dgm:pt modelId="{20D283C0-F7E3-4DE8-818C-97B07CFF4A54}" type="parTrans" cxnId="{C782D666-9FC2-49A7-A492-F5A84837770F}">
      <dgm:prSet/>
      <dgm:spPr/>
      <dgm:t>
        <a:bodyPr/>
        <a:lstStyle/>
        <a:p>
          <a:endParaRPr lang="de-DE"/>
        </a:p>
      </dgm:t>
    </dgm:pt>
    <dgm:pt modelId="{76DA5E4C-F334-4C90-8535-13901BB67C24}" type="sibTrans" cxnId="{C782D666-9FC2-49A7-A492-F5A84837770F}">
      <dgm:prSet/>
      <dgm:spPr/>
      <dgm:t>
        <a:bodyPr/>
        <a:lstStyle/>
        <a:p>
          <a:endParaRPr lang="de-DE"/>
        </a:p>
      </dgm:t>
    </dgm:pt>
    <dgm:pt modelId="{47B35831-2EDD-4680-B2BA-2F517AFCBAAF}">
      <dgm:prSet phldrT="[Text]"/>
      <dgm:spPr>
        <a:solidFill>
          <a:schemeClr val="accent2">
            <a:lumMod val="75000"/>
          </a:schemeClr>
        </a:solidFill>
      </dgm:spPr>
      <dgm:t>
        <a:bodyPr/>
        <a:lstStyle/>
        <a:p>
          <a:r>
            <a:rPr lang="de-DE" dirty="0"/>
            <a:t>THORA</a:t>
          </a:r>
        </a:p>
      </dgm:t>
    </dgm:pt>
    <dgm:pt modelId="{8A1E9ADC-9CBC-4A1A-9EEB-6CF6A3AF79EB}" type="parTrans" cxnId="{BF7CD6DA-6A4F-4FA1-8403-E88F24E1020B}">
      <dgm:prSet/>
      <dgm:spPr/>
      <dgm:t>
        <a:bodyPr/>
        <a:lstStyle/>
        <a:p>
          <a:endParaRPr lang="de-DE"/>
        </a:p>
      </dgm:t>
    </dgm:pt>
    <dgm:pt modelId="{1C82A773-A734-4E1F-A71A-3BB684639703}" type="sibTrans" cxnId="{BF7CD6DA-6A4F-4FA1-8403-E88F24E1020B}">
      <dgm:prSet/>
      <dgm:spPr/>
      <dgm:t>
        <a:bodyPr/>
        <a:lstStyle/>
        <a:p>
          <a:endParaRPr lang="de-DE"/>
        </a:p>
      </dgm:t>
    </dgm:pt>
    <dgm:pt modelId="{BD96893B-74C6-4FC4-8D10-5D2C41AB3A24}" type="pres">
      <dgm:prSet presAssocID="{68854903-E81D-45C5-BFA4-88FC18E49B07}" presName="cycle" presStyleCnt="0">
        <dgm:presLayoutVars>
          <dgm:dir/>
          <dgm:resizeHandles val="exact"/>
        </dgm:presLayoutVars>
      </dgm:prSet>
      <dgm:spPr/>
    </dgm:pt>
    <dgm:pt modelId="{93BF1AA2-A635-4BDD-81AE-EC55B183E9B7}" type="pres">
      <dgm:prSet presAssocID="{63B58C68-430F-46EB-AFFD-EFC6865D3248}" presName="node" presStyleLbl="node1" presStyleIdx="0" presStyleCnt="4">
        <dgm:presLayoutVars>
          <dgm:bulletEnabled val="1"/>
        </dgm:presLayoutVars>
      </dgm:prSet>
      <dgm:spPr/>
    </dgm:pt>
    <dgm:pt modelId="{DE620790-004D-4589-8249-EDDF98599EAB}" type="pres">
      <dgm:prSet presAssocID="{06568351-5C22-4A9D-8A99-48EA14842556}" presName="sibTrans" presStyleLbl="sibTrans2D1" presStyleIdx="0" presStyleCnt="4"/>
      <dgm:spPr/>
    </dgm:pt>
    <dgm:pt modelId="{9E9D7255-D338-4750-97AE-ED3132593CF7}" type="pres">
      <dgm:prSet presAssocID="{06568351-5C22-4A9D-8A99-48EA14842556}" presName="connectorText" presStyleLbl="sibTrans2D1" presStyleIdx="0" presStyleCnt="4"/>
      <dgm:spPr/>
    </dgm:pt>
    <dgm:pt modelId="{83C0DCA5-9ED1-4CA4-9B8E-BE3EC88040B8}" type="pres">
      <dgm:prSet presAssocID="{C8741C7D-81CA-4123-A2C4-DD01F10977A7}" presName="node" presStyleLbl="node1" presStyleIdx="1" presStyleCnt="4">
        <dgm:presLayoutVars>
          <dgm:bulletEnabled val="1"/>
        </dgm:presLayoutVars>
      </dgm:prSet>
      <dgm:spPr/>
    </dgm:pt>
    <dgm:pt modelId="{F14BCB77-29F6-46C6-A524-4B1690118B32}" type="pres">
      <dgm:prSet presAssocID="{A9CEAAFB-A9E0-4923-849C-00E2D9B39D0F}" presName="sibTrans" presStyleLbl="sibTrans2D1" presStyleIdx="1" presStyleCnt="4" custScaleX="264057"/>
      <dgm:spPr>
        <a:prstGeom prst="leftRightArrow">
          <a:avLst/>
        </a:prstGeom>
      </dgm:spPr>
    </dgm:pt>
    <dgm:pt modelId="{E8D82BF5-C0F6-4435-855C-F6056735B336}" type="pres">
      <dgm:prSet presAssocID="{A9CEAAFB-A9E0-4923-849C-00E2D9B39D0F}" presName="connectorText" presStyleLbl="sibTrans2D1" presStyleIdx="1" presStyleCnt="4"/>
      <dgm:spPr/>
    </dgm:pt>
    <dgm:pt modelId="{13A8DFEE-C26A-41CB-B46D-EA259694716A}" type="pres">
      <dgm:prSet presAssocID="{8F79DB0F-0534-424C-881B-2A58660EB2BE}" presName="node" presStyleLbl="node1" presStyleIdx="2" presStyleCnt="4">
        <dgm:presLayoutVars>
          <dgm:bulletEnabled val="1"/>
        </dgm:presLayoutVars>
      </dgm:prSet>
      <dgm:spPr/>
    </dgm:pt>
    <dgm:pt modelId="{F95EE5F1-42D6-49D0-A1B7-67EAD2EFCAD5}" type="pres">
      <dgm:prSet presAssocID="{76DA5E4C-F334-4C90-8535-13901BB67C24}" presName="sibTrans" presStyleLbl="sibTrans2D1" presStyleIdx="2" presStyleCnt="4" custAng="10819647"/>
      <dgm:spPr>
        <a:prstGeom prst="rightArrow">
          <a:avLst/>
        </a:prstGeom>
      </dgm:spPr>
    </dgm:pt>
    <dgm:pt modelId="{DC64CAC5-EF71-4DAA-8335-4BA2FFD29CCF}" type="pres">
      <dgm:prSet presAssocID="{76DA5E4C-F334-4C90-8535-13901BB67C24}" presName="connectorText" presStyleLbl="sibTrans2D1" presStyleIdx="2" presStyleCnt="4"/>
      <dgm:spPr/>
    </dgm:pt>
    <dgm:pt modelId="{61EE6F16-4163-4D21-B92D-511BEFE18442}" type="pres">
      <dgm:prSet presAssocID="{47B35831-2EDD-4680-B2BA-2F517AFCBAAF}" presName="node" presStyleLbl="node1" presStyleIdx="3" presStyleCnt="4">
        <dgm:presLayoutVars>
          <dgm:bulletEnabled val="1"/>
        </dgm:presLayoutVars>
      </dgm:prSet>
      <dgm:spPr/>
    </dgm:pt>
    <dgm:pt modelId="{217B0C2A-8659-4751-A8F2-EBCAC96BC6BF}" type="pres">
      <dgm:prSet presAssocID="{1C82A773-A734-4E1F-A71A-3BB684639703}" presName="sibTrans" presStyleLbl="sibTrans2D1" presStyleIdx="3" presStyleCnt="4" custAng="10693375" custLinFactNeighborX="-1" custLinFactNeighborY="-1"/>
      <dgm:spPr/>
    </dgm:pt>
    <dgm:pt modelId="{8053B14C-3FE4-47E5-B141-D9CA7C3EC04F}" type="pres">
      <dgm:prSet presAssocID="{1C82A773-A734-4E1F-A71A-3BB684639703}" presName="connectorText" presStyleLbl="sibTrans2D1" presStyleIdx="3" presStyleCnt="4"/>
      <dgm:spPr/>
    </dgm:pt>
  </dgm:ptLst>
  <dgm:cxnLst>
    <dgm:cxn modelId="{0CED5028-4C9A-4507-801E-E5BA7102E073}" type="presOf" srcId="{06568351-5C22-4A9D-8A99-48EA14842556}" destId="{9E9D7255-D338-4750-97AE-ED3132593CF7}" srcOrd="1" destOrd="0" presId="urn:microsoft.com/office/officeart/2005/8/layout/cycle2"/>
    <dgm:cxn modelId="{241DB6EE-D2E8-44DF-BD0D-B52DF40B844B}" type="presOf" srcId="{63B58C68-430F-46EB-AFFD-EFC6865D3248}" destId="{93BF1AA2-A635-4BDD-81AE-EC55B183E9B7}" srcOrd="0" destOrd="0" presId="urn:microsoft.com/office/officeart/2005/8/layout/cycle2"/>
    <dgm:cxn modelId="{BF7CD6DA-6A4F-4FA1-8403-E88F24E1020B}" srcId="{68854903-E81D-45C5-BFA4-88FC18E49B07}" destId="{47B35831-2EDD-4680-B2BA-2F517AFCBAAF}" srcOrd="3" destOrd="0" parTransId="{8A1E9ADC-9CBC-4A1A-9EEB-6CF6A3AF79EB}" sibTransId="{1C82A773-A734-4E1F-A71A-3BB684639703}"/>
    <dgm:cxn modelId="{C293B7AF-E0BB-4A74-ABBA-8FFB81364B39}" type="presOf" srcId="{1C82A773-A734-4E1F-A71A-3BB684639703}" destId="{217B0C2A-8659-4751-A8F2-EBCAC96BC6BF}" srcOrd="0" destOrd="0" presId="urn:microsoft.com/office/officeart/2005/8/layout/cycle2"/>
    <dgm:cxn modelId="{D2373C26-BDBB-4826-A905-399CDA50B5AB}" type="presOf" srcId="{C8741C7D-81CA-4123-A2C4-DD01F10977A7}" destId="{83C0DCA5-9ED1-4CA4-9B8E-BE3EC88040B8}" srcOrd="0" destOrd="0" presId="urn:microsoft.com/office/officeart/2005/8/layout/cycle2"/>
    <dgm:cxn modelId="{A5B21B6F-12C2-4361-9097-5AB1118CBEB4}" type="presOf" srcId="{A9CEAAFB-A9E0-4923-849C-00E2D9B39D0F}" destId="{F14BCB77-29F6-46C6-A524-4B1690118B32}" srcOrd="0" destOrd="0" presId="urn:microsoft.com/office/officeart/2005/8/layout/cycle2"/>
    <dgm:cxn modelId="{32B44327-176D-4C2C-9B6C-9C24B7739357}" type="presOf" srcId="{8F79DB0F-0534-424C-881B-2A58660EB2BE}" destId="{13A8DFEE-C26A-41CB-B46D-EA259694716A}" srcOrd="0" destOrd="0" presId="urn:microsoft.com/office/officeart/2005/8/layout/cycle2"/>
    <dgm:cxn modelId="{0522DB64-36E7-492F-A838-5138C3C47341}" type="presOf" srcId="{06568351-5C22-4A9D-8A99-48EA14842556}" destId="{DE620790-004D-4589-8249-EDDF98599EAB}" srcOrd="0" destOrd="0" presId="urn:microsoft.com/office/officeart/2005/8/layout/cycle2"/>
    <dgm:cxn modelId="{C782D666-9FC2-49A7-A492-F5A84837770F}" srcId="{68854903-E81D-45C5-BFA4-88FC18E49B07}" destId="{8F79DB0F-0534-424C-881B-2A58660EB2BE}" srcOrd="2" destOrd="0" parTransId="{20D283C0-F7E3-4DE8-818C-97B07CFF4A54}" sibTransId="{76DA5E4C-F334-4C90-8535-13901BB67C24}"/>
    <dgm:cxn modelId="{11836D19-07DF-48C2-A8B0-2E6AF082D8E1}" type="presOf" srcId="{A9CEAAFB-A9E0-4923-849C-00E2D9B39D0F}" destId="{E8D82BF5-C0F6-4435-855C-F6056735B336}" srcOrd="1" destOrd="0" presId="urn:microsoft.com/office/officeart/2005/8/layout/cycle2"/>
    <dgm:cxn modelId="{D0B21446-AEDD-478E-8A6C-E35F8EA1DB52}" type="presOf" srcId="{68854903-E81D-45C5-BFA4-88FC18E49B07}" destId="{BD96893B-74C6-4FC4-8D10-5D2C41AB3A24}" srcOrd="0" destOrd="0" presId="urn:microsoft.com/office/officeart/2005/8/layout/cycle2"/>
    <dgm:cxn modelId="{A6EFC91A-EAE5-4A9E-AE7F-09165054F2E3}" type="presOf" srcId="{47B35831-2EDD-4680-B2BA-2F517AFCBAAF}" destId="{61EE6F16-4163-4D21-B92D-511BEFE18442}" srcOrd="0" destOrd="0" presId="urn:microsoft.com/office/officeart/2005/8/layout/cycle2"/>
    <dgm:cxn modelId="{65063840-F950-4A34-B37A-F637E2526F4E}" srcId="{68854903-E81D-45C5-BFA4-88FC18E49B07}" destId="{63B58C68-430F-46EB-AFFD-EFC6865D3248}" srcOrd="0" destOrd="0" parTransId="{49F8D4E7-01F5-4386-95B0-16C7FB945D31}" sibTransId="{06568351-5C22-4A9D-8A99-48EA14842556}"/>
    <dgm:cxn modelId="{D84E86FE-C933-445D-8A8C-3F66E42CAD36}" type="presOf" srcId="{76DA5E4C-F334-4C90-8535-13901BB67C24}" destId="{F95EE5F1-42D6-49D0-A1B7-67EAD2EFCAD5}" srcOrd="0" destOrd="0" presId="urn:microsoft.com/office/officeart/2005/8/layout/cycle2"/>
    <dgm:cxn modelId="{0A342D54-B0AB-4A70-9318-B81FF4F77725}" type="presOf" srcId="{1C82A773-A734-4E1F-A71A-3BB684639703}" destId="{8053B14C-3FE4-47E5-B141-D9CA7C3EC04F}" srcOrd="1" destOrd="0" presId="urn:microsoft.com/office/officeart/2005/8/layout/cycle2"/>
    <dgm:cxn modelId="{AC7B191C-D8F5-41E1-B678-979FBBD83FFF}" srcId="{68854903-E81D-45C5-BFA4-88FC18E49B07}" destId="{C8741C7D-81CA-4123-A2C4-DD01F10977A7}" srcOrd="1" destOrd="0" parTransId="{8259705F-6228-4C37-A130-D1EE54F60370}" sibTransId="{A9CEAAFB-A9E0-4923-849C-00E2D9B39D0F}"/>
    <dgm:cxn modelId="{9ECEFACE-25A5-4B79-A5EC-B7CFDD67FCD0}" type="presOf" srcId="{76DA5E4C-F334-4C90-8535-13901BB67C24}" destId="{DC64CAC5-EF71-4DAA-8335-4BA2FFD29CCF}" srcOrd="1" destOrd="0" presId="urn:microsoft.com/office/officeart/2005/8/layout/cycle2"/>
    <dgm:cxn modelId="{C0FDEBE0-95EC-4A62-9FA4-87FBF3D70FD5}" type="presParOf" srcId="{BD96893B-74C6-4FC4-8D10-5D2C41AB3A24}" destId="{93BF1AA2-A635-4BDD-81AE-EC55B183E9B7}" srcOrd="0" destOrd="0" presId="urn:microsoft.com/office/officeart/2005/8/layout/cycle2"/>
    <dgm:cxn modelId="{FE237117-37B6-4F07-B644-1F8613D46257}" type="presParOf" srcId="{BD96893B-74C6-4FC4-8D10-5D2C41AB3A24}" destId="{DE620790-004D-4589-8249-EDDF98599EAB}" srcOrd="1" destOrd="0" presId="urn:microsoft.com/office/officeart/2005/8/layout/cycle2"/>
    <dgm:cxn modelId="{63161AD3-A1D1-427A-A504-12C1867914AA}" type="presParOf" srcId="{DE620790-004D-4589-8249-EDDF98599EAB}" destId="{9E9D7255-D338-4750-97AE-ED3132593CF7}" srcOrd="0" destOrd="0" presId="urn:microsoft.com/office/officeart/2005/8/layout/cycle2"/>
    <dgm:cxn modelId="{0CECF820-B0A0-4A87-A545-3A8326442697}" type="presParOf" srcId="{BD96893B-74C6-4FC4-8D10-5D2C41AB3A24}" destId="{83C0DCA5-9ED1-4CA4-9B8E-BE3EC88040B8}" srcOrd="2" destOrd="0" presId="urn:microsoft.com/office/officeart/2005/8/layout/cycle2"/>
    <dgm:cxn modelId="{3CD727DA-4241-4D8E-936E-FFB27E0648F9}" type="presParOf" srcId="{BD96893B-74C6-4FC4-8D10-5D2C41AB3A24}" destId="{F14BCB77-29F6-46C6-A524-4B1690118B32}" srcOrd="3" destOrd="0" presId="urn:microsoft.com/office/officeart/2005/8/layout/cycle2"/>
    <dgm:cxn modelId="{A5AB2328-7AB0-45B4-9CC2-4009C277E195}" type="presParOf" srcId="{F14BCB77-29F6-46C6-A524-4B1690118B32}" destId="{E8D82BF5-C0F6-4435-855C-F6056735B336}" srcOrd="0" destOrd="0" presId="urn:microsoft.com/office/officeart/2005/8/layout/cycle2"/>
    <dgm:cxn modelId="{A0CCFC4D-778B-4E3A-A6AF-45982EDFE1DC}" type="presParOf" srcId="{BD96893B-74C6-4FC4-8D10-5D2C41AB3A24}" destId="{13A8DFEE-C26A-41CB-B46D-EA259694716A}" srcOrd="4" destOrd="0" presId="urn:microsoft.com/office/officeart/2005/8/layout/cycle2"/>
    <dgm:cxn modelId="{1EDA68AA-67C9-4D7B-8F1C-329B8F75A686}" type="presParOf" srcId="{BD96893B-74C6-4FC4-8D10-5D2C41AB3A24}" destId="{F95EE5F1-42D6-49D0-A1B7-67EAD2EFCAD5}" srcOrd="5" destOrd="0" presId="urn:microsoft.com/office/officeart/2005/8/layout/cycle2"/>
    <dgm:cxn modelId="{2FB05016-6EC0-452A-B08F-BFFC2B5020CB}" type="presParOf" srcId="{F95EE5F1-42D6-49D0-A1B7-67EAD2EFCAD5}" destId="{DC64CAC5-EF71-4DAA-8335-4BA2FFD29CCF}" srcOrd="0" destOrd="0" presId="urn:microsoft.com/office/officeart/2005/8/layout/cycle2"/>
    <dgm:cxn modelId="{7D6ACDD0-3F22-4E8F-A910-494D66B1CD77}" type="presParOf" srcId="{BD96893B-74C6-4FC4-8D10-5D2C41AB3A24}" destId="{61EE6F16-4163-4D21-B92D-511BEFE18442}" srcOrd="6" destOrd="0" presId="urn:microsoft.com/office/officeart/2005/8/layout/cycle2"/>
    <dgm:cxn modelId="{FA357A57-EB2A-4D5A-9E92-5DE47935C018}" type="presParOf" srcId="{BD96893B-74C6-4FC4-8D10-5D2C41AB3A24}" destId="{217B0C2A-8659-4751-A8F2-EBCAC96BC6BF}" srcOrd="7" destOrd="0" presId="urn:microsoft.com/office/officeart/2005/8/layout/cycle2"/>
    <dgm:cxn modelId="{E0C58908-BCFB-4D9E-9E13-E201183E6E0E}" type="presParOf" srcId="{217B0C2A-8659-4751-A8F2-EBCAC96BC6BF}" destId="{8053B14C-3FE4-47E5-B141-D9CA7C3EC04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F1AA2-A635-4BDD-81AE-EC55B183E9B7}">
      <dsp:nvSpPr>
        <dsp:cNvPr id="0" name=""/>
        <dsp:cNvSpPr/>
      </dsp:nvSpPr>
      <dsp:spPr>
        <a:xfrm>
          <a:off x="2287423" y="1090"/>
          <a:ext cx="1219393" cy="1219393"/>
        </a:xfrm>
        <a:prstGeom prst="ellipse">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G-TT</a:t>
          </a:r>
        </a:p>
      </dsp:txBody>
      <dsp:txXfrm>
        <a:off x="2465999" y="179666"/>
        <a:ext cx="862241" cy="862241"/>
      </dsp:txXfrm>
    </dsp:sp>
    <dsp:sp modelId="{DE620790-004D-4589-8249-EDDF98599EAB}">
      <dsp:nvSpPr>
        <dsp:cNvPr id="0" name=""/>
        <dsp:cNvSpPr/>
      </dsp:nvSpPr>
      <dsp:spPr>
        <a:xfrm rot="2700000">
          <a:off x="3375977" y="1046161"/>
          <a:ext cx="324580" cy="41154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3390237" y="1094043"/>
        <a:ext cx="227206" cy="246927"/>
      </dsp:txXfrm>
    </dsp:sp>
    <dsp:sp modelId="{83C0DCA5-9ED1-4CA4-9B8E-BE3EC88040B8}">
      <dsp:nvSpPr>
        <dsp:cNvPr id="0" name=""/>
        <dsp:cNvSpPr/>
      </dsp:nvSpPr>
      <dsp:spPr>
        <a:xfrm>
          <a:off x="3582709" y="1296375"/>
          <a:ext cx="1219393" cy="1219393"/>
        </a:xfrm>
        <a:prstGeom prst="ellips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ISRAEL</a:t>
          </a:r>
        </a:p>
      </dsp:txBody>
      <dsp:txXfrm>
        <a:off x="3761285" y="1474951"/>
        <a:ext cx="862241" cy="862241"/>
      </dsp:txXfrm>
    </dsp:sp>
    <dsp:sp modelId="{F14BCB77-29F6-46C6-A524-4B1690118B32}">
      <dsp:nvSpPr>
        <dsp:cNvPr id="0" name=""/>
        <dsp:cNvSpPr/>
      </dsp:nvSpPr>
      <dsp:spPr>
        <a:xfrm rot="8100000">
          <a:off x="3122719" y="2341446"/>
          <a:ext cx="857078" cy="411545"/>
        </a:xfrm>
        <a:prstGeom prst="leftRight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10800000">
        <a:off x="3228101" y="2380104"/>
        <a:ext cx="733615" cy="246927"/>
      </dsp:txXfrm>
    </dsp:sp>
    <dsp:sp modelId="{13A8DFEE-C26A-41CB-B46D-EA259694716A}">
      <dsp:nvSpPr>
        <dsp:cNvPr id="0" name=""/>
        <dsp:cNvSpPr/>
      </dsp:nvSpPr>
      <dsp:spPr>
        <a:xfrm>
          <a:off x="2287423" y="2591661"/>
          <a:ext cx="1219393" cy="121939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UMWELT</a:t>
          </a:r>
        </a:p>
      </dsp:txBody>
      <dsp:txXfrm>
        <a:off x="2465999" y="2770237"/>
        <a:ext cx="862241" cy="862241"/>
      </dsp:txXfrm>
    </dsp:sp>
    <dsp:sp modelId="{F95EE5F1-42D6-49D0-A1B7-67EAD2EFCAD5}">
      <dsp:nvSpPr>
        <dsp:cNvPr id="0" name=""/>
        <dsp:cNvSpPr/>
      </dsp:nvSpPr>
      <dsp:spPr>
        <a:xfrm rot="2719647">
          <a:off x="2093683" y="2354438"/>
          <a:ext cx="324580" cy="411545"/>
        </a:xfrm>
        <a:prstGeom prst="right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rot="10800000">
        <a:off x="2108140" y="2402124"/>
        <a:ext cx="227206" cy="246927"/>
      </dsp:txXfrm>
    </dsp:sp>
    <dsp:sp modelId="{61EE6F16-4163-4D21-B92D-511BEFE18442}">
      <dsp:nvSpPr>
        <dsp:cNvPr id="0" name=""/>
        <dsp:cNvSpPr/>
      </dsp:nvSpPr>
      <dsp:spPr>
        <a:xfrm>
          <a:off x="992138" y="1296375"/>
          <a:ext cx="1219393" cy="1219393"/>
        </a:xfrm>
        <a:prstGeom prst="ellipse">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THORA</a:t>
          </a:r>
        </a:p>
      </dsp:txBody>
      <dsp:txXfrm>
        <a:off x="1170714" y="1474951"/>
        <a:ext cx="862241" cy="862241"/>
      </dsp:txXfrm>
    </dsp:sp>
    <dsp:sp modelId="{217B0C2A-8659-4751-A8F2-EBCAC96BC6BF}">
      <dsp:nvSpPr>
        <dsp:cNvPr id="0" name=""/>
        <dsp:cNvSpPr/>
      </dsp:nvSpPr>
      <dsp:spPr>
        <a:xfrm rot="7993375">
          <a:off x="2080688" y="1059148"/>
          <a:ext cx="324580" cy="41154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2162718" y="1105979"/>
        <a:ext cx="227206" cy="2469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A6CA8-AB47-47FC-B251-FD910B483079}" type="datetimeFigureOut">
              <a:rPr lang="de-CH" smtClean="0"/>
              <a:t>10.01.2017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9F295-74B3-4594-95ED-D028A0BDFAEC}" type="slidenum">
              <a:rPr lang="de-CH" smtClean="0"/>
              <a:t>‹Nr.›</a:t>
            </a:fld>
            <a:endParaRPr lang="de-CH"/>
          </a:p>
        </p:txBody>
      </p:sp>
    </p:spTree>
    <p:extLst>
      <p:ext uri="{BB962C8B-B14F-4D97-AF65-F5344CB8AC3E}">
        <p14:creationId xmlns:p14="http://schemas.microsoft.com/office/powerpoint/2010/main" val="376024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e.wikipedia.org/wiki/Yaloms_Anleitung_zum_Gl%C3%BCcklichsein"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juedische-allgemeine.de/article/view/id/7158" TargetMode="External"/><Relationship Id="rId5" Type="http://schemas.openxmlformats.org/officeDocument/2006/relationships/hyperlink" Target="https://de.wikipedia.org/wiki/Sabine_Gisiger" TargetMode="External"/><Relationship Id="rId4" Type="http://schemas.openxmlformats.org/officeDocument/2006/relationships/hyperlink" Target="https://de.wikipedia.org/w/index.php?title=Yalom's_cure&amp;action=edit&amp;redlink=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wikipedia.org/wiki/Yaloms_Anleitung_zum_Gl%C3%BCcklichsei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de.wikipedia.org/wiki/Sabine_Gisiger" TargetMode="External"/><Relationship Id="rId4" Type="http://schemas.openxmlformats.org/officeDocument/2006/relationships/hyperlink" Target="https://de.wikipedia.org/w/index.php?title=Yalom's_cure&amp;action=edit&amp;redlink=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Sigmund Freud	</a:t>
            </a:r>
            <a:r>
              <a:rPr lang="de-CH" dirty="0" err="1"/>
              <a:t>Begrnder</a:t>
            </a:r>
            <a:r>
              <a:rPr lang="de-CH" dirty="0"/>
              <a:t> der Psychoanalyse</a:t>
            </a:r>
          </a:p>
          <a:p>
            <a:r>
              <a:rPr lang="de-CH" dirty="0"/>
              <a:t>Alfred Adler	Individualpsychologie</a:t>
            </a:r>
          </a:p>
          <a:p>
            <a:r>
              <a:rPr lang="de-CH" dirty="0"/>
              <a:t>Viktor Frankl	Logotherapie / Existenzanalyse</a:t>
            </a:r>
          </a:p>
          <a:p>
            <a:r>
              <a:rPr lang="de-CH" dirty="0"/>
              <a:t>Erich Fromm	Psychoanalyse / Humanismus</a:t>
            </a:r>
          </a:p>
          <a:p>
            <a:r>
              <a:rPr lang="de-CH" dirty="0"/>
              <a:t>Erik Erikson	Entwicklungspsychologie</a:t>
            </a:r>
          </a:p>
          <a:p>
            <a:r>
              <a:rPr lang="de-CH" dirty="0"/>
              <a:t>Bruno Bettelheim	Kinder-Psychoanalyse</a:t>
            </a:r>
          </a:p>
          <a:p>
            <a:r>
              <a:rPr lang="de-CH" dirty="0"/>
              <a:t>Donald </a:t>
            </a:r>
            <a:r>
              <a:rPr lang="de-CH" dirty="0" err="1"/>
              <a:t>Meichenbaum</a:t>
            </a:r>
            <a:r>
              <a:rPr lang="de-CH" dirty="0"/>
              <a:t>	Kognitive Verhaltenstherapie</a:t>
            </a:r>
          </a:p>
          <a:p>
            <a:r>
              <a:rPr lang="de-CH" dirty="0"/>
              <a:t>Irving </a:t>
            </a:r>
            <a:r>
              <a:rPr lang="de-CH" dirty="0" err="1"/>
              <a:t>Yalom</a:t>
            </a:r>
            <a:r>
              <a:rPr lang="de-CH" dirty="0"/>
              <a:t>	Existenzialistische Psychotherapie</a:t>
            </a:r>
          </a:p>
        </p:txBody>
      </p:sp>
      <p:sp>
        <p:nvSpPr>
          <p:cNvPr id="4" name="Foliennummernplatzhalter 3"/>
          <p:cNvSpPr>
            <a:spLocks noGrp="1"/>
          </p:cNvSpPr>
          <p:nvPr>
            <p:ph type="sldNum" sz="quarter" idx="10"/>
          </p:nvPr>
        </p:nvSpPr>
        <p:spPr/>
        <p:txBody>
          <a:bodyPr/>
          <a:lstStyle/>
          <a:p>
            <a:fld id="{DAA9F295-74B3-4594-95ED-D028A0BDFAEC}" type="slidenum">
              <a:rPr lang="de-CH" smtClean="0"/>
              <a:t>1</a:t>
            </a:fld>
            <a:endParaRPr lang="de-CH"/>
          </a:p>
        </p:txBody>
      </p:sp>
    </p:spTree>
    <p:extLst>
      <p:ext uri="{BB962C8B-B14F-4D97-AF65-F5344CB8AC3E}">
        <p14:creationId xmlns:p14="http://schemas.microsoft.com/office/powerpoint/2010/main" val="161994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Freud S. (1937/1985), Der Mann Moses und die monotheistische Religion. Schriften über die Religion. Fischer Taschenbuch, Frankfurt, S. 68</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20</a:t>
            </a:fld>
            <a:endParaRPr lang="de-CH"/>
          </a:p>
        </p:txBody>
      </p:sp>
    </p:spTree>
    <p:extLst>
      <p:ext uri="{BB962C8B-B14F-4D97-AF65-F5344CB8AC3E}">
        <p14:creationId xmlns:p14="http://schemas.microsoft.com/office/powerpoint/2010/main" val="397770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Dein</a:t>
            </a:r>
            <a:r>
              <a:rPr lang="en-US" sz="1200" kern="1200" dirty="0">
                <a:solidFill>
                  <a:schemeClr val="tx1"/>
                </a:solidFill>
                <a:effectLst/>
                <a:latin typeface="+mn-lt"/>
                <a:ea typeface="+mn-ea"/>
                <a:cs typeface="+mn-cs"/>
              </a:rPr>
              <a:t> S. (2013). The origins of Jewish guilt: psychological, theological, and cultural perspectives. Journal of Spirituality in Mental Health 15:123-137.</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21</a:t>
            </a:fld>
            <a:endParaRPr lang="de-CH"/>
          </a:p>
        </p:txBody>
      </p:sp>
    </p:spTree>
    <p:extLst>
      <p:ext uri="{BB962C8B-B14F-4D97-AF65-F5344CB8AC3E}">
        <p14:creationId xmlns:p14="http://schemas.microsoft.com/office/powerpoint/2010/main" val="407089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In particular, Adler used the original family networks of the Torah to illuminate contemporary family dynamics. Cain and Abel, Jacob and Esau, along with other forefathers and mothers, provided models for kinship behavior.</a:t>
            </a:r>
            <a:endParaRPr lang="de-CH"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22</a:t>
            </a:fld>
            <a:endParaRPr lang="de-CH"/>
          </a:p>
        </p:txBody>
      </p:sp>
    </p:spTree>
    <p:extLst>
      <p:ext uri="{BB962C8B-B14F-4D97-AF65-F5344CB8AC3E}">
        <p14:creationId xmlns:p14="http://schemas.microsoft.com/office/powerpoint/2010/main" val="151848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23</a:t>
            </a:fld>
            <a:endParaRPr lang="de-CH"/>
          </a:p>
        </p:txBody>
      </p:sp>
    </p:spTree>
    <p:extLst>
      <p:ext uri="{BB962C8B-B14F-4D97-AF65-F5344CB8AC3E}">
        <p14:creationId xmlns:p14="http://schemas.microsoft.com/office/powerpoint/2010/main" val="291142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25</a:t>
            </a:fld>
            <a:endParaRPr lang="de-CH"/>
          </a:p>
        </p:txBody>
      </p:sp>
    </p:spTree>
    <p:extLst>
      <p:ext uri="{BB962C8B-B14F-4D97-AF65-F5344CB8AC3E}">
        <p14:creationId xmlns:p14="http://schemas.microsoft.com/office/powerpoint/2010/main" val="388052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Gott lässt sich vielleicht am treffendsten definieren als „Partner unserer intimsten Selbstgespräche“. (vgl. Frankl: Der leidende Mensch, S. 350)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27</a:t>
            </a:fld>
            <a:endParaRPr lang="de-CH"/>
          </a:p>
        </p:txBody>
      </p:sp>
    </p:spTree>
    <p:extLst>
      <p:ext uri="{BB962C8B-B14F-4D97-AF65-F5344CB8AC3E}">
        <p14:creationId xmlns:p14="http://schemas.microsoft.com/office/powerpoint/2010/main" val="302966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latin typeface="Cambria" panose="02040503050406030204" pitchFamily="18" charset="0"/>
              </a:rPr>
              <a:t>Erich Fromm evinced a particularly Jewish ethos in his studies of ethics, love, and human freedom. Fromm had studied Talmud extensively in his youth in Germany, and was guided by his father and grandfather, both rabbis. Though he became largely secular in his interpretations of Hebrew scripture, the influence of biblical stories, particularly in Genesis, greatly impacted his work. </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28</a:t>
            </a:fld>
            <a:endParaRPr lang="de-CH"/>
          </a:p>
        </p:txBody>
      </p:sp>
    </p:spTree>
    <p:extLst>
      <p:ext uri="{BB962C8B-B14F-4D97-AF65-F5344CB8AC3E}">
        <p14:creationId xmlns:p14="http://schemas.microsoft.com/office/powerpoint/2010/main" val="3064160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29</a:t>
            </a:fld>
            <a:endParaRPr lang="de-CH"/>
          </a:p>
        </p:txBody>
      </p:sp>
    </p:spTree>
    <p:extLst>
      <p:ext uri="{BB962C8B-B14F-4D97-AF65-F5344CB8AC3E}">
        <p14:creationId xmlns:p14="http://schemas.microsoft.com/office/powerpoint/2010/main" val="385227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30</a:t>
            </a:fld>
            <a:endParaRPr lang="de-CH"/>
          </a:p>
        </p:txBody>
      </p:sp>
    </p:spTree>
    <p:extLst>
      <p:ext uri="{BB962C8B-B14F-4D97-AF65-F5344CB8AC3E}">
        <p14:creationId xmlns:p14="http://schemas.microsoft.com/office/powerpoint/2010/main" val="76886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effectLst/>
              </a:rPr>
              <a:t>Rezension von Sozialarbeiter/-pädagoge Jacob </a:t>
            </a:r>
            <a:r>
              <a:rPr lang="de-CH" b="1" dirty="0" err="1">
                <a:effectLst/>
              </a:rPr>
              <a:t>Prabutzki</a:t>
            </a:r>
            <a:r>
              <a:rPr lang="de-CH" b="1" dirty="0">
                <a:effectLst/>
              </a:rPr>
              <a:t>:</a:t>
            </a:r>
            <a:r>
              <a:rPr lang="de-CH" dirty="0"/>
              <a:t> (danke für die Freigabe!)</a:t>
            </a:r>
            <a:br>
              <a:rPr lang="de-CH" dirty="0"/>
            </a:br>
            <a:br>
              <a:rPr lang="de-CH" dirty="0"/>
            </a:br>
            <a:r>
              <a:rPr lang="de-CH" dirty="0"/>
              <a:t>Erich Fromm: Ihr werdet sein wie Gott</a:t>
            </a:r>
            <a:br>
              <a:rPr lang="de-CH" dirty="0"/>
            </a:br>
            <a:br>
              <a:rPr lang="de-CH" dirty="0"/>
            </a:br>
            <a:r>
              <a:rPr lang="de-CH" dirty="0"/>
              <a:t>In diesem Buch interpretiert der berühmte Psychoanalytiker und Sozialphilosoph Erich Fromm das Alte Testament der Bibel aus einer radikalen humanistischen Perspektive. Für Erich Fromm ist die hebräische Bibel "ein revolutionäres Buch; sein Thema ist die Befreiung des Menschen von den inzestuösen Bindungen an Blut und Boden, von der Unterwerfung unter Götzen, von der Sklaverei, von mächtigen Herren, zur Freiheit des Individuums, der Nation und der ganzen Menschheit." Gott ist für Erich Fromm "eine der vielen poetischen Ausdrucksweisen für den höchsten Wert im Humanismus und keine Realität an sich. (...) Als der Mensch ein fragmentarisches Wissen von der Möglichkeit hatte, </a:t>
            </a:r>
            <a:r>
              <a:rPr lang="de-CH" dirty="0" err="1"/>
              <a:t>daß</a:t>
            </a:r>
            <a:r>
              <a:rPr lang="de-CH" dirty="0"/>
              <a:t> man das Problem der menschlichen Existenz durch die volle Entwicklung der menschlichen Kräfte lösen könnte, als er das Gefühl hatte, er könnte dadurch zur Harmonie gelangen, </a:t>
            </a:r>
            <a:r>
              <a:rPr lang="de-CH" dirty="0" err="1"/>
              <a:t>daß</a:t>
            </a:r>
            <a:r>
              <a:rPr lang="de-CH" dirty="0"/>
              <a:t> er Liebe und Vernunft voll entwickelte, anstatt den tragischen Versuch zu unternehmen, zur Natur zu regredieren und die Vernunft auszulöschen, da gab er dieser neuen Vision, diesem X, viele Namen: Brahman, Tao, Nirwana oder Gott. (...) Im Nahen Osten fand dieses X seinen Ausdruck in der Vorstellung von einem höchsten Stammeshäuptling oder König, und so wurde 'Gott' zum höchsten Begriff des Judentums, des Christentums und des Islam, die in den Gesellschaftsstrukturen dieses Kulturraums wurzelten. In Indien konnte der Buddhismus das X in anderen Formen ausdrücken, so </a:t>
            </a:r>
            <a:r>
              <a:rPr lang="de-CH" dirty="0" err="1"/>
              <a:t>daß</a:t>
            </a:r>
            <a:r>
              <a:rPr lang="de-CH" dirty="0"/>
              <a:t> hier keine Vorstellung von Gott als dem obersten Herrscher notwendig war." Für Erich Fromm bedeutet die "Verehrung des einen Gottes ... die Negierung der Verehrung von Menschen und Dingen."</a:t>
            </a:r>
            <a:br>
              <a:rPr lang="de-CH" dirty="0"/>
            </a:br>
            <a:br>
              <a:rPr lang="de-CH" dirty="0"/>
            </a:br>
            <a:r>
              <a:rPr lang="de-CH" dirty="0"/>
              <a:t>Die Vorstellung einer Erbsünde - als eines Zustands, in dem der Mensch von Geburt an verstrickt ist und aus dem er nur durch göttlichen Gnadenakt erlöst wird - sowie einen daraus resultierenden Pessimismus lehnt Erich Fromm ab. Für ihn bedeutet der Sündenfall vielmehr, dass der Mensch das Band zwischen sich und der Natur zerschneidet, womit die menschliche Geschichte beginnt: "Mit diesem ersten Schritt der Zerschneidung des Bandes zwischen Mensch und Natur beginnt die Geschichte - und die Entfremdung. Wie wir sahen handelt es sich dabei nicht um den 'Sündenfall' des Menschen, sondern um sein Erwachen und so um den Anfang seines Aufstiegs. (...) Mit der Vertreibung aus dem Paradies wurde die ursprüngliche Einheit zerstört. Der Mensch wurde sich seiner selbst und seines Mitmenschen als Fremden </a:t>
            </a:r>
            <a:r>
              <a:rPr lang="de-CH" dirty="0" err="1"/>
              <a:t>bewußt</a:t>
            </a:r>
            <a:r>
              <a:rPr lang="de-CH" dirty="0"/>
              <a:t>." Der Mensch findet wieder zu sich und zur Harmonie dadurch zurück, indem er Gott nachahmt: "Aufgabe des Menschen ist, dieselben Eigenschaften, die auch Gott kennzeichnen, zu erwerben und zu praktizieren: Gerechtigkeit und Liebe (...) [Der Mensch] erwirbt die Eigenschaften Gottes, er steht nicht unter Gott, sondern er geht mit ihm den gleichen Weg." In der Nachahmung Gottes ("</a:t>
            </a:r>
            <a:r>
              <a:rPr lang="de-CH" dirty="0" err="1"/>
              <a:t>imitatio</a:t>
            </a:r>
            <a:r>
              <a:rPr lang="de-CH" dirty="0"/>
              <a:t> </a:t>
            </a:r>
            <a:r>
              <a:rPr lang="de-CH" dirty="0" err="1"/>
              <a:t>dei</a:t>
            </a:r>
            <a:r>
              <a:rPr lang="de-CH" dirty="0"/>
              <a:t>") erkennt der Mensch Gott, nicht in gedanklichen Konstruktionen!</a:t>
            </a:r>
            <a:br>
              <a:rPr lang="de-CH" dirty="0"/>
            </a:br>
            <a:br>
              <a:rPr lang="de-CH" dirty="0"/>
            </a:br>
            <a:r>
              <a:rPr lang="de-CH" dirty="0"/>
              <a:t>Ziel der menschlichen Geschichte ist das messianische Zeitalter: "Das Paradies ist das Goldene Zeitalter der Vergangenheit (...) Die messianische Zeit ist das Goldene Zeitalter der Zukunft." Damit ist eine Zeit gemeint, in welcher der Unterschied zwischen Mensch und Gott aufgehoben ist, weil der Mensch seine menschlichen Kräfte - Liebe und Vernunft - voll verwirklicht, damit Gottes Gesetz ("</a:t>
            </a:r>
            <a:r>
              <a:rPr lang="de-CH" dirty="0" err="1"/>
              <a:t>Halacha</a:t>
            </a:r>
            <a:r>
              <a:rPr lang="de-CH" dirty="0"/>
              <a:t>") verinnerlicht und somit die völlige Unabhängigkeit von Gott erlangt hat, nur um als Gottes ebenbürtiger Partner die Welt zu beherrschen. Natürlich vermochte das Judentum nicht den letzten logischen Schritt zu vollziehen, d.h. "'Gott' aufzugeben und ein neues Bild vom Menschen zu errichten als einem Wesen, das auf dieser Welt allein ist und sich trotzdem auf ihr zu Hause fühlen kann, wenn es ihm gelingt, mit seinen Mitmenschen und mit der Natur zu Harmonie zu gelangen."</a:t>
            </a:r>
            <a:br>
              <a:rPr lang="de-CH" dirty="0"/>
            </a:br>
            <a:br>
              <a:rPr lang="de-CH" dirty="0"/>
            </a:br>
            <a:r>
              <a:rPr lang="de-CH" dirty="0"/>
              <a:t>Zentrales Anliegen Erich Fromms ist die Bekämpfung von Götzendienst: "Götzendiener finden sich sowohl unter Gläubigen als auch unter Nichtgläubigen. Götzendiener unter den Gläubigen haben Gott zu einem Götzen, einer allwissenden, allmächtigen Macht gemacht, die mit dem Mächtigen auf Erden im Bunde ist. Ähnlich gibt es auch Nichtgläubige, welche zwar Gott nicht anerkennen, aber andere Idole anbeten (die übrigens auch von vielen Gläubigen verehrt werden): den souveränen Staat, die Flagge, die Rasse, die materielle Produktion und Leistungsfähigkeit, politische Führer oder auch sich selbst."</a:t>
            </a:r>
            <a:br>
              <a:rPr lang="de-CH" dirty="0"/>
            </a:br>
            <a:br>
              <a:rPr lang="de-CH" dirty="0"/>
            </a:br>
            <a:r>
              <a:rPr lang="de-CH" dirty="0"/>
              <a:t>Auf die Frage, ob Gott tot sei, antwortet Erich Fromm folgendermaßen:</a:t>
            </a:r>
            <a:br>
              <a:rPr lang="de-CH" dirty="0"/>
            </a:br>
            <a:br>
              <a:rPr lang="de-CH" dirty="0"/>
            </a:br>
            <a:r>
              <a:rPr lang="de-CH" dirty="0"/>
              <a:t>"Man sollte diese Frage nach zwei Aspekten angehen: Ist die Gottesvorstellung tot, oder ist die Erfahrung, auf welche die Gottesvorstellung hinweist, und ist der höchste Wert, der darin zum Ausdruck kommt, tot? Im ersten Fall könnte man auch fragen: Ist Aristoteles tot? Man könnte das deshalb tun, weil es hauptsächlich dem </a:t>
            </a:r>
            <a:r>
              <a:rPr lang="de-CH" dirty="0" err="1"/>
              <a:t>Einfluß</a:t>
            </a:r>
            <a:r>
              <a:rPr lang="de-CH" dirty="0"/>
              <a:t> des Aristoteles zu verdanken ist, </a:t>
            </a:r>
            <a:r>
              <a:rPr lang="de-CH" dirty="0" err="1"/>
              <a:t>daß</a:t>
            </a:r>
            <a:r>
              <a:rPr lang="de-CH" dirty="0"/>
              <a:t> Gott als gedankliche Konzeption diese Bedeutung gewann und die 'Theologie' ihren Aufschwung nahm. Was die Gottesvorstellung betrifft, so müssen wir uns auch fragen, ob wir eine Vorstellung beibehalten sollten, die man nur aus ihrem gesellschaftlich-kulturellen Wurzeln verstehen kann: aus den Kulturen des Nahen Ostens mit ihren autoritären Stammeshäuptlingen und ihren Königen mit uneingeschränkter Macht und aus dem späteren mittelalterlichen Feudalismus und den absoluten Monarchen. Für die heutige Welt, die nicht mehr nach den Prinzipien des aristotelischen systematischen Denkens und der Idee des </a:t>
            </a:r>
            <a:r>
              <a:rPr lang="de-CH" dirty="0" err="1"/>
              <a:t>Königstums</a:t>
            </a:r>
            <a:r>
              <a:rPr lang="de-CH" dirty="0"/>
              <a:t> gelenkt wird, hat die Gottesvorstellung ihre philosophische und gesellschaftliche Grundlage verloren.</a:t>
            </a:r>
          </a:p>
          <a:p>
            <a:br>
              <a:rPr lang="de-CH" dirty="0"/>
            </a:br>
            <a:r>
              <a:rPr lang="de-CH" dirty="0"/>
              <a:t>Wenn wir andererseits die Frage stellen wollten, ob die Erfahrung tot ist, dann sollten wir - statt zu fragen, ob Gott tot ist - lieber fragen, ob der Mensch tot ist. Dies scheint mir das zentrale Problem des Menschen der Industriegesellschaft des zwanzigsten Jahrhunderts zu sein. Er läuft Gefahr, zu einem Ding zu werden, die wirklichen Probleme der menschlichen Existenz aus den Augen zu verlieren und sich nicht mehr für diese Probleme zu interessieren. Wenn der Mensch in dieser Richtung weitergeht, wird er selbst tot sein, und das Problem von Gott als Vorstellung oder als poetisches Symbol des höchsten Wertes wird kein Problem mehr sein."</a:t>
            </a:r>
            <a:br>
              <a:rPr lang="de-CH" dirty="0"/>
            </a:br>
            <a:br>
              <a:rPr lang="de-CH" dirty="0"/>
            </a:br>
            <a:r>
              <a:rPr lang="de-CH" dirty="0"/>
              <a:t>Erich Fromm schließt sein Buch ab mit den Worten: "Für die nichttheistischen Humanisten aber erhebt sich die weitere Frage, was in einer Welt, in der der Gottesbegriff vielleicht tot sein mag, in der aber die dem Gottesbegriff zugrunde liegende Realität der Erfahrung lebendig sein </a:t>
            </a:r>
            <a:r>
              <a:rPr lang="de-CH" dirty="0" err="1"/>
              <a:t>muß</a:t>
            </a:r>
            <a:r>
              <a:rPr lang="de-CH" dirty="0"/>
              <a:t>, an die Stelle der Religion treten könnte."</a:t>
            </a:r>
            <a:br>
              <a:rPr lang="de-CH" dirty="0"/>
            </a:br>
            <a:endParaRPr lang="de-CH"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31</a:t>
            </a:fld>
            <a:endParaRPr lang="de-CH"/>
          </a:p>
        </p:txBody>
      </p:sp>
    </p:spTree>
    <p:extLst>
      <p:ext uri="{BB962C8B-B14F-4D97-AF65-F5344CB8AC3E}">
        <p14:creationId xmlns:p14="http://schemas.microsoft.com/office/powerpoint/2010/main" val="367752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2100C-82B9-4578-B35A-98E0A64DDBB3}" type="slidenum">
              <a:rPr lang="de-DE"/>
              <a:pPr/>
              <a:t>8</a:t>
            </a:fld>
            <a:endParaRPr lang="de-DE"/>
          </a:p>
        </p:txBody>
      </p:sp>
      <p:sp>
        <p:nvSpPr>
          <p:cNvPr id="164866" name="Rectangle 2"/>
          <p:cNvSpPr>
            <a:spLocks noGrp="1" noRot="1" noChangeAspect="1" noChangeArrowheads="1" noTextEdit="1"/>
          </p:cNvSpPr>
          <p:nvPr>
            <p:ph type="sldImg"/>
          </p:nvPr>
        </p:nvSpPr>
        <p:spPr>
          <a:xfrm>
            <a:off x="828675" y="704850"/>
            <a:ext cx="5238750" cy="3443288"/>
          </a:xfrm>
          <a:ln/>
        </p:spPr>
      </p:sp>
      <p:sp>
        <p:nvSpPr>
          <p:cNvPr id="164867" name="Rectangle 3"/>
          <p:cNvSpPr>
            <a:spLocks noGrp="1" noChangeArrowheads="1"/>
          </p:cNvSpPr>
          <p:nvPr>
            <p:ph type="body" idx="1"/>
          </p:nvPr>
        </p:nvSpPr>
        <p:spPr>
          <a:xfrm>
            <a:off x="930275" y="4360863"/>
            <a:ext cx="5037138" cy="258762"/>
          </a:xfrm>
        </p:spPr>
        <p:txBody>
          <a:bodyPr/>
          <a:lstStyle/>
          <a:p>
            <a:r>
              <a:rPr lang="de-CH" dirty="0"/>
              <a:t>Wiesel E (1995). Alle Flüsse fliessen ins Meer. Autobiographie. </a:t>
            </a:r>
            <a:r>
              <a:rPr lang="de-CH" dirty="0" err="1"/>
              <a:t>Hoffmann&amp;Campe</a:t>
            </a:r>
            <a:r>
              <a:rPr lang="de-CH" dirty="0"/>
              <a:t>, Berlin.</a:t>
            </a:r>
          </a:p>
        </p:txBody>
      </p:sp>
    </p:spTree>
    <p:extLst>
      <p:ext uri="{BB962C8B-B14F-4D97-AF65-F5344CB8AC3E}">
        <p14:creationId xmlns:p14="http://schemas.microsoft.com/office/powerpoint/2010/main" val="316469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32</a:t>
            </a:fld>
            <a:endParaRPr lang="de-CH"/>
          </a:p>
        </p:txBody>
      </p:sp>
    </p:spTree>
    <p:extLst>
      <p:ext uri="{BB962C8B-B14F-4D97-AF65-F5344CB8AC3E}">
        <p14:creationId xmlns:p14="http://schemas.microsoft.com/office/powerpoint/2010/main" val="2429118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33</a:t>
            </a:fld>
            <a:endParaRPr lang="de-CH"/>
          </a:p>
        </p:txBody>
      </p:sp>
    </p:spTree>
    <p:extLst>
      <p:ext uri="{BB962C8B-B14F-4D97-AF65-F5344CB8AC3E}">
        <p14:creationId xmlns:p14="http://schemas.microsoft.com/office/powerpoint/2010/main" val="399666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junge Mann Luther. Eine psychoanalytische und historische Studie. 1975.</a:t>
            </a:r>
          </a:p>
          <a:p>
            <a:r>
              <a:rPr lang="de-CH" dirty="0"/>
              <a:t>Ein Klassiker der Luther-Forschung – neu zu entdecken</a:t>
            </a:r>
          </a:p>
          <a:p>
            <a:endParaRPr lang="de-CH" dirty="0"/>
          </a:p>
          <a:p>
            <a:r>
              <a:rPr lang="de-CH" dirty="0"/>
              <a:t>Der renommierte Psychoanalytiker Erikson erzählt in Der junge Mann Luther die Geschichte der Kindheitskonflikte und Jugendkrisen, die Martin Luther zum Reformator machten.</a:t>
            </a:r>
          </a:p>
          <a:p>
            <a:r>
              <a:rPr lang="de-CH" dirty="0"/>
              <a:t>Als junger Mann durchlief Luther eine dramatische Identitätskrise: Er rebellierte gegen seinen dominanten Vater, weigerte sich zu heiraten und Jurist zu werden; stattdessen trat er ins Kloster ein und ließ sich zum Priester weihen – bis er sich im Alter von 34 Jahren dann mit dem folgenreichen Thesenanschlag entschieden gegen die Autoritäten von Papst und Kirche stellte. Luther hatte damit eine Lösung für seine persönliche Krise gefunden, die gleichzeitig einschneidende Umwälzungen für die gesamte christlich-westliche Welt bedeuteten.</a:t>
            </a:r>
          </a:p>
        </p:txBody>
      </p:sp>
      <p:sp>
        <p:nvSpPr>
          <p:cNvPr id="4" name="Foliennummernplatzhalter 3"/>
          <p:cNvSpPr>
            <a:spLocks noGrp="1"/>
          </p:cNvSpPr>
          <p:nvPr>
            <p:ph type="sldNum" sz="quarter" idx="10"/>
          </p:nvPr>
        </p:nvSpPr>
        <p:spPr/>
        <p:txBody>
          <a:bodyPr/>
          <a:lstStyle/>
          <a:p>
            <a:fld id="{DAA9F295-74B3-4594-95ED-D028A0BDFAEC}" type="slidenum">
              <a:rPr lang="de-CH" smtClean="0"/>
              <a:t>34</a:t>
            </a:fld>
            <a:endParaRPr lang="de-CH"/>
          </a:p>
        </p:txBody>
      </p:sp>
    </p:spTree>
    <p:extLst>
      <p:ext uri="{BB962C8B-B14F-4D97-AF65-F5344CB8AC3E}">
        <p14:creationId xmlns:p14="http://schemas.microsoft.com/office/powerpoint/2010/main" val="2854108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35</a:t>
            </a:fld>
            <a:endParaRPr lang="de-CH"/>
          </a:p>
        </p:txBody>
      </p:sp>
    </p:spTree>
    <p:extLst>
      <p:ext uri="{BB962C8B-B14F-4D97-AF65-F5344CB8AC3E}">
        <p14:creationId xmlns:p14="http://schemas.microsoft.com/office/powerpoint/2010/main" val="1241558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TRAUMA, SPIRITUALITY AND </a:t>
            </a:r>
            <a:r>
              <a:rPr lang="en-US"/>
              <a:t>RECOVERY: TOWARD A SPIRITUALLY-INTEGRATED PSYCHOTHERAPY</a:t>
            </a:r>
            <a:endParaRPr lang="en-US" dirty="0"/>
          </a:p>
          <a:p>
            <a:r>
              <a:rPr lang="en-US" dirty="0"/>
              <a:t>Donald </a:t>
            </a:r>
            <a:r>
              <a:rPr lang="en-US" dirty="0" err="1"/>
              <a:t>Meichenbaum</a:t>
            </a:r>
            <a:r>
              <a:rPr lang="en-US" dirty="0"/>
              <a:t>, Ph.D.</a:t>
            </a:r>
          </a:p>
          <a:p>
            <a:r>
              <a:rPr lang="de-DE" noProof="0" dirty="0"/>
              <a:t>Zu beziehen via Internet</a:t>
            </a:r>
          </a:p>
        </p:txBody>
      </p:sp>
      <p:sp>
        <p:nvSpPr>
          <p:cNvPr id="4" name="Foliennummernplatzhalter 3"/>
          <p:cNvSpPr>
            <a:spLocks noGrp="1"/>
          </p:cNvSpPr>
          <p:nvPr>
            <p:ph type="sldNum" sz="quarter" idx="10"/>
          </p:nvPr>
        </p:nvSpPr>
        <p:spPr/>
        <p:txBody>
          <a:bodyPr/>
          <a:lstStyle/>
          <a:p>
            <a:fld id="{BE026E87-9C3A-4DD7-B9C5-60268E6353F7}" type="slidenum">
              <a:rPr lang="de-CH" smtClean="0"/>
              <a:t>37</a:t>
            </a:fld>
            <a:endParaRPr lang="de-CH"/>
          </a:p>
        </p:txBody>
      </p:sp>
    </p:spTree>
    <p:extLst>
      <p:ext uri="{BB962C8B-B14F-4D97-AF65-F5344CB8AC3E}">
        <p14:creationId xmlns:p14="http://schemas.microsoft.com/office/powerpoint/2010/main" val="316817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t>Wikipedia Irvin d. </a:t>
            </a:r>
            <a:r>
              <a:rPr lang="de-DE" noProof="0" dirty="0" err="1"/>
              <a:t>Yalom</a:t>
            </a:r>
            <a:endParaRPr lang="de-DE" noProof="0" dirty="0"/>
          </a:p>
          <a:p>
            <a:endParaRPr lang="de-DE" noProof="0" dirty="0"/>
          </a:p>
          <a:p>
            <a:r>
              <a:rPr lang="de-CH" noProof="0" dirty="0"/>
              <a:t>Existentielle Psychotherapie. Ed. Humanistische Psychologie, Köln 1989, ISBN 3-926176-19-9.</a:t>
            </a:r>
            <a:endParaRPr lang="de-DE" noProof="0" dirty="0"/>
          </a:p>
          <a:p>
            <a:endParaRPr lang="de-DE" noProof="0" dirty="0"/>
          </a:p>
          <a:p>
            <a:r>
              <a:rPr lang="de-DE" noProof="0" dirty="0"/>
              <a:t>FILM: </a:t>
            </a:r>
            <a:r>
              <a:rPr lang="de-CH" dirty="0"/>
              <a:t>2014 </a:t>
            </a:r>
            <a:r>
              <a:rPr lang="de-CH" dirty="0" err="1">
                <a:hlinkClick r:id="rId3" tooltip="Yaloms Anleitung zum Glücklichsein"/>
              </a:rPr>
              <a:t>Yaloms</a:t>
            </a:r>
            <a:r>
              <a:rPr lang="de-CH" dirty="0">
                <a:hlinkClick r:id="rId3" tooltip="Yaloms Anleitung zum Glücklichsein"/>
              </a:rPr>
              <a:t> Anleitung zum </a:t>
            </a:r>
            <a:r>
              <a:rPr lang="de-CH" dirty="0" err="1">
                <a:hlinkClick r:id="rId3" tooltip="Yaloms Anleitung zum Glücklichsein"/>
              </a:rPr>
              <a:t>Glücklichsein</a:t>
            </a:r>
            <a:r>
              <a:rPr lang="de-CH" dirty="0"/>
              <a:t> (Originaltitel: </a:t>
            </a:r>
            <a:r>
              <a:rPr lang="de-CH" dirty="0" err="1">
                <a:hlinkClick r:id="rId4" tooltip="Yalom's cure (Seite nicht vorhanden)"/>
              </a:rPr>
              <a:t>Yalom's</a:t>
            </a:r>
            <a:r>
              <a:rPr lang="de-CH" dirty="0">
                <a:hlinkClick r:id="rId4" tooltip="Yalom's cure (Seite nicht vorhanden)"/>
              </a:rPr>
              <a:t> </a:t>
            </a:r>
            <a:r>
              <a:rPr lang="de-CH" dirty="0" err="1">
                <a:hlinkClick r:id="rId4" tooltip="Yalom's cure (Seite nicht vorhanden)"/>
              </a:rPr>
              <a:t>cure</a:t>
            </a:r>
            <a:r>
              <a:rPr lang="de-CH" dirty="0"/>
              <a:t>) von </a:t>
            </a:r>
            <a:r>
              <a:rPr lang="de-CH" dirty="0">
                <a:hlinkClick r:id="rId5" tooltip="Sabine Gisiger"/>
              </a:rPr>
              <a:t>Sabine </a:t>
            </a:r>
            <a:r>
              <a:rPr lang="de-CH" dirty="0" err="1">
                <a:hlinkClick r:id="rId5" tooltip="Sabine Gisiger"/>
              </a:rPr>
              <a:t>Gisiger</a:t>
            </a:r>
            <a:r>
              <a:rPr lang="de-CH" dirty="0"/>
              <a:t>, Dokumentarfilm über </a:t>
            </a:r>
            <a:r>
              <a:rPr lang="de-CH" dirty="0" err="1"/>
              <a:t>Yalom</a:t>
            </a:r>
            <a:endParaRPr lang="de-DE" noProof="0" dirty="0"/>
          </a:p>
          <a:p>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Aus einem Interview mit der </a:t>
            </a:r>
            <a:r>
              <a:rPr lang="de-CH" dirty="0" err="1"/>
              <a:t>Juedischen</a:t>
            </a:r>
            <a:r>
              <a:rPr lang="de-CH" dirty="0"/>
              <a:t> Allgemeinen 2010, </a:t>
            </a:r>
            <a:r>
              <a:rPr lang="de-CH" dirty="0">
                <a:hlinkClick r:id="rId6"/>
              </a:rPr>
              <a:t>http://www.juedische-allgemeine.de/article/view/id/7158</a:t>
            </a:r>
            <a:r>
              <a:rPr lang="de-CH" dirty="0"/>
              <a:t> , Zugriff am 29.09.2016</a:t>
            </a:r>
          </a:p>
          <a:p>
            <a:endParaRPr lang="de-DE" noProof="0" dirty="0"/>
          </a:p>
        </p:txBody>
      </p:sp>
      <p:sp>
        <p:nvSpPr>
          <p:cNvPr id="4" name="Foliennummernplatzhalter 3"/>
          <p:cNvSpPr>
            <a:spLocks noGrp="1"/>
          </p:cNvSpPr>
          <p:nvPr>
            <p:ph type="sldNum" sz="quarter" idx="10"/>
          </p:nvPr>
        </p:nvSpPr>
        <p:spPr/>
        <p:txBody>
          <a:bodyPr/>
          <a:lstStyle/>
          <a:p>
            <a:fld id="{BE026E87-9C3A-4DD7-B9C5-60268E6353F7}" type="slidenum">
              <a:rPr lang="de-CH" smtClean="0"/>
              <a:t>38</a:t>
            </a:fld>
            <a:endParaRPr lang="de-CH"/>
          </a:p>
        </p:txBody>
      </p:sp>
    </p:spTree>
    <p:extLst>
      <p:ext uri="{BB962C8B-B14F-4D97-AF65-F5344CB8AC3E}">
        <p14:creationId xmlns:p14="http://schemas.microsoft.com/office/powerpoint/2010/main" val="1328560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t>Wikipedia Irvin d. </a:t>
            </a:r>
            <a:r>
              <a:rPr lang="de-DE" noProof="0" dirty="0" err="1"/>
              <a:t>Yalom</a:t>
            </a:r>
            <a:endParaRPr lang="de-DE" noProof="0" dirty="0"/>
          </a:p>
          <a:p>
            <a:endParaRPr lang="de-DE" noProof="0" dirty="0"/>
          </a:p>
          <a:p>
            <a:r>
              <a:rPr lang="de-CH" noProof="0" dirty="0"/>
              <a:t>Existentielle Psychotherapie. Ed. Humanistische Psychologie, Köln 1989, ISBN 3-926176-19-9.</a:t>
            </a:r>
            <a:endParaRPr lang="de-DE" noProof="0" dirty="0"/>
          </a:p>
          <a:p>
            <a:endParaRPr lang="de-DE" noProof="0" dirty="0"/>
          </a:p>
          <a:p>
            <a:r>
              <a:rPr lang="de-DE" noProof="0" dirty="0"/>
              <a:t>FILM: </a:t>
            </a:r>
            <a:r>
              <a:rPr lang="de-CH" dirty="0"/>
              <a:t>2014 </a:t>
            </a:r>
            <a:r>
              <a:rPr lang="de-CH" dirty="0" err="1">
                <a:hlinkClick r:id="rId3" tooltip="Yaloms Anleitung zum Glücklichsein"/>
              </a:rPr>
              <a:t>Yaloms</a:t>
            </a:r>
            <a:r>
              <a:rPr lang="de-CH" dirty="0">
                <a:hlinkClick r:id="rId3" tooltip="Yaloms Anleitung zum Glücklichsein"/>
              </a:rPr>
              <a:t> Anleitung zum </a:t>
            </a:r>
            <a:r>
              <a:rPr lang="de-CH" dirty="0" err="1">
                <a:hlinkClick r:id="rId3" tooltip="Yaloms Anleitung zum Glücklichsein"/>
              </a:rPr>
              <a:t>Glücklichsein</a:t>
            </a:r>
            <a:r>
              <a:rPr lang="de-CH" dirty="0"/>
              <a:t> (Originaltitel: </a:t>
            </a:r>
            <a:r>
              <a:rPr lang="de-CH" dirty="0" err="1">
                <a:hlinkClick r:id="rId4" tooltip="Yalom's cure (Seite nicht vorhanden)"/>
              </a:rPr>
              <a:t>Yalom's</a:t>
            </a:r>
            <a:r>
              <a:rPr lang="de-CH" dirty="0">
                <a:hlinkClick r:id="rId4" tooltip="Yalom's cure (Seite nicht vorhanden)"/>
              </a:rPr>
              <a:t> </a:t>
            </a:r>
            <a:r>
              <a:rPr lang="de-CH" dirty="0" err="1">
                <a:hlinkClick r:id="rId4" tooltip="Yalom's cure (Seite nicht vorhanden)"/>
              </a:rPr>
              <a:t>cure</a:t>
            </a:r>
            <a:r>
              <a:rPr lang="de-CH" dirty="0"/>
              <a:t>) von </a:t>
            </a:r>
            <a:r>
              <a:rPr lang="de-CH" dirty="0">
                <a:hlinkClick r:id="rId5" tooltip="Sabine Gisiger"/>
              </a:rPr>
              <a:t>Sabine </a:t>
            </a:r>
            <a:r>
              <a:rPr lang="de-CH" dirty="0" err="1">
                <a:hlinkClick r:id="rId5" tooltip="Sabine Gisiger"/>
              </a:rPr>
              <a:t>Gisiger</a:t>
            </a:r>
            <a:r>
              <a:rPr lang="de-CH" dirty="0"/>
              <a:t>, Dokumentarfilm über </a:t>
            </a:r>
            <a:r>
              <a:rPr lang="de-CH" dirty="0" err="1"/>
              <a:t>Yalom</a:t>
            </a:r>
            <a:endParaRPr lang="de-DE" noProof="0" dirty="0"/>
          </a:p>
          <a:p>
            <a:endParaRPr lang="de-DE" noProof="0" dirty="0"/>
          </a:p>
        </p:txBody>
      </p:sp>
      <p:sp>
        <p:nvSpPr>
          <p:cNvPr id="4" name="Foliennummernplatzhalter 3"/>
          <p:cNvSpPr>
            <a:spLocks noGrp="1"/>
          </p:cNvSpPr>
          <p:nvPr>
            <p:ph type="sldNum" sz="quarter" idx="10"/>
          </p:nvPr>
        </p:nvSpPr>
        <p:spPr/>
        <p:txBody>
          <a:bodyPr/>
          <a:lstStyle/>
          <a:p>
            <a:fld id="{BE026E87-9C3A-4DD7-B9C5-60268E6353F7}" type="slidenum">
              <a:rPr lang="de-CH" smtClean="0"/>
              <a:t>39</a:t>
            </a:fld>
            <a:endParaRPr lang="de-CH"/>
          </a:p>
        </p:txBody>
      </p:sp>
    </p:spTree>
    <p:extLst>
      <p:ext uri="{BB962C8B-B14F-4D97-AF65-F5344CB8AC3E}">
        <p14:creationId xmlns:p14="http://schemas.microsoft.com/office/powerpoint/2010/main" val="159707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Beschreibung seiner eigenen religiösen Entwicklung in «</a:t>
            </a:r>
            <a:r>
              <a:rPr lang="de-CH" dirty="0" err="1"/>
              <a:t>Spiritually</a:t>
            </a:r>
            <a:r>
              <a:rPr lang="de-CH" dirty="0"/>
              <a:t> Integrated </a:t>
            </a:r>
            <a:r>
              <a:rPr lang="de-CH" dirty="0" err="1"/>
              <a:t>Psychotherapy</a:t>
            </a:r>
            <a:r>
              <a:rPr lang="de-CH" dirty="0"/>
              <a:t>», S. 23 ff.</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40</a:t>
            </a:fld>
            <a:endParaRPr lang="de-CH"/>
          </a:p>
        </p:txBody>
      </p:sp>
    </p:spTree>
    <p:extLst>
      <p:ext uri="{BB962C8B-B14F-4D97-AF65-F5344CB8AC3E}">
        <p14:creationId xmlns:p14="http://schemas.microsoft.com/office/powerpoint/2010/main" val="191212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Freud S. (1937/1985), Der Mann Moses und die monotheistische Religion. Schriften über die Religion. Fischer Taschenbuch, Frankfurt, S. 68</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41</a:t>
            </a:fld>
            <a:endParaRPr lang="de-CH"/>
          </a:p>
        </p:txBody>
      </p:sp>
    </p:spTree>
    <p:extLst>
      <p:ext uri="{BB962C8B-B14F-4D97-AF65-F5344CB8AC3E}">
        <p14:creationId xmlns:p14="http://schemas.microsoft.com/office/powerpoint/2010/main" val="12516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38394-2330-482E-A90B-344D947FD304}" type="slidenum">
              <a:rPr lang="de-DE"/>
              <a:pPr/>
              <a:t>9</a:t>
            </a:fld>
            <a:endParaRPr lang="de-DE"/>
          </a:p>
        </p:txBody>
      </p:sp>
      <p:sp>
        <p:nvSpPr>
          <p:cNvPr id="166914" name="Rectangle 2"/>
          <p:cNvSpPr>
            <a:spLocks noGrp="1" noRot="1" noChangeAspect="1" noChangeArrowheads="1" noTextEdit="1"/>
          </p:cNvSpPr>
          <p:nvPr>
            <p:ph type="sldImg"/>
          </p:nvPr>
        </p:nvSpPr>
        <p:spPr>
          <a:xfrm>
            <a:off x="828675" y="704850"/>
            <a:ext cx="5238750" cy="3443288"/>
          </a:xfrm>
          <a:ln/>
        </p:spPr>
      </p:sp>
      <p:sp>
        <p:nvSpPr>
          <p:cNvPr id="166915"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39102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38394-2330-482E-A90B-344D947FD304}" type="slidenum">
              <a:rPr lang="de-DE"/>
              <a:pPr/>
              <a:t>10</a:t>
            </a:fld>
            <a:endParaRPr lang="de-DE"/>
          </a:p>
        </p:txBody>
      </p:sp>
      <p:sp>
        <p:nvSpPr>
          <p:cNvPr id="166914" name="Rectangle 2"/>
          <p:cNvSpPr>
            <a:spLocks noGrp="1" noRot="1" noChangeAspect="1" noChangeArrowheads="1" noTextEdit="1"/>
          </p:cNvSpPr>
          <p:nvPr>
            <p:ph type="sldImg"/>
          </p:nvPr>
        </p:nvSpPr>
        <p:spPr>
          <a:xfrm>
            <a:off x="828675" y="704850"/>
            <a:ext cx="5238750" cy="3443288"/>
          </a:xfrm>
          <a:ln/>
        </p:spPr>
      </p:sp>
      <p:sp>
        <p:nvSpPr>
          <p:cNvPr id="166915"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409356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38394-2330-482E-A90B-344D947FD304}" type="slidenum">
              <a:rPr lang="de-DE"/>
              <a:pPr/>
              <a:t>12</a:t>
            </a:fld>
            <a:endParaRPr lang="de-DE"/>
          </a:p>
        </p:txBody>
      </p:sp>
      <p:sp>
        <p:nvSpPr>
          <p:cNvPr id="166914" name="Rectangle 2"/>
          <p:cNvSpPr>
            <a:spLocks noGrp="1" noRot="1" noChangeAspect="1" noChangeArrowheads="1" noTextEdit="1"/>
          </p:cNvSpPr>
          <p:nvPr>
            <p:ph type="sldImg"/>
          </p:nvPr>
        </p:nvSpPr>
        <p:spPr>
          <a:xfrm>
            <a:off x="828675" y="704850"/>
            <a:ext cx="5238750" cy="3443288"/>
          </a:xfrm>
          <a:ln/>
        </p:spPr>
      </p:sp>
      <p:sp>
        <p:nvSpPr>
          <p:cNvPr id="166915"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183983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38394-2330-482E-A90B-344D947FD304}" type="slidenum">
              <a:rPr lang="de-DE"/>
              <a:pPr/>
              <a:t>13</a:t>
            </a:fld>
            <a:endParaRPr lang="de-DE"/>
          </a:p>
        </p:txBody>
      </p:sp>
      <p:sp>
        <p:nvSpPr>
          <p:cNvPr id="166914" name="Rectangle 2"/>
          <p:cNvSpPr>
            <a:spLocks noGrp="1" noRot="1" noChangeAspect="1" noChangeArrowheads="1" noTextEdit="1"/>
          </p:cNvSpPr>
          <p:nvPr>
            <p:ph type="sldImg"/>
          </p:nvPr>
        </p:nvSpPr>
        <p:spPr>
          <a:xfrm>
            <a:off x="828675" y="704850"/>
            <a:ext cx="5238750" cy="3443288"/>
          </a:xfrm>
          <a:ln/>
        </p:spPr>
      </p:sp>
      <p:sp>
        <p:nvSpPr>
          <p:cNvPr id="166915" name="Rectangle 3"/>
          <p:cNvSpPr>
            <a:spLocks noGrp="1" noChangeArrowheads="1"/>
          </p:cNvSpPr>
          <p:nvPr>
            <p:ph type="body" idx="1"/>
          </p:nvPr>
        </p:nvSpPr>
        <p:spPr>
          <a:xfrm>
            <a:off x="930275" y="4360863"/>
            <a:ext cx="5037138" cy="258762"/>
          </a:xfrm>
        </p:spPr>
        <p:txBody>
          <a:bodyPr/>
          <a:lstStyle/>
          <a:p>
            <a:endParaRPr lang="de-CH"/>
          </a:p>
        </p:txBody>
      </p:sp>
    </p:spTree>
    <p:extLst>
      <p:ext uri="{BB962C8B-B14F-4D97-AF65-F5344CB8AC3E}">
        <p14:creationId xmlns:p14="http://schemas.microsoft.com/office/powerpoint/2010/main" val="259842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Judaism</a:t>
            </a:r>
            <a:r>
              <a:rPr lang="de-CH" dirty="0"/>
              <a:t> </a:t>
            </a:r>
            <a:r>
              <a:rPr lang="de-CH" dirty="0" err="1"/>
              <a:t>and</a:t>
            </a:r>
            <a:r>
              <a:rPr lang="de-CH" baseline="0" dirty="0"/>
              <a:t> </a:t>
            </a:r>
            <a:r>
              <a:rPr lang="de-CH" baseline="0" dirty="0" err="1"/>
              <a:t>Psychology</a:t>
            </a:r>
            <a:endParaRPr lang="de-CH" baseline="0" dirty="0"/>
          </a:p>
          <a:p>
            <a:endParaRPr lang="de-CH" baseline="0" dirty="0"/>
          </a:p>
          <a:p>
            <a:r>
              <a:rPr lang="en-US" dirty="0"/>
              <a:t>Why the Jews?</a:t>
            </a:r>
          </a:p>
          <a:p>
            <a:r>
              <a:rPr lang="en-US" dirty="0"/>
              <a:t>Some intellectual historians speculate that it was particular Jewish personality and cultural traits that led Jews to lead the field of psychology in its early days.</a:t>
            </a:r>
          </a:p>
          <a:p>
            <a:r>
              <a:rPr lang="en-US" dirty="0"/>
              <a:t>In a social psychology study of Jewish families, researchers F.M. </a:t>
            </a:r>
            <a:r>
              <a:rPr lang="en-US" dirty="0" err="1"/>
              <a:t>Herz</a:t>
            </a:r>
            <a:r>
              <a:rPr lang="en-US" dirty="0"/>
              <a:t> and E.J. Rosen found that in contrast to some other ethnic groups, Jews on the whole tend to choose verbal expression as a way of expressing emotions, particularly negative or painful experiences. Historical circumstances of oppression, segregation, and confined living conditions often resulted in close-knit communities of Jews who felt their pain deeply and expressed it to one another plainly.</a:t>
            </a:r>
          </a:p>
          <a:p>
            <a:r>
              <a:rPr lang="en-US" dirty="0"/>
              <a:t>According to studies conducted by Mark </a:t>
            </a:r>
            <a:r>
              <a:rPr lang="en-US" dirty="0" err="1"/>
              <a:t>Zborowski</a:t>
            </a:r>
            <a:r>
              <a:rPr lang="en-US" dirty="0"/>
              <a:t>, an anthropologist who investigated cultural aspects of pain, Jews respond more quickly to physical discomfort than non-Jews. Jewish families often discuss issues and problems in great detail, and suffering individuals are encouraged to “let out” their feelings and achieve catharsis through communication.</a:t>
            </a:r>
          </a:p>
          <a:p>
            <a:r>
              <a:rPr lang="en-US" dirty="0"/>
              <a:t>According to Peter </a:t>
            </a:r>
            <a:r>
              <a:rPr lang="en-US" dirty="0" err="1"/>
              <a:t>Langman</a:t>
            </a:r>
            <a:r>
              <a:rPr lang="en-US" dirty="0"/>
              <a:t>, “Jews differ from many cultural groups in that they place less value on self-reliance and are less suspicious of taking their problems to professionals.” Thus, the traditional role of rabbi/</a:t>
            </a:r>
            <a:r>
              <a:rPr lang="en-US" dirty="0" err="1"/>
              <a:t>rebbe</a:t>
            </a:r>
            <a:r>
              <a:rPr lang="en-US" dirty="0"/>
              <a:t> involves extensive counseling or psychotherapy.</a:t>
            </a:r>
          </a:p>
          <a:p>
            <a:r>
              <a:rPr lang="en-US" dirty="0"/>
              <a:t>Traditionally, there was even what today we would call an “intake.” The </a:t>
            </a:r>
            <a:r>
              <a:rPr lang="en-US" dirty="0" err="1"/>
              <a:t>gabai</a:t>
            </a:r>
            <a:r>
              <a:rPr lang="en-US" dirty="0"/>
              <a:t> (</a:t>
            </a:r>
            <a:r>
              <a:rPr lang="en-US" dirty="0" err="1"/>
              <a:t>rebbe”s</a:t>
            </a:r>
            <a:r>
              <a:rPr lang="en-US" dirty="0"/>
              <a:t> assistant) met with people before they met with the </a:t>
            </a:r>
            <a:r>
              <a:rPr lang="en-US" dirty="0" err="1"/>
              <a:t>rebbe</a:t>
            </a:r>
            <a:r>
              <a:rPr lang="en-US" dirty="0"/>
              <a:t>, and then: “After interviewing the supplicant about his family, his background and his troubles, the </a:t>
            </a:r>
            <a:r>
              <a:rPr lang="en-US" dirty="0" err="1"/>
              <a:t>gabai</a:t>
            </a:r>
            <a:r>
              <a:rPr lang="en-US" dirty="0"/>
              <a:t> delivers the </a:t>
            </a:r>
            <a:r>
              <a:rPr lang="en-US" dirty="0" err="1"/>
              <a:t>kvitl</a:t>
            </a:r>
            <a:r>
              <a:rPr lang="en-US" dirty="0"/>
              <a:t> [written description of the presenting problem] and an oral report to the </a:t>
            </a:r>
            <a:r>
              <a:rPr lang="en-US" dirty="0" err="1"/>
              <a:t>rebbe</a:t>
            </a:r>
            <a:r>
              <a:rPr lang="en-US" dirty="0"/>
              <a:t>” (</a:t>
            </a:r>
            <a:r>
              <a:rPr lang="en-US" dirty="0" err="1"/>
              <a:t>Zborowski</a:t>
            </a:r>
            <a:r>
              <a:rPr lang="en-US" dirty="0"/>
              <a:t> &amp; Herzog, 1995, p. 172).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Jewish understanding of the roots of human behavior as communicated in the Talmud are often more in tune with the revelations of psychological science than other religious frameworks. In Jewish tradition, the impulse to do good, the </a:t>
            </a:r>
            <a:r>
              <a:rPr lang="en-US" i="1" dirty="0" err="1"/>
              <a:t>yetzer</a:t>
            </a:r>
            <a:r>
              <a:rPr lang="en-US" i="1" dirty="0"/>
              <a:t> </a:t>
            </a:r>
            <a:r>
              <a:rPr lang="en-US" i="1" dirty="0" err="1"/>
              <a:t>hatov</a:t>
            </a:r>
            <a:r>
              <a:rPr lang="en-US" dirty="0"/>
              <a:t>, is balanced out by the </a:t>
            </a:r>
            <a:r>
              <a:rPr lang="en-US" i="1" dirty="0" err="1"/>
              <a:t>yetzer</a:t>
            </a:r>
            <a:r>
              <a:rPr lang="en-US" i="1" dirty="0"/>
              <a:t> hara</a:t>
            </a:r>
            <a:r>
              <a:rPr lang="en-US" dirty="0"/>
              <a:t>, the evil inclination. This complex idea that every individual embodies productive and destructive instincts allows for a more nuanced self-development process than a moral compass that sees the pure individual tainted by sin and in need of salvation.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yet many observant Jewish communities have been slow to take on the insights of psychology, remaining in denial about specific mental health issues. This might be because psychological theories can conflict with traditional Jewish ideas. The Jewish system of </a:t>
            </a:r>
            <a:r>
              <a:rPr lang="en-US" i="1" dirty="0" err="1"/>
              <a:t>mitzvot</a:t>
            </a:r>
            <a:r>
              <a:rPr lang="en-US" dirty="0"/>
              <a:t>, commandments, presumes that individuals have agency and free will. Classical psychological concepts like the unconscious and contemporary approaches that stress psychopharmacology and the physiology of psychological disorders may challenge traditional Jewish notions of “freedom.”</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en-US" dirty="0"/>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16</a:t>
            </a:fld>
            <a:endParaRPr lang="de-CH"/>
          </a:p>
        </p:txBody>
      </p:sp>
    </p:spTree>
    <p:extLst>
      <p:ext uri="{BB962C8B-B14F-4D97-AF65-F5344CB8AC3E}">
        <p14:creationId xmlns:p14="http://schemas.microsoft.com/office/powerpoint/2010/main" val="373010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Why the Jews?</a:t>
            </a:r>
          </a:p>
          <a:p>
            <a:r>
              <a:rPr lang="en-US" dirty="0"/>
              <a:t>Some intellectual historians speculate that it was particular Jewish personality and cultural traits that led Jews to lead the field of psychology in its early days.</a:t>
            </a:r>
          </a:p>
          <a:p>
            <a:r>
              <a:rPr lang="en-US" dirty="0"/>
              <a:t>In a social psychology study of Jewish families, researchers F.M. </a:t>
            </a:r>
            <a:r>
              <a:rPr lang="en-US" dirty="0" err="1"/>
              <a:t>Herz</a:t>
            </a:r>
            <a:r>
              <a:rPr lang="en-US" dirty="0"/>
              <a:t> and E.J. Rosen found that in contrast to some other ethnic groups, Jews on the whole tend to choose verbal expression as a way of expressing emotions, particularly negative or painful experiences. Historical circumstances of oppression, segregation, and confined living conditions often resulted in close-knit communities of Jews who felt their pain deeply and expressed it to one another plainly.</a:t>
            </a:r>
          </a:p>
          <a:p>
            <a:r>
              <a:rPr lang="en-US" dirty="0"/>
              <a:t>According to studies conducted by Mark </a:t>
            </a:r>
            <a:r>
              <a:rPr lang="en-US" dirty="0" err="1"/>
              <a:t>Zborowski</a:t>
            </a:r>
            <a:r>
              <a:rPr lang="en-US" dirty="0"/>
              <a:t>, an anthropologist who investigated cultural aspects of pain, Jews respond more quickly to physical discomfort than non-Jews. Jewish families often discuss issues and problems in great detail, and suffering individuals are encouraged to “let out” their feelings and achieve catharsis through communication.</a:t>
            </a:r>
          </a:p>
          <a:p>
            <a:r>
              <a:rPr lang="en-US" dirty="0"/>
              <a:t>According to Peter </a:t>
            </a:r>
            <a:r>
              <a:rPr lang="en-US" dirty="0" err="1"/>
              <a:t>Langman</a:t>
            </a:r>
            <a:r>
              <a:rPr lang="en-US" dirty="0"/>
              <a:t>, “Jews differ from many cultural groups in that they place less value on self-reliance and are less suspicious of taking their problems to professionals.” Thus, the traditional role of rabbi/</a:t>
            </a:r>
            <a:r>
              <a:rPr lang="en-US" dirty="0" err="1"/>
              <a:t>rebbe</a:t>
            </a:r>
            <a:r>
              <a:rPr lang="en-US" dirty="0"/>
              <a:t> involves extensive counseling or psychotherapy.</a:t>
            </a:r>
          </a:p>
          <a:p>
            <a:r>
              <a:rPr lang="en-US" dirty="0"/>
              <a:t>Traditionally, there was even what today we would call an “intake.” The </a:t>
            </a:r>
            <a:r>
              <a:rPr lang="en-US" dirty="0" err="1"/>
              <a:t>gabai</a:t>
            </a:r>
            <a:r>
              <a:rPr lang="en-US" dirty="0"/>
              <a:t> (</a:t>
            </a:r>
            <a:r>
              <a:rPr lang="en-US" dirty="0" err="1"/>
              <a:t>rebbe”s</a:t>
            </a:r>
            <a:r>
              <a:rPr lang="en-US" dirty="0"/>
              <a:t> assistant) met with people before they met with the </a:t>
            </a:r>
            <a:r>
              <a:rPr lang="en-US" dirty="0" err="1"/>
              <a:t>rebbe</a:t>
            </a:r>
            <a:r>
              <a:rPr lang="en-US" dirty="0"/>
              <a:t>, and then: “After interviewing the supplicant about his family, his background and his troubles, the </a:t>
            </a:r>
            <a:r>
              <a:rPr lang="en-US" dirty="0" err="1"/>
              <a:t>gabai</a:t>
            </a:r>
            <a:r>
              <a:rPr lang="en-US" dirty="0"/>
              <a:t> delivers the </a:t>
            </a:r>
            <a:r>
              <a:rPr lang="en-US" dirty="0" err="1"/>
              <a:t>kvitl</a:t>
            </a:r>
            <a:r>
              <a:rPr lang="en-US" dirty="0"/>
              <a:t> [written description of the presenting problem] and an oral report to the </a:t>
            </a:r>
            <a:r>
              <a:rPr lang="en-US" dirty="0" err="1"/>
              <a:t>rebbe</a:t>
            </a:r>
            <a:r>
              <a:rPr lang="en-US" dirty="0"/>
              <a:t>” (</a:t>
            </a:r>
            <a:r>
              <a:rPr lang="en-US" dirty="0" err="1"/>
              <a:t>Zborowski</a:t>
            </a:r>
            <a:r>
              <a:rPr lang="en-US" dirty="0"/>
              <a:t> &amp; Herzog, 1995, p. 172).</a:t>
            </a:r>
          </a:p>
          <a:p>
            <a:endParaRPr lang="de-CH" dirty="0"/>
          </a:p>
        </p:txBody>
      </p:sp>
      <p:sp>
        <p:nvSpPr>
          <p:cNvPr id="4" name="Foliennummernplatzhalter 3"/>
          <p:cNvSpPr>
            <a:spLocks noGrp="1"/>
          </p:cNvSpPr>
          <p:nvPr>
            <p:ph type="sldNum" sz="quarter" idx="10"/>
          </p:nvPr>
        </p:nvSpPr>
        <p:spPr/>
        <p:txBody>
          <a:bodyPr/>
          <a:lstStyle/>
          <a:p>
            <a:fld id="{DAA9F295-74B3-4594-95ED-D028A0BDFAEC}" type="slidenum">
              <a:rPr lang="de-CH" smtClean="0"/>
              <a:t>17</a:t>
            </a:fld>
            <a:endParaRPr lang="de-CH"/>
          </a:p>
        </p:txBody>
      </p:sp>
    </p:spTree>
    <p:extLst>
      <p:ext uri="{BB962C8B-B14F-4D97-AF65-F5344CB8AC3E}">
        <p14:creationId xmlns:p14="http://schemas.microsoft.com/office/powerpoint/2010/main" val="302564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Freud S. (1937/1985), Der Mann Moses und die monotheistische Religion. Schriften über die Religion. Fischer Taschenbuch, Frankfurt, 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„Ich kann sagen, dass ich der jüdischen Religion so ferne stehe wie allen anderen Religionen, d.h. sie sind mir als Gegenstand wissenschaftlichen Interesses hochbedeutsam, gefühlsmässig bin ich an ihnen nicht beteiligt. Dagegen habe ich immer ein starkes Gefühl von Zusammengehörigkeit mit meinem Volke gehabt und es auch bei meinen Kindern genährt. Wir sind alle in der jüdischen Konfession verblieben.“ (Brief an einen jüdischen Zeitungsverleger, zitiert bei O. </a:t>
            </a:r>
            <a:r>
              <a:rPr lang="de-CH" sz="1200" kern="1200" dirty="0" err="1">
                <a:solidFill>
                  <a:schemeClr val="tx1"/>
                </a:solidFill>
                <a:effectLst/>
                <a:latin typeface="+mn-lt"/>
                <a:ea typeface="+mn-ea"/>
                <a:cs typeface="+mn-cs"/>
              </a:rPr>
              <a:t>Mannoni</a:t>
            </a:r>
            <a:r>
              <a:rPr lang="de-CH" sz="1200" kern="1200" dirty="0">
                <a:solidFill>
                  <a:schemeClr val="tx1"/>
                </a:solidFill>
                <a:effectLst/>
                <a:latin typeface="+mn-lt"/>
                <a:ea typeface="+mn-ea"/>
                <a:cs typeface="+mn-cs"/>
              </a:rPr>
              <a:t>); Kolbe 20</a:t>
            </a:r>
          </a:p>
          <a:p>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19</a:t>
            </a:fld>
            <a:endParaRPr lang="de-CH"/>
          </a:p>
        </p:txBody>
      </p:sp>
    </p:spTree>
    <p:extLst>
      <p:ext uri="{BB962C8B-B14F-4D97-AF65-F5344CB8AC3E}">
        <p14:creationId xmlns:p14="http://schemas.microsoft.com/office/powerpoint/2010/main" val="47817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1" y="6217229"/>
            <a:ext cx="1123720"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lvl2pPr>
              <a:defRPr>
                <a:solidFill>
                  <a:schemeClr val="accent1">
                    <a:lumMod val="75000"/>
                  </a:schemeClr>
                </a:solidFill>
              </a:defRPr>
            </a:lvl2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lvl2pPr>
              <a:defRPr>
                <a:solidFill>
                  <a:schemeClr val="accent1">
                    <a:lumMod val="75000"/>
                  </a:schemeClr>
                </a:solidFill>
              </a:defRPr>
            </a:lvl2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Slide Number Placeholder 5"/>
          <p:cNvSpPr>
            <a:spLocks noGrp="1"/>
          </p:cNvSpPr>
          <p:nvPr>
            <p:ph type="sldNum" sz="quarter" idx="12"/>
          </p:nvPr>
        </p:nvSpPr>
        <p:spPr>
          <a:xfrm flipH="1">
            <a:off x="-1" y="6217229"/>
            <a:ext cx="1123720"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p:cNvSpPr>
            <a:spLocks noGrp="1"/>
          </p:cNvSpPr>
          <p:nvPr>
            <p:ph type="sldNum" sz="quarter" idx="10"/>
          </p:nvPr>
        </p:nvSpPr>
        <p:spPr>
          <a:xfrm flipH="1">
            <a:off x="-1" y="6217229"/>
            <a:ext cx="1123720"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6" name="Slide Number Placeholder 5"/>
          <p:cNvSpPr>
            <a:spLocks noGrp="1"/>
          </p:cNvSpPr>
          <p:nvPr>
            <p:ph type="sldNum" sz="quarter" idx="4"/>
          </p:nvPr>
        </p:nvSpPr>
        <p:spPr>
          <a:xfrm flipH="1">
            <a:off x="-1" y="6217229"/>
            <a:ext cx="1123720"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flipH="1">
            <a:off x="-1" y="6217229"/>
            <a:ext cx="1123720"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627961" y="1648843"/>
            <a:ext cx="5452209" cy="316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sp>
        <p:nvSpPr>
          <p:cNvPr id="11" name="Slide Number Placeholder 5"/>
          <p:cNvSpPr>
            <a:spLocks noGrp="1"/>
          </p:cNvSpPr>
          <p:nvPr>
            <p:ph type="sldNum" sz="quarter" idx="4"/>
          </p:nvPr>
        </p:nvSpPr>
        <p:spPr>
          <a:xfrm flipH="1">
            <a:off x="-1" y="6217229"/>
            <a:ext cx="1123720" cy="501648"/>
          </a:xfrm>
          <a:prstGeom prst="rect">
            <a:avLst/>
          </a:prstGeom>
        </p:spPr>
        <p:txBody>
          <a:bodyPr/>
          <a:lstStyle/>
          <a:p>
            <a:fld id="{4E471FF4-0C00-40C5-A66A-9E33A9528A29}" type="slidenum">
              <a:rPr lang="de-CH" smtClean="0"/>
              <a:t>‹Nr.›</a:t>
            </a:fld>
            <a:endParaRPr lang="de-CH"/>
          </a:p>
        </p:txBody>
      </p:sp>
      <p:pic>
        <p:nvPicPr>
          <p:cNvPr id="4" name="Grafik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431" y="-156643"/>
            <a:ext cx="10632830" cy="498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MoFQhOG_Ok"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amuelpfeifer@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comedison.sonderpaedagogik.bildung-rp.de/fileadmin/user_upload/comedison.bildung-rp.de/Maus/M-klicken/Findefix/Findefix%202/ungleich.jp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juedische-allgemeine.de/article/view/id/7158"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myjewishlearning.com/article/judaism-and-psychol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dirty="0"/>
              <a:t>Orthodoxes Judentum</a:t>
            </a:r>
            <a:br>
              <a:rPr lang="de-CH" dirty="0"/>
            </a:br>
            <a:r>
              <a:rPr lang="de-CH" dirty="0"/>
              <a:t>und Psychotherapie / Teil 1</a:t>
            </a:r>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1026" name="Picture 2" descr="https://i.ytimg.com/vi/IsX5t_wYoYM/maxresdefaul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306" y="-1071723"/>
            <a:ext cx="10457461" cy="417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0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17709" y="530047"/>
            <a:ext cx="9443722" cy="986782"/>
          </a:xfrm>
        </p:spPr>
        <p:txBody>
          <a:bodyPr/>
          <a:lstStyle/>
          <a:p>
            <a:r>
              <a:rPr lang="de-CH" dirty="0"/>
              <a:t>Die </a:t>
            </a:r>
            <a:r>
              <a:rPr lang="de-CH" dirty="0" err="1"/>
              <a:t>Yeshiwa</a:t>
            </a:r>
            <a:r>
              <a:rPr lang="de-CH" dirty="0"/>
              <a:t> als Ort des Studiums und des Lebens</a:t>
            </a:r>
          </a:p>
        </p:txBody>
      </p:sp>
      <p:sp>
        <p:nvSpPr>
          <p:cNvPr id="165891" name="Rectangle 3"/>
          <p:cNvSpPr>
            <a:spLocks noGrp="1" noChangeArrowheads="1"/>
          </p:cNvSpPr>
          <p:nvPr>
            <p:ph type="body" idx="1"/>
          </p:nvPr>
        </p:nvSpPr>
        <p:spPr>
          <a:xfrm>
            <a:off x="5041557" y="1648843"/>
            <a:ext cx="4930346" cy="4528120"/>
          </a:xfrm>
        </p:spPr>
        <p:txBody>
          <a:bodyPr>
            <a:normAutofit fontScale="77500" lnSpcReduction="20000"/>
          </a:bodyPr>
          <a:lstStyle/>
          <a:p>
            <a:pPr marL="360000" indent="-360000">
              <a:lnSpc>
                <a:spcPts val="2100"/>
              </a:lnSpc>
            </a:pPr>
            <a:r>
              <a:rPr lang="de-DE" dirty="0"/>
              <a:t>Orthodoxe Juden sehen es als ihre primäre Aufgabe, die Thora zu studieren (Männer).</a:t>
            </a:r>
          </a:p>
          <a:p>
            <a:pPr marL="360000" indent="-360000">
              <a:lnSpc>
                <a:spcPts val="2100"/>
              </a:lnSpc>
            </a:pPr>
            <a:r>
              <a:rPr lang="de-DE" dirty="0"/>
              <a:t>Spirituelle Erfahrung, mit </a:t>
            </a:r>
            <a:r>
              <a:rPr lang="de-DE" dirty="0" err="1"/>
              <a:t>grosser</a:t>
            </a:r>
            <a:r>
              <a:rPr lang="de-DE" dirty="0"/>
              <a:t> Hingabe und Ernsthaftigkeit.</a:t>
            </a:r>
          </a:p>
          <a:p>
            <a:pPr marL="360000" indent="-360000">
              <a:lnSpc>
                <a:spcPts val="2100"/>
              </a:lnSpc>
            </a:pPr>
            <a:r>
              <a:rPr lang="de-DE" dirty="0"/>
              <a:t>Die praktischen Arbeiten, ja auch der Unterhalt der Familie wird nicht selten von den Frauen erwirtschaftet.</a:t>
            </a:r>
          </a:p>
          <a:p>
            <a:pPr marL="360000" indent="-360000">
              <a:lnSpc>
                <a:spcPts val="2100"/>
              </a:lnSpc>
            </a:pPr>
            <a:r>
              <a:rPr lang="de-DE" dirty="0"/>
              <a:t>Vergleich der Kommentare (</a:t>
            </a:r>
            <a:r>
              <a:rPr lang="de-DE" dirty="0" err="1"/>
              <a:t>Ri</a:t>
            </a:r>
            <a:r>
              <a:rPr lang="de-DE" dirty="0"/>
              <a:t>, </a:t>
            </a:r>
            <a:r>
              <a:rPr lang="de-DE" dirty="0" err="1"/>
              <a:t>Tosafot</a:t>
            </a:r>
            <a:r>
              <a:rPr lang="de-DE" dirty="0"/>
              <a:t>, </a:t>
            </a:r>
            <a:r>
              <a:rPr lang="de-DE" dirty="0" err="1"/>
              <a:t>Rambam</a:t>
            </a:r>
            <a:r>
              <a:rPr lang="de-DE" dirty="0"/>
              <a:t>, </a:t>
            </a:r>
            <a:r>
              <a:rPr lang="de-DE" dirty="0" err="1"/>
              <a:t>Rashi</a:t>
            </a:r>
            <a:r>
              <a:rPr lang="de-DE" dirty="0"/>
              <a:t> u.v.a.m.), rege Diskussionen über die Bedeutung eines Begriffs oder eines Gebotes (vielfältige Beschreibungen in der jüdischen Literatur)</a:t>
            </a:r>
            <a:endParaRPr lang="de-CH" dirty="0"/>
          </a:p>
        </p:txBody>
      </p:sp>
      <p:pic>
        <p:nvPicPr>
          <p:cNvPr id="2052" name="Picture 4" descr="https://upload.wikimedia.org/wikipedia/commons/6/6f/BaisMedrashInterio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0608" y="1648843"/>
            <a:ext cx="5170956" cy="3161349"/>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4E471FF4-0C00-40C5-A66A-9E33A9528A29}" type="slidenum">
              <a:rPr lang="de-CH" smtClean="0"/>
              <a:t>10</a:t>
            </a:fld>
            <a:endParaRPr lang="de-CH"/>
          </a:p>
        </p:txBody>
      </p:sp>
    </p:spTree>
    <p:extLst>
      <p:ext uri="{BB962C8B-B14F-4D97-AF65-F5344CB8AC3E}">
        <p14:creationId xmlns:p14="http://schemas.microsoft.com/office/powerpoint/2010/main" val="321689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Chassidismus: </a:t>
            </a:r>
            <a:r>
              <a:rPr lang="de-CH" sz="2000" dirty="0"/>
              <a:t>Die absolute Autorität des </a:t>
            </a:r>
            <a:r>
              <a:rPr lang="de-CH" sz="2000" dirty="0" err="1"/>
              <a:t>Rebbe</a:t>
            </a:r>
            <a:r>
              <a:rPr lang="de-CH" sz="2000" dirty="0"/>
              <a:t> (Rabbiners)</a:t>
            </a:r>
            <a:endParaRPr lang="de-CH" dirty="0"/>
          </a:p>
        </p:txBody>
      </p:sp>
      <p:sp>
        <p:nvSpPr>
          <p:cNvPr id="3" name="Inhaltsplatzhalter 2"/>
          <p:cNvSpPr>
            <a:spLocks noGrp="1"/>
          </p:cNvSpPr>
          <p:nvPr>
            <p:ph idx="1"/>
          </p:nvPr>
        </p:nvSpPr>
        <p:spPr>
          <a:xfrm>
            <a:off x="5087155" y="1648843"/>
            <a:ext cx="4634537" cy="4528120"/>
          </a:xfrm>
        </p:spPr>
        <p:txBody>
          <a:bodyPr>
            <a:normAutofit fontScale="77500" lnSpcReduction="20000"/>
          </a:bodyPr>
          <a:lstStyle/>
          <a:p>
            <a:r>
              <a:rPr lang="de-CH" dirty="0"/>
              <a:t>Rabbi Baal Shem </a:t>
            </a:r>
            <a:r>
              <a:rPr lang="de-CH" dirty="0" err="1"/>
              <a:t>Tov</a:t>
            </a:r>
            <a:r>
              <a:rPr lang="de-CH" dirty="0"/>
              <a:t> (Begründer des Chassidismus), </a:t>
            </a:r>
          </a:p>
          <a:p>
            <a:r>
              <a:rPr lang="de-CH" dirty="0"/>
              <a:t>Kombination von </a:t>
            </a:r>
            <a:r>
              <a:rPr lang="de-CH" u="sng" dirty="0"/>
              <a:t>Thora, </a:t>
            </a:r>
            <a:r>
              <a:rPr lang="de-CH" u="sng" dirty="0" err="1"/>
              <a:t>Charismatik</a:t>
            </a:r>
            <a:r>
              <a:rPr lang="de-CH" u="sng" dirty="0"/>
              <a:t> </a:t>
            </a:r>
            <a:r>
              <a:rPr lang="de-CH" dirty="0"/>
              <a:t>(Emotionen, Tanzen, Heilungen) </a:t>
            </a:r>
            <a:r>
              <a:rPr lang="de-CH" u="sng" dirty="0"/>
              <a:t>und Mystik </a:t>
            </a:r>
            <a:r>
              <a:rPr lang="de-CH" dirty="0"/>
              <a:t>(Kabbala); </a:t>
            </a:r>
            <a:r>
              <a:rPr lang="de-CH" dirty="0" err="1"/>
              <a:t>aufällige</a:t>
            </a:r>
            <a:r>
              <a:rPr lang="de-CH" dirty="0"/>
              <a:t> Kleidung, Haartracht (bei Frauen Perücken).</a:t>
            </a:r>
          </a:p>
          <a:p>
            <a:r>
              <a:rPr lang="de-CH" dirty="0"/>
              <a:t>Vor dem Holocaust hohe Verbreitung in Osteuropa; viele </a:t>
            </a:r>
            <a:r>
              <a:rPr lang="de-CH" dirty="0" err="1"/>
              <a:t>Betstuben</a:t>
            </a:r>
            <a:r>
              <a:rPr lang="de-CH" dirty="0"/>
              <a:t> mit eigenen Rabbis (</a:t>
            </a:r>
            <a:r>
              <a:rPr lang="de-CH" dirty="0" err="1"/>
              <a:t>Zaddikim</a:t>
            </a:r>
            <a:r>
              <a:rPr lang="de-CH" dirty="0"/>
              <a:t> = Weise), die ihren Anhängern absolute Weisung geben und verehrt werden.</a:t>
            </a:r>
          </a:p>
          <a:p>
            <a:r>
              <a:rPr lang="de-CH" dirty="0"/>
              <a:t>Häufig Rivalitäten / Abspaltungen</a:t>
            </a:r>
          </a:p>
          <a:p>
            <a:r>
              <a:rPr lang="de-CH" dirty="0"/>
              <a:t>Heute grosse Gemeinden in den USA und in Israel (</a:t>
            </a:r>
            <a:r>
              <a:rPr lang="de-CH" dirty="0" err="1"/>
              <a:t>Bratzlawer</a:t>
            </a:r>
            <a:r>
              <a:rPr lang="de-CH" dirty="0"/>
              <a:t> und </a:t>
            </a:r>
            <a:r>
              <a:rPr lang="de-CH" dirty="0" err="1"/>
              <a:t>Lubavicher</a:t>
            </a:r>
            <a:r>
              <a:rPr lang="de-CH" dirty="0"/>
              <a:t> u.a.)</a:t>
            </a:r>
          </a:p>
        </p:txBody>
      </p:sp>
      <p:pic>
        <p:nvPicPr>
          <p:cNvPr id="5124" name="Picture 4" descr="http://www.theyeshivaworld.com/wp-content/uploads/2009/01/belzn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9174" y="1648843"/>
            <a:ext cx="4931194" cy="3065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300252" y="5339313"/>
            <a:ext cx="2315704" cy="366028"/>
          </a:xfrm>
          <a:prstGeom prst="rect">
            <a:avLst/>
          </a:prstGeom>
          <a:noFill/>
        </p:spPr>
        <p:txBody>
          <a:bodyPr wrap="square" rtlCol="0">
            <a:spAutoFit/>
          </a:bodyPr>
          <a:lstStyle/>
          <a:p>
            <a:r>
              <a:rPr lang="de-CH" b="1" dirty="0">
                <a:latin typeface="Calibri" pitchFamily="34" charset="0"/>
                <a:hlinkClick r:id="rId3"/>
              </a:rPr>
              <a:t>FILMCLIP: CHASSIDIM</a:t>
            </a:r>
            <a:endParaRPr lang="de-CH" b="1" dirty="0">
              <a:latin typeface="Calibri" pitchFamily="34" charset="0"/>
            </a:endParaRPr>
          </a:p>
        </p:txBody>
      </p:sp>
      <p:pic>
        <p:nvPicPr>
          <p:cNvPr id="7" name="Picture 2" descr="http://thumbs.gograph.com/gg422059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411" y="4714354"/>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11</a:t>
            </a:fld>
            <a:endParaRPr lang="de-CH"/>
          </a:p>
        </p:txBody>
      </p:sp>
    </p:spTree>
    <p:extLst>
      <p:ext uri="{BB962C8B-B14F-4D97-AF65-F5344CB8AC3E}">
        <p14:creationId xmlns:p14="http://schemas.microsoft.com/office/powerpoint/2010/main" val="105560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17709" y="530047"/>
            <a:ext cx="9443722" cy="986782"/>
          </a:xfrm>
        </p:spPr>
        <p:txBody>
          <a:bodyPr/>
          <a:lstStyle/>
          <a:p>
            <a:r>
              <a:rPr lang="de-CH" dirty="0"/>
              <a:t>Innere Konflikte - Psychodynamik</a:t>
            </a:r>
          </a:p>
        </p:txBody>
      </p:sp>
      <p:sp>
        <p:nvSpPr>
          <p:cNvPr id="165891" name="Rectangle 3"/>
          <p:cNvSpPr>
            <a:spLocks noGrp="1" noChangeArrowheads="1"/>
          </p:cNvSpPr>
          <p:nvPr>
            <p:ph type="body" idx="1"/>
          </p:nvPr>
        </p:nvSpPr>
        <p:spPr>
          <a:xfrm>
            <a:off x="5041556" y="1648843"/>
            <a:ext cx="5287299" cy="4528120"/>
          </a:xfrm>
        </p:spPr>
        <p:txBody>
          <a:bodyPr>
            <a:normAutofit fontScale="47500" lnSpcReduction="20000"/>
          </a:bodyPr>
          <a:lstStyle/>
          <a:p>
            <a:pPr marL="0" indent="0">
              <a:lnSpc>
                <a:spcPct val="120000"/>
              </a:lnSpc>
              <a:spcBef>
                <a:spcPts val="600"/>
              </a:spcBef>
              <a:buNone/>
            </a:pPr>
            <a:r>
              <a:rPr lang="de-CH" dirty="0">
                <a:latin typeface="Cambria" panose="02040503050406030204" pitchFamily="18" charset="0"/>
              </a:rPr>
              <a:t>«Die schöne Katalyn beschäftigte mich sehr, und es kostete mich einige Anstrengung, sie aus meinem Kopf zu verjagen, besonders nachts. Sie war nicht die einzige. Trotz (oder wegen) der Verbote kam es vor, dass ich hinsah, wo ich nicht hinsehen sollte, dass ich der jungen Nachbarin hinterherguckte oder einer schönen Unbekannten, die durch das Viertel ging. Mein inneres Auge folgte ihr. Sie führte mich zu gefährlichen Orten; ich wurde verlegen und bestrafte mich. </a:t>
            </a:r>
          </a:p>
          <a:p>
            <a:pPr marL="0" indent="0">
              <a:lnSpc>
                <a:spcPct val="120000"/>
              </a:lnSpc>
              <a:spcBef>
                <a:spcPts val="600"/>
              </a:spcBef>
              <a:buNone/>
            </a:pPr>
            <a:r>
              <a:rPr lang="de-CH" dirty="0">
                <a:latin typeface="Cambria" panose="02040503050406030204" pitchFamily="18" charset="0"/>
              </a:rPr>
              <a:t>Satan brachte mich vom rechten Weg ab und schlug mich in seinen Bann. Er wollte mich zu seinem Diener, seinem Opfer machen, er wollte sich meiner Seele bemächtigen und sie in den Staub treten. Wie konnte ich mich retten, mich dagegen zur Wehr setzen? … </a:t>
            </a:r>
          </a:p>
          <a:p>
            <a:pPr marL="0" indent="0">
              <a:lnSpc>
                <a:spcPct val="120000"/>
              </a:lnSpc>
              <a:spcBef>
                <a:spcPts val="600"/>
              </a:spcBef>
              <a:buNone/>
            </a:pPr>
            <a:r>
              <a:rPr lang="de-CH" dirty="0">
                <a:latin typeface="Cambria" panose="02040503050406030204" pitchFamily="18" charset="0"/>
              </a:rPr>
              <a:t>In Gedanken rang ich mit mir, um der Hölle und ihren Flammen zu entgehen. Um meinen Kopf freizubekommen, vertiefte ich mich ins Gebet, eine geläufige und bisweilen wirksame Methode, zumindest lenkt sie ab. Psalmen am Morgen, Psalmen am Nachmittag, Psalmen am Abend; regelmässig zur rituellen Waschung: 13 Mal untertauchen, denn diese Zahl entspricht dem Zahlenwert Echads…. Ich war davon überzeugt, mit ein bisschen </a:t>
            </a:r>
            <a:r>
              <a:rPr lang="de-CH" dirty="0" err="1">
                <a:latin typeface="Cambria" panose="02040503050406030204" pitchFamily="18" charset="0"/>
              </a:rPr>
              <a:t>Kawwana</a:t>
            </a:r>
            <a:r>
              <a:rPr lang="de-CH" dirty="0">
                <a:latin typeface="Cambria" panose="02040503050406030204" pitchFamily="18" charset="0"/>
              </a:rPr>
              <a:t>, Hingabe, die Versuchungen des Bösen und </a:t>
            </a:r>
            <a:r>
              <a:rPr lang="de-CH" dirty="0" err="1">
                <a:latin typeface="Cambria" panose="02040503050406030204" pitchFamily="18" charset="0"/>
              </a:rPr>
              <a:t>ds</a:t>
            </a:r>
            <a:r>
              <a:rPr lang="de-CH" dirty="0">
                <a:latin typeface="Cambria" panose="02040503050406030204" pitchFamily="18" charset="0"/>
              </a:rPr>
              <a:t> Böse selbst überwinden zu können.</a:t>
            </a:r>
            <a:br>
              <a:rPr lang="de-CH" dirty="0">
                <a:latin typeface="Cambria" panose="02040503050406030204" pitchFamily="18" charset="0"/>
              </a:rPr>
            </a:br>
            <a:endParaRPr lang="de-CH" dirty="0">
              <a:latin typeface="Cambria" panose="02040503050406030204" pitchFamily="18" charset="0"/>
            </a:endParaRPr>
          </a:p>
          <a:p>
            <a:pPr marL="457200" lvl="1" indent="0">
              <a:lnSpc>
                <a:spcPct val="120000"/>
              </a:lnSpc>
              <a:buNone/>
            </a:pPr>
            <a:r>
              <a:rPr lang="de-CH" dirty="0">
                <a:latin typeface="Cambria" panose="02040503050406030204" pitchFamily="18" charset="0"/>
              </a:rPr>
              <a:t>Elie Wiesel, Autobiographie, S. 37 ff</a:t>
            </a:r>
          </a:p>
          <a:p>
            <a:pPr marL="0" indent="0">
              <a:lnSpc>
                <a:spcPct val="120000"/>
              </a:lnSpc>
              <a:buNone/>
            </a:pPr>
            <a:endParaRPr lang="de-CH" dirty="0">
              <a:latin typeface="Cambria" panose="02040503050406030204" pitchFamily="18" charset="0"/>
            </a:endParaRPr>
          </a:p>
        </p:txBody>
      </p:sp>
      <p:pic>
        <p:nvPicPr>
          <p:cNvPr id="5" name="Picture 2" descr="http://assets.vice.com/content-images/contentimage/140184/Daniel-Tepper---Heradim-Protest0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1973" y="1648843"/>
            <a:ext cx="5122208" cy="316785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14028">
            <a:off x="2602260" y="2639387"/>
            <a:ext cx="1628431" cy="2547033"/>
          </a:xfrm>
          <a:prstGeom prst="rect">
            <a:avLst/>
          </a:prstGeom>
          <a:ln>
            <a:noFill/>
          </a:ln>
          <a:effectLst>
            <a:outerShdw blurRad="292100" dist="139700" dir="2700000" algn="tl" rotWithShape="0">
              <a:srgbClr val="333333">
                <a:alpha val="65000"/>
              </a:srgbClr>
            </a:outerShdw>
          </a:effectLst>
        </p:spPr>
      </p:pic>
      <p:sp>
        <p:nvSpPr>
          <p:cNvPr id="3" name="Foliennummernplatzhalter 2"/>
          <p:cNvSpPr>
            <a:spLocks noGrp="1"/>
          </p:cNvSpPr>
          <p:nvPr>
            <p:ph type="sldNum" sz="quarter" idx="12"/>
          </p:nvPr>
        </p:nvSpPr>
        <p:spPr/>
        <p:txBody>
          <a:bodyPr/>
          <a:lstStyle/>
          <a:p>
            <a:fld id="{4E471FF4-0C00-40C5-A66A-9E33A9528A29}" type="slidenum">
              <a:rPr lang="de-CH" smtClean="0"/>
              <a:t>12</a:t>
            </a:fld>
            <a:endParaRPr lang="de-CH"/>
          </a:p>
        </p:txBody>
      </p:sp>
    </p:spTree>
    <p:extLst>
      <p:ext uri="{BB962C8B-B14F-4D97-AF65-F5344CB8AC3E}">
        <p14:creationId xmlns:p14="http://schemas.microsoft.com/office/powerpoint/2010/main" val="194481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jewish orthodox"/>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0873" r="36958" b="23953"/>
          <a:stretch/>
        </p:blipFill>
        <p:spPr bwMode="auto">
          <a:xfrm>
            <a:off x="-635575" y="1648843"/>
            <a:ext cx="5414804" cy="3148625"/>
          </a:xfrm>
          <a:prstGeom prst="rect">
            <a:avLst/>
          </a:prstGeom>
          <a:noFill/>
          <a:extLst>
            <a:ext uri="{909E8E84-426E-40DD-AFC4-6F175D3DCCD1}">
              <a14:hiddenFill xmlns:a14="http://schemas.microsoft.com/office/drawing/2010/main">
                <a:solidFill>
                  <a:srgbClr val="FFFFFF"/>
                </a:solidFill>
              </a14:hiddenFill>
            </a:ext>
          </a:extLst>
        </p:spPr>
      </p:pic>
      <p:sp>
        <p:nvSpPr>
          <p:cNvPr id="165890" name="Rectangle 2"/>
          <p:cNvSpPr>
            <a:spLocks noGrp="1" noChangeArrowheads="1"/>
          </p:cNvSpPr>
          <p:nvPr>
            <p:ph type="title"/>
          </p:nvPr>
        </p:nvSpPr>
        <p:spPr>
          <a:xfrm>
            <a:off x="717709" y="530047"/>
            <a:ext cx="9443722" cy="986782"/>
          </a:xfrm>
        </p:spPr>
        <p:txBody>
          <a:bodyPr/>
          <a:lstStyle/>
          <a:p>
            <a:r>
              <a:rPr lang="de-CH" dirty="0"/>
              <a:t>Innere Konflikte - Psychodynamik</a:t>
            </a:r>
          </a:p>
        </p:txBody>
      </p:sp>
      <p:sp>
        <p:nvSpPr>
          <p:cNvPr id="165891" name="Rectangle 3"/>
          <p:cNvSpPr>
            <a:spLocks noGrp="1" noChangeArrowheads="1"/>
          </p:cNvSpPr>
          <p:nvPr>
            <p:ph type="body" idx="1"/>
          </p:nvPr>
        </p:nvSpPr>
        <p:spPr>
          <a:xfrm>
            <a:off x="5041557" y="1648843"/>
            <a:ext cx="4930346" cy="4528120"/>
          </a:xfrm>
        </p:spPr>
        <p:txBody>
          <a:bodyPr>
            <a:normAutofit lnSpcReduction="10000"/>
          </a:bodyPr>
          <a:lstStyle/>
          <a:p>
            <a:pPr marL="0" indent="0">
              <a:lnSpc>
                <a:spcPct val="80000"/>
              </a:lnSpc>
              <a:buNone/>
            </a:pPr>
            <a:r>
              <a:rPr lang="de-DE" dirty="0"/>
              <a:t>Mein Name ist Ascher Lev </a:t>
            </a:r>
          </a:p>
          <a:p>
            <a:pPr marL="457200" lvl="1" indent="0">
              <a:lnSpc>
                <a:spcPct val="80000"/>
              </a:lnSpc>
              <a:buNone/>
            </a:pPr>
            <a:r>
              <a:rPr lang="de-CH" dirty="0"/>
              <a:t>In Brooklyn, dem brodelnden Sammelbecken New Yorks, lebt der junge Ascher Lev mit seiner chassidischen Familie in einer Oase der Geborgenheit und Frömmigkeit. Der geniale junge Maler mit seiner Liebe zur modernen Kunst gerät in den Konflikt zwischen dem Glauben seiner Väter und der Berufung zur Kunst. Ascher blickt zurück in seine Jugend und erzählt die dramatische Geschichte von Liebe und Konflikt im Judentum</a:t>
            </a:r>
          </a:p>
          <a:p>
            <a:pPr marL="0" indent="0">
              <a:lnSpc>
                <a:spcPct val="80000"/>
              </a:lnSpc>
              <a:buNone/>
            </a:pPr>
            <a:endParaRPr lang="de-CH" dirty="0"/>
          </a:p>
        </p:txBody>
      </p:sp>
      <p:pic>
        <p:nvPicPr>
          <p:cNvPr id="6146" name="Picture 2" descr="https://images-na.ssl-images-amazon.com/images/I/31BNQ9TZ6AL._BO1,204,203,200_.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812104">
            <a:off x="2874597" y="2751935"/>
            <a:ext cx="1389890" cy="2321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4E471FF4-0C00-40C5-A66A-9E33A9528A29}" type="slidenum">
              <a:rPr lang="de-CH" smtClean="0"/>
              <a:t>13</a:t>
            </a:fld>
            <a:endParaRPr lang="de-CH"/>
          </a:p>
        </p:txBody>
      </p:sp>
    </p:spTree>
    <p:extLst>
      <p:ext uri="{BB962C8B-B14F-4D97-AF65-F5344CB8AC3E}">
        <p14:creationId xmlns:p14="http://schemas.microsoft.com/office/powerpoint/2010/main" val="59942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Der </a:t>
            </a:r>
            <a:r>
              <a:rPr lang="de-CH" dirty="0" err="1"/>
              <a:t>Rebbe</a:t>
            </a:r>
            <a:r>
              <a:rPr lang="de-CH" dirty="0"/>
              <a:t> als Psychotherapeut</a:t>
            </a:r>
          </a:p>
        </p:txBody>
      </p:sp>
      <p:sp>
        <p:nvSpPr>
          <p:cNvPr id="3" name="Inhaltsplatzhalter 2"/>
          <p:cNvSpPr>
            <a:spLocks noGrp="1"/>
          </p:cNvSpPr>
          <p:nvPr>
            <p:ph idx="1"/>
          </p:nvPr>
        </p:nvSpPr>
        <p:spPr>
          <a:xfrm>
            <a:off x="5074276" y="1648843"/>
            <a:ext cx="4647416" cy="4528120"/>
          </a:xfrm>
        </p:spPr>
        <p:txBody>
          <a:bodyPr>
            <a:normAutofit fontScale="85000" lnSpcReduction="20000"/>
          </a:bodyPr>
          <a:lstStyle/>
          <a:p>
            <a:r>
              <a:rPr lang="en-US" dirty="0"/>
              <a:t>The traditional role of rabbi/</a:t>
            </a:r>
            <a:r>
              <a:rPr lang="en-US" dirty="0" err="1"/>
              <a:t>rebbe</a:t>
            </a:r>
            <a:r>
              <a:rPr lang="en-US" dirty="0"/>
              <a:t> involves extensive counseling or psychotherapy.</a:t>
            </a:r>
          </a:p>
          <a:p>
            <a:r>
              <a:rPr lang="en-US" dirty="0"/>
              <a:t>Traditionally, there was even what today we would call an “intake.” The </a:t>
            </a:r>
            <a:r>
              <a:rPr lang="en-US" dirty="0" err="1"/>
              <a:t>gabai</a:t>
            </a:r>
            <a:r>
              <a:rPr lang="en-US" dirty="0"/>
              <a:t> (</a:t>
            </a:r>
            <a:r>
              <a:rPr lang="en-US" dirty="0" err="1"/>
              <a:t>rebbe’s</a:t>
            </a:r>
            <a:r>
              <a:rPr lang="en-US" dirty="0"/>
              <a:t> assistant) met with people before they met with the </a:t>
            </a:r>
            <a:r>
              <a:rPr lang="en-US" dirty="0" err="1"/>
              <a:t>rebbe</a:t>
            </a:r>
            <a:r>
              <a:rPr lang="en-US" dirty="0"/>
              <a:t>, and then: “After interviewing the supplicant about his family, his background and his troubles, the </a:t>
            </a:r>
            <a:r>
              <a:rPr lang="en-US" dirty="0" err="1"/>
              <a:t>gabai</a:t>
            </a:r>
            <a:r>
              <a:rPr lang="en-US" dirty="0"/>
              <a:t> delivers the </a:t>
            </a:r>
            <a:r>
              <a:rPr lang="en-US" dirty="0" err="1"/>
              <a:t>kvitl</a:t>
            </a:r>
            <a:r>
              <a:rPr lang="en-US" dirty="0"/>
              <a:t> [written description of the presenting problem] and an oral report to the </a:t>
            </a:r>
            <a:r>
              <a:rPr lang="en-US" dirty="0" err="1"/>
              <a:t>rebbe</a:t>
            </a:r>
            <a:r>
              <a:rPr lang="en-US" dirty="0"/>
              <a:t>” (</a:t>
            </a:r>
            <a:r>
              <a:rPr lang="en-US" dirty="0" err="1"/>
              <a:t>Zborowski</a:t>
            </a:r>
            <a:r>
              <a:rPr lang="en-US" dirty="0"/>
              <a:t> &amp; Herzog, 1995, p. 172).</a:t>
            </a:r>
          </a:p>
          <a:p>
            <a:endParaRPr lang="de-CH" dirty="0"/>
          </a:p>
        </p:txBody>
      </p:sp>
      <p:pic>
        <p:nvPicPr>
          <p:cNvPr id="2050" name="Picture 2" descr="http://ourlli.org/wp-content/uploads/2015/05/2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2300" y="1648844"/>
            <a:ext cx="5078087" cy="3154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ages-na.ssl-images-amazon.com/images/I/51EX931AY1L._SX302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564871">
            <a:off x="1160127" y="3628276"/>
            <a:ext cx="1507870" cy="235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14</a:t>
            </a:fld>
            <a:endParaRPr lang="de-CH"/>
          </a:p>
        </p:txBody>
      </p:sp>
    </p:spTree>
    <p:extLst>
      <p:ext uri="{BB962C8B-B14F-4D97-AF65-F5344CB8AC3E}">
        <p14:creationId xmlns:p14="http://schemas.microsoft.com/office/powerpoint/2010/main" val="347086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Psychotherapie – jüdischer Hintergrund</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041691693"/>
              </p:ext>
            </p:extLst>
          </p:nvPr>
        </p:nvGraphicFramePr>
        <p:xfrm>
          <a:off x="717550" y="1649413"/>
          <a:ext cx="9004299" cy="3337560"/>
        </p:xfrm>
        <a:graphic>
          <a:graphicData uri="http://schemas.openxmlformats.org/drawingml/2006/table">
            <a:tbl>
              <a:tblPr firstRow="1" bandRow="1">
                <a:tableStyleId>{5C22544A-7EE6-4342-B048-85BDC9FD1C3A}</a:tableStyleId>
              </a:tblPr>
              <a:tblGrid>
                <a:gridCol w="3001433">
                  <a:extLst>
                    <a:ext uri="{9D8B030D-6E8A-4147-A177-3AD203B41FA5}">
                      <a16:colId xmlns:a16="http://schemas.microsoft.com/office/drawing/2014/main" val="2803159202"/>
                    </a:ext>
                  </a:extLst>
                </a:gridCol>
                <a:gridCol w="3769638">
                  <a:extLst>
                    <a:ext uri="{9D8B030D-6E8A-4147-A177-3AD203B41FA5}">
                      <a16:colId xmlns:a16="http://schemas.microsoft.com/office/drawing/2014/main" val="1223104631"/>
                    </a:ext>
                  </a:extLst>
                </a:gridCol>
                <a:gridCol w="2233228">
                  <a:extLst>
                    <a:ext uri="{9D8B030D-6E8A-4147-A177-3AD203B41FA5}">
                      <a16:colId xmlns:a16="http://schemas.microsoft.com/office/drawing/2014/main" val="3595304828"/>
                    </a:ext>
                  </a:extLst>
                </a:gridCol>
              </a:tblGrid>
              <a:tr h="370840">
                <a:tc>
                  <a:txBody>
                    <a:bodyPr/>
                    <a:lstStyle/>
                    <a:p>
                      <a:endParaRPr lang="de-CH" dirty="0"/>
                    </a:p>
                  </a:txBody>
                  <a:tcPr/>
                </a:tc>
                <a:tc>
                  <a:txBody>
                    <a:bodyPr/>
                    <a:lstStyle/>
                    <a:p>
                      <a:endParaRPr lang="de-CH"/>
                    </a:p>
                  </a:txBody>
                  <a:tcPr/>
                </a:tc>
                <a:tc>
                  <a:txBody>
                    <a:bodyPr/>
                    <a:lstStyle/>
                    <a:p>
                      <a:endParaRPr lang="de-CH"/>
                    </a:p>
                  </a:txBody>
                  <a:tcPr/>
                </a:tc>
                <a:extLst>
                  <a:ext uri="{0D108BD9-81ED-4DB2-BD59-A6C34878D82A}">
                    <a16:rowId xmlns:a16="http://schemas.microsoft.com/office/drawing/2014/main" val="1440663309"/>
                  </a:ext>
                </a:extLst>
              </a:tr>
              <a:tr h="370840">
                <a:tc>
                  <a:txBody>
                    <a:bodyPr/>
                    <a:lstStyle/>
                    <a:p>
                      <a:r>
                        <a:rPr lang="de-CH" dirty="0"/>
                        <a:t>Sigmund Freud</a:t>
                      </a:r>
                    </a:p>
                  </a:txBody>
                  <a:tcPr/>
                </a:tc>
                <a:tc>
                  <a:txBody>
                    <a:bodyPr/>
                    <a:lstStyle/>
                    <a:p>
                      <a:r>
                        <a:rPr lang="de-CH" dirty="0"/>
                        <a:t>Begründer der Psychoanalyse</a:t>
                      </a:r>
                    </a:p>
                  </a:txBody>
                  <a:tcPr/>
                </a:tc>
                <a:tc>
                  <a:txBody>
                    <a:bodyPr/>
                    <a:lstStyle/>
                    <a:p>
                      <a:endParaRPr lang="de-CH" dirty="0"/>
                    </a:p>
                  </a:txBody>
                  <a:tcPr/>
                </a:tc>
                <a:extLst>
                  <a:ext uri="{0D108BD9-81ED-4DB2-BD59-A6C34878D82A}">
                    <a16:rowId xmlns:a16="http://schemas.microsoft.com/office/drawing/2014/main" val="3757982018"/>
                  </a:ext>
                </a:extLst>
              </a:tr>
              <a:tr h="370840">
                <a:tc>
                  <a:txBody>
                    <a:bodyPr/>
                    <a:lstStyle/>
                    <a:p>
                      <a:r>
                        <a:rPr lang="de-CH" dirty="0"/>
                        <a:t>Alfred Adler</a:t>
                      </a:r>
                    </a:p>
                  </a:txBody>
                  <a:tcPr/>
                </a:tc>
                <a:tc>
                  <a:txBody>
                    <a:bodyPr/>
                    <a:lstStyle/>
                    <a:p>
                      <a:r>
                        <a:rPr lang="de-CH" dirty="0"/>
                        <a:t>Individualpsychologie</a:t>
                      </a:r>
                    </a:p>
                  </a:txBody>
                  <a:tcPr/>
                </a:tc>
                <a:tc>
                  <a:txBody>
                    <a:bodyPr/>
                    <a:lstStyle/>
                    <a:p>
                      <a:endParaRPr lang="de-CH" dirty="0"/>
                    </a:p>
                  </a:txBody>
                  <a:tcPr/>
                </a:tc>
                <a:extLst>
                  <a:ext uri="{0D108BD9-81ED-4DB2-BD59-A6C34878D82A}">
                    <a16:rowId xmlns:a16="http://schemas.microsoft.com/office/drawing/2014/main" val="996513076"/>
                  </a:ext>
                </a:extLst>
              </a:tr>
              <a:tr h="370840">
                <a:tc>
                  <a:txBody>
                    <a:bodyPr/>
                    <a:lstStyle/>
                    <a:p>
                      <a:r>
                        <a:rPr lang="de-CH" dirty="0"/>
                        <a:t>Viktor Frankl</a:t>
                      </a:r>
                    </a:p>
                  </a:txBody>
                  <a:tcPr/>
                </a:tc>
                <a:tc>
                  <a:txBody>
                    <a:bodyPr/>
                    <a:lstStyle/>
                    <a:p>
                      <a:r>
                        <a:rPr lang="de-CH" dirty="0"/>
                        <a:t>Logotherapie / Existenzanalyse</a:t>
                      </a:r>
                    </a:p>
                  </a:txBody>
                  <a:tcPr/>
                </a:tc>
                <a:tc>
                  <a:txBody>
                    <a:bodyPr/>
                    <a:lstStyle/>
                    <a:p>
                      <a:endParaRPr lang="de-CH" dirty="0"/>
                    </a:p>
                  </a:txBody>
                  <a:tcPr/>
                </a:tc>
                <a:extLst>
                  <a:ext uri="{0D108BD9-81ED-4DB2-BD59-A6C34878D82A}">
                    <a16:rowId xmlns:a16="http://schemas.microsoft.com/office/drawing/2014/main" val="1596574287"/>
                  </a:ext>
                </a:extLst>
              </a:tr>
              <a:tr h="370840">
                <a:tc>
                  <a:txBody>
                    <a:bodyPr/>
                    <a:lstStyle/>
                    <a:p>
                      <a:r>
                        <a:rPr lang="de-CH" dirty="0"/>
                        <a:t>Erich Fromm</a:t>
                      </a:r>
                    </a:p>
                  </a:txBody>
                  <a:tcPr/>
                </a:tc>
                <a:tc>
                  <a:txBody>
                    <a:bodyPr/>
                    <a:lstStyle/>
                    <a:p>
                      <a:r>
                        <a:rPr lang="de-CH" dirty="0"/>
                        <a:t>Psychoanalyse / Humanismus</a:t>
                      </a:r>
                    </a:p>
                  </a:txBody>
                  <a:tcPr/>
                </a:tc>
                <a:tc>
                  <a:txBody>
                    <a:bodyPr/>
                    <a:lstStyle/>
                    <a:p>
                      <a:endParaRPr lang="de-CH" dirty="0"/>
                    </a:p>
                  </a:txBody>
                  <a:tcPr/>
                </a:tc>
                <a:extLst>
                  <a:ext uri="{0D108BD9-81ED-4DB2-BD59-A6C34878D82A}">
                    <a16:rowId xmlns:a16="http://schemas.microsoft.com/office/drawing/2014/main" val="348401580"/>
                  </a:ext>
                </a:extLst>
              </a:tr>
              <a:tr h="370840">
                <a:tc>
                  <a:txBody>
                    <a:bodyPr/>
                    <a:lstStyle/>
                    <a:p>
                      <a:r>
                        <a:rPr lang="de-CH" dirty="0"/>
                        <a:t>Erik Erikson</a:t>
                      </a:r>
                    </a:p>
                  </a:txBody>
                  <a:tcPr/>
                </a:tc>
                <a:tc>
                  <a:txBody>
                    <a:bodyPr/>
                    <a:lstStyle/>
                    <a:p>
                      <a:r>
                        <a:rPr lang="de-CH" dirty="0"/>
                        <a:t>Entwicklungspsychologie</a:t>
                      </a:r>
                    </a:p>
                  </a:txBody>
                  <a:tcPr/>
                </a:tc>
                <a:tc>
                  <a:txBody>
                    <a:bodyPr/>
                    <a:lstStyle/>
                    <a:p>
                      <a:endParaRPr lang="de-CH" dirty="0"/>
                    </a:p>
                  </a:txBody>
                  <a:tcPr/>
                </a:tc>
                <a:extLst>
                  <a:ext uri="{0D108BD9-81ED-4DB2-BD59-A6C34878D82A}">
                    <a16:rowId xmlns:a16="http://schemas.microsoft.com/office/drawing/2014/main" val="2808221673"/>
                  </a:ext>
                </a:extLst>
              </a:tr>
              <a:tr h="370840">
                <a:tc>
                  <a:txBody>
                    <a:bodyPr/>
                    <a:lstStyle/>
                    <a:p>
                      <a:r>
                        <a:rPr lang="de-CH" dirty="0"/>
                        <a:t>Bruno Bettelheim</a:t>
                      </a:r>
                    </a:p>
                  </a:txBody>
                  <a:tcPr/>
                </a:tc>
                <a:tc>
                  <a:txBody>
                    <a:bodyPr/>
                    <a:lstStyle/>
                    <a:p>
                      <a:r>
                        <a:rPr lang="de-CH" dirty="0"/>
                        <a:t>Kinder-Psychoanalyse</a:t>
                      </a:r>
                    </a:p>
                  </a:txBody>
                  <a:tcPr/>
                </a:tc>
                <a:tc>
                  <a:txBody>
                    <a:bodyPr/>
                    <a:lstStyle/>
                    <a:p>
                      <a:endParaRPr lang="de-CH" dirty="0"/>
                    </a:p>
                  </a:txBody>
                  <a:tcPr/>
                </a:tc>
                <a:extLst>
                  <a:ext uri="{0D108BD9-81ED-4DB2-BD59-A6C34878D82A}">
                    <a16:rowId xmlns:a16="http://schemas.microsoft.com/office/drawing/2014/main" val="1969930829"/>
                  </a:ext>
                </a:extLst>
              </a:tr>
              <a:tr h="370840">
                <a:tc>
                  <a:txBody>
                    <a:bodyPr/>
                    <a:lstStyle/>
                    <a:p>
                      <a:r>
                        <a:rPr lang="de-CH" dirty="0"/>
                        <a:t>Donald </a:t>
                      </a:r>
                      <a:r>
                        <a:rPr lang="de-CH" dirty="0" err="1"/>
                        <a:t>Meichenbaum</a:t>
                      </a:r>
                      <a:endParaRPr lang="de-CH" dirty="0"/>
                    </a:p>
                  </a:txBody>
                  <a:tcPr/>
                </a:tc>
                <a:tc>
                  <a:txBody>
                    <a:bodyPr/>
                    <a:lstStyle/>
                    <a:p>
                      <a:r>
                        <a:rPr lang="de-CH" dirty="0"/>
                        <a:t>Kognitive Verhaltenstherapie</a:t>
                      </a:r>
                    </a:p>
                  </a:txBody>
                  <a:tcPr/>
                </a:tc>
                <a:tc>
                  <a:txBody>
                    <a:bodyPr/>
                    <a:lstStyle/>
                    <a:p>
                      <a:endParaRPr lang="de-CH" dirty="0"/>
                    </a:p>
                  </a:txBody>
                  <a:tcPr/>
                </a:tc>
                <a:extLst>
                  <a:ext uri="{0D108BD9-81ED-4DB2-BD59-A6C34878D82A}">
                    <a16:rowId xmlns:a16="http://schemas.microsoft.com/office/drawing/2014/main" val="1236901107"/>
                  </a:ext>
                </a:extLst>
              </a:tr>
              <a:tr h="370840">
                <a:tc>
                  <a:txBody>
                    <a:bodyPr/>
                    <a:lstStyle/>
                    <a:p>
                      <a:r>
                        <a:rPr lang="de-CH" dirty="0"/>
                        <a:t>Irving </a:t>
                      </a:r>
                      <a:r>
                        <a:rPr lang="de-CH" dirty="0" err="1"/>
                        <a:t>Yalom</a:t>
                      </a:r>
                      <a:endParaRPr lang="de-CH" dirty="0"/>
                    </a:p>
                  </a:txBody>
                  <a:tcPr/>
                </a:tc>
                <a:tc>
                  <a:txBody>
                    <a:bodyPr/>
                    <a:lstStyle/>
                    <a:p>
                      <a:r>
                        <a:rPr lang="de-CH" dirty="0"/>
                        <a:t>Existenzialistische Psychotherapie</a:t>
                      </a:r>
                    </a:p>
                  </a:txBody>
                  <a:tcPr/>
                </a:tc>
                <a:tc>
                  <a:txBody>
                    <a:bodyPr/>
                    <a:lstStyle/>
                    <a:p>
                      <a:endParaRPr lang="de-CH" dirty="0"/>
                    </a:p>
                  </a:txBody>
                  <a:tcPr/>
                </a:tc>
                <a:extLst>
                  <a:ext uri="{0D108BD9-81ED-4DB2-BD59-A6C34878D82A}">
                    <a16:rowId xmlns:a16="http://schemas.microsoft.com/office/drawing/2014/main" val="1761245469"/>
                  </a:ext>
                </a:extLst>
              </a:tr>
            </a:tbl>
          </a:graphicData>
        </a:graphic>
      </p:graphicFrame>
      <p:sp>
        <p:nvSpPr>
          <p:cNvPr id="3" name="Foliennummernplatzhalter 2"/>
          <p:cNvSpPr>
            <a:spLocks noGrp="1"/>
          </p:cNvSpPr>
          <p:nvPr>
            <p:ph type="sldNum" sz="quarter" idx="12"/>
          </p:nvPr>
        </p:nvSpPr>
        <p:spPr/>
        <p:txBody>
          <a:bodyPr/>
          <a:lstStyle/>
          <a:p>
            <a:fld id="{4E471FF4-0C00-40C5-A66A-9E33A9528A29}" type="slidenum">
              <a:rPr lang="de-CH" smtClean="0"/>
              <a:t>15</a:t>
            </a:fld>
            <a:endParaRPr lang="de-CH"/>
          </a:p>
        </p:txBody>
      </p:sp>
      <p:sp>
        <p:nvSpPr>
          <p:cNvPr id="4" name="Textfeld 3"/>
          <p:cNvSpPr txBox="1"/>
          <p:nvPr/>
        </p:nvSpPr>
        <p:spPr>
          <a:xfrm>
            <a:off x="839244" y="5411244"/>
            <a:ext cx="8217074" cy="369332"/>
          </a:xfrm>
          <a:prstGeom prst="rect">
            <a:avLst/>
          </a:prstGeom>
          <a:noFill/>
        </p:spPr>
        <p:txBody>
          <a:bodyPr wrap="square" rtlCol="0">
            <a:spAutoFit/>
          </a:bodyPr>
          <a:lstStyle/>
          <a:p>
            <a:r>
              <a:rPr lang="de-CH" dirty="0"/>
              <a:t>Weitere Denker: Abraham Maslow, Frederic </a:t>
            </a:r>
            <a:r>
              <a:rPr lang="de-CH" dirty="0" err="1"/>
              <a:t>Perls</a:t>
            </a:r>
            <a:endParaRPr lang="de-CH" dirty="0"/>
          </a:p>
        </p:txBody>
      </p:sp>
    </p:spTree>
    <p:extLst>
      <p:ext uri="{BB962C8B-B14F-4D97-AF65-F5344CB8AC3E}">
        <p14:creationId xmlns:p14="http://schemas.microsoft.com/office/powerpoint/2010/main" val="15852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Besonderheit jüdischen Denkens</a:t>
            </a:r>
          </a:p>
        </p:txBody>
      </p:sp>
      <p:sp>
        <p:nvSpPr>
          <p:cNvPr id="3" name="Inhaltsplatzhalter 2"/>
          <p:cNvSpPr>
            <a:spLocks noGrp="1"/>
          </p:cNvSpPr>
          <p:nvPr>
            <p:ph sz="half" idx="1"/>
          </p:nvPr>
        </p:nvSpPr>
        <p:spPr/>
        <p:txBody>
          <a:bodyPr>
            <a:normAutofit fontScale="70000" lnSpcReduction="20000"/>
          </a:bodyPr>
          <a:lstStyle/>
          <a:p>
            <a:pPr marL="0" indent="0">
              <a:buNone/>
            </a:pPr>
            <a:r>
              <a:rPr lang="de-DE" b="1" dirty="0"/>
              <a:t>Positive und destruktive Kräfte</a:t>
            </a:r>
          </a:p>
          <a:p>
            <a:r>
              <a:rPr lang="de-DE" dirty="0"/>
              <a:t>Im Talmud eröffnet sich das Spannungsfeld von guten und bösen Kräften</a:t>
            </a:r>
          </a:p>
          <a:p>
            <a:r>
              <a:rPr lang="de-DE" dirty="0"/>
              <a:t>Da ist der Impuls Gutes zu tun (</a:t>
            </a:r>
            <a:r>
              <a:rPr lang="de-DE" i="1" dirty="0" err="1"/>
              <a:t>yetzer</a:t>
            </a:r>
            <a:r>
              <a:rPr lang="de-DE" i="1" dirty="0"/>
              <a:t> </a:t>
            </a:r>
            <a:r>
              <a:rPr lang="de-DE" i="1" dirty="0" err="1"/>
              <a:t>hatov</a:t>
            </a:r>
            <a:r>
              <a:rPr lang="de-DE" dirty="0"/>
              <a:t>), und der Gegenpol, die Neigung zum Bösen</a:t>
            </a:r>
            <a:r>
              <a:rPr lang="de-DE" i="1" dirty="0"/>
              <a:t> (</a:t>
            </a:r>
            <a:r>
              <a:rPr lang="de-DE" i="1" dirty="0" err="1"/>
              <a:t>yetzer</a:t>
            </a:r>
            <a:r>
              <a:rPr lang="de-DE" i="1" dirty="0"/>
              <a:t> </a:t>
            </a:r>
            <a:r>
              <a:rPr lang="de-DE" i="1" dirty="0" err="1"/>
              <a:t>hara</a:t>
            </a:r>
            <a:r>
              <a:rPr lang="de-DE" i="1" dirty="0"/>
              <a:t>).</a:t>
            </a:r>
          </a:p>
          <a:p>
            <a:r>
              <a:rPr lang="de-DE" dirty="0"/>
              <a:t>Diese Sichtweise widerstreitender Kräfte begründet einen komplexen Prozess der individuellen Entwicklung. Er ist deutlich besser geeignet zum Verständnis des Menschen, als die einseitige Betonung des moralischen Versagens des sündigen Menschen, der der Erlösung bedürftig ist.</a:t>
            </a:r>
          </a:p>
        </p:txBody>
      </p:sp>
      <p:sp>
        <p:nvSpPr>
          <p:cNvPr id="4" name="Inhaltsplatzhalter 3"/>
          <p:cNvSpPr>
            <a:spLocks noGrp="1"/>
          </p:cNvSpPr>
          <p:nvPr>
            <p:ph sz="half" idx="2"/>
          </p:nvPr>
        </p:nvSpPr>
        <p:spPr/>
        <p:txBody>
          <a:bodyPr>
            <a:normAutofit fontScale="70000" lnSpcReduction="20000"/>
          </a:bodyPr>
          <a:lstStyle/>
          <a:p>
            <a:pPr marL="0" indent="0">
              <a:buNone/>
            </a:pPr>
            <a:r>
              <a:rPr lang="de-CH" b="1" dirty="0"/>
              <a:t>Ablehnung bei den Orthodoxen</a:t>
            </a:r>
          </a:p>
          <a:p>
            <a:r>
              <a:rPr lang="de-DE" dirty="0"/>
              <a:t>Die orthodoxen Gemeinschaften haben Mühe mit den Einsichten der Psychologie. Für sie stehen sie im Widerspruch zu traditionellen jüdischen Ideen. </a:t>
            </a:r>
          </a:p>
          <a:p>
            <a:r>
              <a:rPr lang="de-DE" dirty="0"/>
              <a:t>Im Vordergrund stehen die Gebote (das System der </a:t>
            </a:r>
            <a:r>
              <a:rPr lang="de-DE" i="1" dirty="0" err="1"/>
              <a:t>mitzvoth</a:t>
            </a:r>
            <a:r>
              <a:rPr lang="de-DE" i="1" dirty="0"/>
              <a:t>)</a:t>
            </a:r>
            <a:r>
              <a:rPr lang="de-DE" dirty="0"/>
              <a:t>. Der Mensch hat einen freien Willen und er kann Gutes tun, wenn er sich nur bemüht.</a:t>
            </a:r>
          </a:p>
          <a:p>
            <a:r>
              <a:rPr lang="de-DE" dirty="0"/>
              <a:t>Die psychologische Betonung de Unterbewussten steht im Widerspruch zum “freien Willen”.</a:t>
            </a:r>
          </a:p>
        </p:txBody>
      </p:sp>
      <p:sp>
        <p:nvSpPr>
          <p:cNvPr id="5" name="Foliennummernplatzhalter 4"/>
          <p:cNvSpPr>
            <a:spLocks noGrp="1"/>
          </p:cNvSpPr>
          <p:nvPr>
            <p:ph type="sldNum" sz="quarter" idx="12"/>
          </p:nvPr>
        </p:nvSpPr>
        <p:spPr>
          <a:xfrm flipH="1">
            <a:off x="9886791" y="4489452"/>
            <a:ext cx="565309" cy="501648"/>
          </a:xfrm>
        </p:spPr>
        <p:txBody>
          <a:bodyPr/>
          <a:lstStyle/>
          <a:p>
            <a:fld id="{4E471FF4-0C00-40C5-A66A-9E33A9528A29}" type="slidenum">
              <a:rPr lang="de-CH" smtClean="0"/>
              <a:t>16</a:t>
            </a:fld>
            <a:endParaRPr lang="de-CH"/>
          </a:p>
        </p:txBody>
      </p:sp>
      <p:sp>
        <p:nvSpPr>
          <p:cNvPr id="8" name="Foliennummernplatzhalter 6"/>
          <p:cNvSpPr txBox="1">
            <a:spLocks/>
          </p:cNvSpPr>
          <p:nvPr/>
        </p:nvSpPr>
        <p:spPr>
          <a:xfrm flipH="1">
            <a:off x="-1" y="6217229"/>
            <a:ext cx="1123720" cy="501648"/>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471FF4-0C00-40C5-A66A-9E33A9528A29}" type="slidenum">
              <a:rPr lang="de-CH" smtClean="0"/>
              <a:pPr/>
              <a:t>16</a:t>
            </a:fld>
            <a:endParaRPr lang="de-CH" dirty="0"/>
          </a:p>
        </p:txBody>
      </p:sp>
    </p:spTree>
    <p:extLst>
      <p:ext uri="{BB962C8B-B14F-4D97-AF65-F5344CB8AC3E}">
        <p14:creationId xmlns:p14="http://schemas.microsoft.com/office/powerpoint/2010/main" val="407322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Warum gerade jüdische Denker?</a:t>
            </a:r>
          </a:p>
        </p:txBody>
      </p:sp>
      <p:sp>
        <p:nvSpPr>
          <p:cNvPr id="3" name="Inhaltsplatzhalter 2"/>
          <p:cNvSpPr>
            <a:spLocks noGrp="1"/>
          </p:cNvSpPr>
          <p:nvPr>
            <p:ph sz="half" idx="1"/>
          </p:nvPr>
        </p:nvSpPr>
        <p:spPr/>
        <p:txBody>
          <a:bodyPr>
            <a:normAutofit fontScale="92500" lnSpcReduction="10000"/>
          </a:bodyPr>
          <a:lstStyle/>
          <a:p>
            <a:r>
              <a:rPr lang="de-DE" i="1" dirty="0"/>
              <a:t>Anthropologische Studien bei jüdischen Familien zeigten folgende Besonderheiten:</a:t>
            </a:r>
          </a:p>
          <a:p>
            <a:r>
              <a:rPr lang="de-DE" dirty="0"/>
              <a:t>Juden tendieren dazu, Emotionen und negative Erfahrungen in Worten auszudrücken. </a:t>
            </a:r>
          </a:p>
          <a:p>
            <a:r>
              <a:rPr lang="de-DE" dirty="0"/>
              <a:t>Unterdrückung und Verfolgung ließ Familien nahe zusammenrücken. Gemeinsam erklärten sie einander ihren Schmerz.</a:t>
            </a:r>
          </a:p>
        </p:txBody>
      </p:sp>
      <p:sp>
        <p:nvSpPr>
          <p:cNvPr id="4" name="Inhaltsplatzhalter 3"/>
          <p:cNvSpPr>
            <a:spLocks noGrp="1"/>
          </p:cNvSpPr>
          <p:nvPr>
            <p:ph sz="half" idx="2"/>
          </p:nvPr>
        </p:nvSpPr>
        <p:spPr/>
        <p:txBody>
          <a:bodyPr>
            <a:normAutofit fontScale="92500" lnSpcReduction="10000"/>
          </a:bodyPr>
          <a:lstStyle/>
          <a:p>
            <a:r>
              <a:rPr lang="de-DE" dirty="0"/>
              <a:t>Jüdische Familien diskutieren ihre Probleme oft in detaillierter Weise, und leidende Mitglieder werden ermutigt, ihre Gefühle herauszulassen, um dadurch eine Katharsis zu erfahren.</a:t>
            </a:r>
          </a:p>
          <a:p>
            <a:r>
              <a:rPr lang="de-DE" dirty="0"/>
              <a:t>Die Tradition des Rabbiners führt dazu, dass Juden im Unterschied zu anderen Kulturen eher bereit sind, ihre Probleme einem Außenstehenden darzulegen.</a:t>
            </a:r>
          </a:p>
        </p:txBody>
      </p:sp>
      <p:sp>
        <p:nvSpPr>
          <p:cNvPr id="5" name="Foliennummernplatzhalter 4"/>
          <p:cNvSpPr>
            <a:spLocks noGrp="1"/>
          </p:cNvSpPr>
          <p:nvPr>
            <p:ph type="sldNum" sz="quarter" idx="12"/>
          </p:nvPr>
        </p:nvSpPr>
        <p:spPr/>
        <p:txBody>
          <a:bodyPr/>
          <a:lstStyle/>
          <a:p>
            <a:fld id="{4E471FF4-0C00-40C5-A66A-9E33A9528A29}" type="slidenum">
              <a:rPr lang="de-CH" smtClean="0"/>
              <a:t>17</a:t>
            </a:fld>
            <a:endParaRPr lang="de-CH"/>
          </a:p>
        </p:txBody>
      </p:sp>
      <p:sp>
        <p:nvSpPr>
          <p:cNvPr id="6" name="Textfeld 5"/>
          <p:cNvSpPr txBox="1"/>
          <p:nvPr/>
        </p:nvSpPr>
        <p:spPr>
          <a:xfrm>
            <a:off x="7289800" y="548352"/>
            <a:ext cx="3149600" cy="1277273"/>
          </a:xfrm>
          <a:prstGeom prst="rect">
            <a:avLst/>
          </a:prstGeom>
          <a:noFill/>
        </p:spPr>
        <p:txBody>
          <a:bodyPr wrap="square" rtlCol="0">
            <a:spAutoFit/>
          </a:bodyPr>
          <a:lstStyle/>
          <a:p>
            <a:r>
              <a:rPr lang="en-US" sz="1100" dirty="0"/>
              <a:t>F.M. </a:t>
            </a:r>
            <a:r>
              <a:rPr lang="en-US" sz="1100" dirty="0" err="1"/>
              <a:t>Herz</a:t>
            </a:r>
            <a:r>
              <a:rPr lang="en-US" sz="1100" dirty="0"/>
              <a:t> and E.J. Rosen; Mark </a:t>
            </a:r>
            <a:r>
              <a:rPr lang="en-US" sz="1100" dirty="0" err="1"/>
              <a:t>Zborowski</a:t>
            </a:r>
            <a:r>
              <a:rPr lang="en-US" sz="1100" dirty="0"/>
              <a:t>;  Peter </a:t>
            </a:r>
            <a:r>
              <a:rPr lang="en-US" sz="1100" dirty="0" err="1"/>
              <a:t>Langman</a:t>
            </a:r>
            <a:r>
              <a:rPr lang="en-US" sz="1100" dirty="0"/>
              <a:t> --- </a:t>
            </a:r>
            <a:r>
              <a:rPr lang="en-US" sz="1100" dirty="0" err="1"/>
              <a:t>Zuitiert</a:t>
            </a:r>
            <a:r>
              <a:rPr lang="en-US" sz="1100" dirty="0"/>
              <a:t> </a:t>
            </a:r>
            <a:r>
              <a:rPr lang="en-US" sz="1100" dirty="0" err="1"/>
              <a:t>bei</a:t>
            </a:r>
            <a:r>
              <a:rPr lang="en-US" sz="1100" dirty="0"/>
              <a:t> Jessica Kraft,</a:t>
            </a:r>
          </a:p>
          <a:p>
            <a:r>
              <a:rPr lang="de-CH" sz="1100" dirty="0"/>
              <a:t>www.myjewishlearning.com/article/judaism-and-psychology/#</a:t>
            </a:r>
          </a:p>
          <a:p>
            <a:endParaRPr lang="en-US" sz="1100" dirty="0"/>
          </a:p>
          <a:p>
            <a:endParaRPr lang="en-US" sz="1100" dirty="0"/>
          </a:p>
          <a:p>
            <a:endParaRPr lang="de-CH" sz="1100" dirty="0"/>
          </a:p>
        </p:txBody>
      </p:sp>
    </p:spTree>
    <p:extLst>
      <p:ext uri="{BB962C8B-B14F-4D97-AF65-F5344CB8AC3E}">
        <p14:creationId xmlns:p14="http://schemas.microsoft.com/office/powerpoint/2010/main" val="211436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Fragen haben Kraft</a:t>
            </a:r>
          </a:p>
        </p:txBody>
      </p:sp>
      <p:sp>
        <p:nvSpPr>
          <p:cNvPr id="3" name="Inhaltsplatzhalter 2"/>
          <p:cNvSpPr>
            <a:spLocks noGrp="1"/>
          </p:cNvSpPr>
          <p:nvPr>
            <p:ph idx="1"/>
          </p:nvPr>
        </p:nvSpPr>
        <p:spPr/>
        <p:txBody>
          <a:bodyPr/>
          <a:lstStyle/>
          <a:p>
            <a:pPr marL="0" indent="0">
              <a:buNone/>
            </a:pPr>
            <a:r>
              <a:rPr lang="de-CH" dirty="0"/>
              <a:t>«Jede Frage besitzt eine Kraft, welche die Antwort nicht mehr enthält. Der Mensch erhebt sich zu Gott durch die Fragen, die er ihm stellt. Das ist die wahre Zwiesprache. Der Mensch fragt und Gott antwortet. Aber man versteht seine Antworten nicht. Man kann sie nicht verstehen, denn sie kommen aus dem Grund der Seele und bleiben dort bis zum Tode. Die wahren Antworten, Elieser, findest du nur in dir.»</a:t>
            </a:r>
          </a:p>
          <a:p>
            <a:endParaRPr lang="de-CH" dirty="0"/>
          </a:p>
          <a:p>
            <a:pPr lvl="1"/>
            <a:r>
              <a:rPr lang="de-CH" dirty="0"/>
              <a:t>Aus dem Buch von Elie Wiesel, Die Nacht, Herder, 1958/2008, S. 17</a:t>
            </a:r>
          </a:p>
        </p:txBody>
      </p:sp>
      <p:sp>
        <p:nvSpPr>
          <p:cNvPr id="4" name="Foliennummernplatzhalter 3"/>
          <p:cNvSpPr>
            <a:spLocks noGrp="1"/>
          </p:cNvSpPr>
          <p:nvPr>
            <p:ph type="sldNum" sz="quarter" idx="12"/>
          </p:nvPr>
        </p:nvSpPr>
        <p:spPr/>
        <p:txBody>
          <a:bodyPr/>
          <a:lstStyle/>
          <a:p>
            <a:fld id="{4E471FF4-0C00-40C5-A66A-9E33A9528A29}" type="slidenum">
              <a:rPr lang="de-CH" smtClean="0"/>
              <a:t>18</a:t>
            </a:fld>
            <a:endParaRPr lang="de-CH"/>
          </a:p>
        </p:txBody>
      </p:sp>
    </p:spTree>
    <p:extLst>
      <p:ext uri="{BB962C8B-B14F-4D97-AF65-F5344CB8AC3E}">
        <p14:creationId xmlns:p14="http://schemas.microsoft.com/office/powerpoint/2010/main" val="229063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Sigmund Freud (1856 – 1939)</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pPr marL="0" indent="0">
              <a:buNone/>
            </a:pPr>
            <a:r>
              <a:rPr lang="de-CH" dirty="0">
                <a:latin typeface="Cambria" panose="02040503050406030204" pitchFamily="18" charset="0"/>
              </a:rPr>
              <a:t>Vater chassidischer geprägter Wollhändler,  Mutter mit rabbinischem Hintergrund.</a:t>
            </a:r>
          </a:p>
          <a:p>
            <a:pPr marL="0" indent="0">
              <a:buNone/>
            </a:pPr>
            <a:r>
              <a:rPr lang="de-CH" dirty="0">
                <a:latin typeface="Cambria" panose="02040503050406030204" pitchFamily="18" charset="0"/>
              </a:rPr>
              <a:t>Aufgewachsen im katholischen Wien</a:t>
            </a:r>
          </a:p>
          <a:p>
            <a:pPr marL="0" indent="0">
              <a:buNone/>
            </a:pPr>
            <a:r>
              <a:rPr lang="de-CH" dirty="0">
                <a:latin typeface="Cambria" panose="02040503050406030204" pitchFamily="18" charset="0"/>
              </a:rPr>
              <a:t>Keine hoch religiöse Erziehung, aber doch Berührung mit Judentum, Katholizismus (durch das Kindermädchen) und mit antisemitischen («christlichen») Anfeindungen.</a:t>
            </a:r>
          </a:p>
          <a:p>
            <a:pPr marL="0" indent="0">
              <a:buNone/>
            </a:pPr>
            <a:r>
              <a:rPr lang="de-CH" dirty="0">
                <a:latin typeface="Cambria" panose="02040503050406030204" pitchFamily="18" charset="0"/>
              </a:rPr>
              <a:t>Hohes Interesse an der Wissenschaft, die für ihn die früheren Systeme von Magie, Religion und Philosophie als Leitlinie für die Erkenntnis der Welt ablöste.</a:t>
            </a:r>
          </a:p>
          <a:p>
            <a:pPr marL="0" indent="0">
              <a:buNone/>
            </a:pPr>
            <a:r>
              <a:rPr lang="de-CH" dirty="0">
                <a:latin typeface="Cambria" panose="02040503050406030204" pitchFamily="18" charset="0"/>
              </a:rPr>
              <a:t>Trotz seines Atheismus zählt er sich zum Judentum (</a:t>
            </a:r>
            <a:r>
              <a:rPr lang="de-CH" dirty="0" err="1">
                <a:latin typeface="Cambria" panose="02040503050406030204" pitchFamily="18" charset="0"/>
              </a:rPr>
              <a:t>Bnai</a:t>
            </a:r>
            <a:r>
              <a:rPr lang="de-CH" dirty="0">
                <a:latin typeface="Cambria" panose="02040503050406030204" pitchFamily="18" charset="0"/>
              </a:rPr>
              <a:t> </a:t>
            </a:r>
            <a:r>
              <a:rPr lang="de-CH" dirty="0" err="1">
                <a:latin typeface="Cambria" panose="02040503050406030204" pitchFamily="18" charset="0"/>
              </a:rPr>
              <a:t>Brith</a:t>
            </a:r>
            <a:r>
              <a:rPr lang="de-CH" dirty="0">
                <a:latin typeface="Cambria" panose="02040503050406030204" pitchFamily="18" charset="0"/>
              </a:rPr>
              <a:t>).</a:t>
            </a:r>
          </a:p>
        </p:txBody>
      </p:sp>
      <p:pic>
        <p:nvPicPr>
          <p:cNvPr id="5" name="Grafik 4"/>
          <p:cNvPicPr>
            <a:picLocks noChangeAspect="1"/>
          </p:cNvPicPr>
          <p:nvPr/>
        </p:nvPicPr>
        <p:blipFill>
          <a:blip r:embed="rId3"/>
          <a:stretch>
            <a:fillRect/>
          </a:stretch>
        </p:blipFill>
        <p:spPr>
          <a:xfrm>
            <a:off x="-90153" y="1702185"/>
            <a:ext cx="4881307" cy="3128474"/>
          </a:xfrm>
          <a:prstGeom prst="rect">
            <a:avLst/>
          </a:prstGeom>
        </p:spPr>
      </p:pic>
      <p:sp>
        <p:nvSpPr>
          <p:cNvPr id="4" name="Foliennummernplatzhalter 3"/>
          <p:cNvSpPr>
            <a:spLocks noGrp="1"/>
          </p:cNvSpPr>
          <p:nvPr>
            <p:ph type="sldNum" sz="quarter" idx="12"/>
          </p:nvPr>
        </p:nvSpPr>
        <p:spPr/>
        <p:txBody>
          <a:bodyPr/>
          <a:lstStyle/>
          <a:p>
            <a:fld id="{4E471FF4-0C00-40C5-A66A-9E33A9528A29}" type="slidenum">
              <a:rPr lang="de-CH" smtClean="0"/>
              <a:t>19</a:t>
            </a:fld>
            <a:endParaRPr lang="de-CH"/>
          </a:p>
        </p:txBody>
      </p:sp>
    </p:spTree>
    <p:extLst>
      <p:ext uri="{BB962C8B-B14F-4D97-AF65-F5344CB8AC3E}">
        <p14:creationId xmlns:p14="http://schemas.microsoft.com/office/powerpoint/2010/main" val="341210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a:xfrm flipH="1">
            <a:off x="-1" y="5641033"/>
            <a:ext cx="1123720" cy="501648"/>
          </a:xfrm>
        </p:spPr>
        <p:txBody>
          <a:bodyPr/>
          <a:lstStyle/>
          <a:p>
            <a:fld id="{4E471FF4-0C00-40C5-A66A-9E33A9528A29}" type="slidenum">
              <a:rPr lang="de-CH" smtClean="0"/>
              <a:t>2</a:t>
            </a:fld>
            <a:endParaRPr lang="de-CH"/>
          </a:p>
        </p:txBody>
      </p:sp>
      <p:sp>
        <p:nvSpPr>
          <p:cNvPr id="5" name="Textfeld 4"/>
          <p:cNvSpPr txBox="1"/>
          <p:nvPr/>
        </p:nvSpPr>
        <p:spPr>
          <a:xfrm>
            <a:off x="1240077" y="726512"/>
            <a:ext cx="7941501" cy="5816977"/>
          </a:xfrm>
          <a:prstGeom prst="rect">
            <a:avLst/>
          </a:prstGeom>
          <a:noFill/>
        </p:spPr>
        <p:txBody>
          <a:bodyPr wrap="square" rtlCol="0">
            <a:spAutoFit/>
          </a:bodyPr>
          <a:lstStyle/>
          <a:p>
            <a:r>
              <a:rPr lang="de-CH" sz="3600" b="1" dirty="0"/>
              <a:t>HINWEIS</a:t>
            </a:r>
          </a:p>
          <a:p>
            <a:endParaRPr lang="de-CH" sz="2400" dirty="0"/>
          </a:p>
          <a:p>
            <a:r>
              <a:rPr lang="de-CH" sz="2400" dirty="0"/>
              <a:t>Die folgende Präsentation wurde für den Unterricht im Rahmen des Masterstudienganges «Religion und Psychotherapie» an der Evangelischen Hochschule Tabor in Marburg zusammengestellt. Sie ist nur ein Grundgerüst für einen dialogisch geführten, vertieften Ablauf des eigentlichen Unterrichts.</a:t>
            </a:r>
          </a:p>
          <a:p>
            <a:r>
              <a:rPr lang="de-CH" sz="2400" dirty="0"/>
              <a:t>Rückfragen und Ergänzungen bitte an:</a:t>
            </a:r>
          </a:p>
          <a:p>
            <a:r>
              <a:rPr lang="de-CH" sz="2400" dirty="0">
                <a:hlinkClick r:id="rId2"/>
              </a:rPr>
              <a:t>samuelpfeifer@gmail.com</a:t>
            </a:r>
            <a:r>
              <a:rPr lang="de-CH" sz="2400" dirty="0"/>
              <a:t> </a:t>
            </a:r>
          </a:p>
          <a:p>
            <a:endParaRPr lang="de-CH" sz="2400" dirty="0"/>
          </a:p>
          <a:p>
            <a:r>
              <a:rPr lang="de-CH" sz="2400" dirty="0"/>
              <a:t>Zwei Präsentationen:</a:t>
            </a:r>
          </a:p>
          <a:p>
            <a:pPr marL="457200" indent="-457200">
              <a:buAutoNum type="arabicParenR"/>
            </a:pPr>
            <a:r>
              <a:rPr lang="de-CH" sz="2400" dirty="0"/>
              <a:t>Orthodoxes Judentum und Psychotherapie</a:t>
            </a:r>
          </a:p>
          <a:p>
            <a:pPr marL="457200" indent="-457200">
              <a:buAutoNum type="arabicParenR"/>
            </a:pPr>
            <a:r>
              <a:rPr lang="de-CH" sz="2400" dirty="0"/>
              <a:t>Psychotherapie im heutigen orthodoxen Kontext</a:t>
            </a:r>
          </a:p>
          <a:p>
            <a:endParaRPr lang="de-CH" sz="2400" dirty="0"/>
          </a:p>
        </p:txBody>
      </p:sp>
      <p:cxnSp>
        <p:nvCxnSpPr>
          <p:cNvPr id="7" name="Gerader Verbinder 6"/>
          <p:cNvCxnSpPr/>
          <p:nvPr/>
        </p:nvCxnSpPr>
        <p:spPr>
          <a:xfrm>
            <a:off x="1315233" y="1427969"/>
            <a:ext cx="78037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1315233" y="4899766"/>
            <a:ext cx="780371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66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Sigmund Freud: Religion als Neurose</a:t>
            </a:r>
          </a:p>
        </p:txBody>
      </p:sp>
      <p:sp>
        <p:nvSpPr>
          <p:cNvPr id="3" name="Inhaltsplatzhalter 2"/>
          <p:cNvSpPr>
            <a:spLocks noGrp="1"/>
          </p:cNvSpPr>
          <p:nvPr>
            <p:ph idx="1"/>
          </p:nvPr>
        </p:nvSpPr>
        <p:spPr>
          <a:xfrm>
            <a:off x="4906851" y="1648843"/>
            <a:ext cx="5254579" cy="4528120"/>
          </a:xfrm>
        </p:spPr>
        <p:txBody>
          <a:bodyPr>
            <a:normAutofit fontScale="85000" lnSpcReduction="20000"/>
          </a:bodyPr>
          <a:lstStyle/>
          <a:p>
            <a:pPr marL="0" indent="0">
              <a:buNone/>
            </a:pPr>
            <a:r>
              <a:rPr lang="de-CH" dirty="0">
                <a:latin typeface="Cambria" panose="02040503050406030204" pitchFamily="18" charset="0"/>
              </a:rPr>
              <a:t>«Ich habe seit damals nicht mehr bezweifelt, dass die religiösen Phänomene nur nach dem Muster der uns vertrauten – neurotischen  Symptome des Individuums zu verstehen sind, als Wiederkehren von längst vergessenen, bedeutsamen Vorgängen in der Urgeschichte der menschlichen Familie, dass sie ihren zwanghaften Charakter eben diesem Ursprung verdanken und also kraft ihres Gehalts an </a:t>
            </a:r>
            <a:r>
              <a:rPr lang="de-CH" i="1" dirty="0">
                <a:latin typeface="Cambria" panose="02040503050406030204" pitchFamily="18" charset="0"/>
              </a:rPr>
              <a:t>historischer </a:t>
            </a:r>
            <a:r>
              <a:rPr lang="de-CH" dirty="0">
                <a:latin typeface="Cambria" panose="02040503050406030204" pitchFamily="18" charset="0"/>
              </a:rPr>
              <a:t>Wahrheit auf die Menschen wirken.»</a:t>
            </a:r>
            <a:br>
              <a:rPr lang="de-CH" dirty="0">
                <a:latin typeface="Cambria" panose="02040503050406030204" pitchFamily="18" charset="0"/>
              </a:rPr>
            </a:br>
            <a:endParaRPr lang="de-CH" dirty="0">
              <a:latin typeface="Cambria" panose="02040503050406030204" pitchFamily="18" charset="0"/>
            </a:endParaRPr>
          </a:p>
          <a:p>
            <a:pPr marL="457200" lvl="1" indent="0">
              <a:buNone/>
            </a:pPr>
            <a:r>
              <a:rPr lang="de-CH" sz="1500" dirty="0"/>
              <a:t>Freud S. (1937/1985), Der Mann Moses und die monotheistische Religion. Schriften über die Religion. Fischer Taschenbuch, Frankfurt, S. 68</a:t>
            </a:r>
          </a:p>
          <a:p>
            <a:endParaRPr lang="de-CH" dirty="0"/>
          </a:p>
        </p:txBody>
      </p:sp>
      <p:pic>
        <p:nvPicPr>
          <p:cNvPr id="5" name="Grafik 4"/>
          <p:cNvPicPr>
            <a:picLocks noChangeAspect="1"/>
          </p:cNvPicPr>
          <p:nvPr/>
        </p:nvPicPr>
        <p:blipFill>
          <a:blip r:embed="rId3"/>
          <a:stretch>
            <a:fillRect/>
          </a:stretch>
        </p:blipFill>
        <p:spPr>
          <a:xfrm>
            <a:off x="-90153" y="1702185"/>
            <a:ext cx="4881307" cy="3128474"/>
          </a:xfrm>
          <a:prstGeom prst="rect">
            <a:avLst/>
          </a:prstGeom>
        </p:spPr>
      </p:pic>
      <p:sp>
        <p:nvSpPr>
          <p:cNvPr id="4" name="Foliennummernplatzhalter 3"/>
          <p:cNvSpPr>
            <a:spLocks noGrp="1"/>
          </p:cNvSpPr>
          <p:nvPr>
            <p:ph type="sldNum" sz="quarter" idx="12"/>
          </p:nvPr>
        </p:nvSpPr>
        <p:spPr/>
        <p:txBody>
          <a:bodyPr/>
          <a:lstStyle/>
          <a:p>
            <a:fld id="{4E471FF4-0C00-40C5-A66A-9E33A9528A29}" type="slidenum">
              <a:rPr lang="de-CH" smtClean="0"/>
              <a:t>20</a:t>
            </a:fld>
            <a:endParaRPr lang="de-CH"/>
          </a:p>
        </p:txBody>
      </p:sp>
    </p:spTree>
    <p:extLst>
      <p:ext uri="{BB962C8B-B14F-4D97-AF65-F5344CB8AC3E}">
        <p14:creationId xmlns:p14="http://schemas.microsoft.com/office/powerpoint/2010/main" val="101669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Schuld als wesentliche Triebfeder der Religion</a:t>
            </a:r>
          </a:p>
        </p:txBody>
      </p:sp>
      <p:sp>
        <p:nvSpPr>
          <p:cNvPr id="3" name="Inhaltsplatzhalter 2"/>
          <p:cNvSpPr>
            <a:spLocks noGrp="1"/>
          </p:cNvSpPr>
          <p:nvPr>
            <p:ph idx="1"/>
          </p:nvPr>
        </p:nvSpPr>
        <p:spPr>
          <a:xfrm>
            <a:off x="3168203" y="1648843"/>
            <a:ext cx="6553489" cy="4528120"/>
          </a:xfrm>
        </p:spPr>
        <p:txBody>
          <a:bodyPr>
            <a:normAutofit fontScale="92500" lnSpcReduction="10000"/>
          </a:bodyPr>
          <a:lstStyle/>
          <a:p>
            <a:r>
              <a:rPr lang="de-CH" dirty="0"/>
              <a:t>Sigmund Freud (Der Mann Moses und die monotheistische Religion): Die jüdische Religion ist eine «Vater-Religion». Durch seine Rebellion gegen Gott und Moses hat das Volk Israel letztlich einen Vatermord begangen. Als Folge dieser Schuld entwickelte es das Konzept des Messias als Hoffnung auf die Wiederkehr von Mose als Erlöser.</a:t>
            </a:r>
          </a:p>
          <a:p>
            <a:r>
              <a:rPr lang="de-CH" dirty="0"/>
              <a:t>In diesem Sinne ist Religion das Modell neurotischer Symptome des Einzelnen, die als Wiederkehr lang vergessener wichtiger Geschehnisse in der Familie in zwanghafter Weise auftreten. (S. 68)</a:t>
            </a:r>
          </a:p>
        </p:txBody>
      </p:sp>
      <p:sp>
        <p:nvSpPr>
          <p:cNvPr id="4" name="Textfeld 3"/>
          <p:cNvSpPr txBox="1"/>
          <p:nvPr/>
        </p:nvSpPr>
        <p:spPr>
          <a:xfrm rot="5400000">
            <a:off x="7624293" y="3469025"/>
            <a:ext cx="4584879" cy="830997"/>
          </a:xfrm>
          <a:prstGeom prst="rect">
            <a:avLst/>
          </a:prstGeom>
          <a:noFill/>
        </p:spPr>
        <p:txBody>
          <a:bodyPr wrap="square" rtlCol="0">
            <a:spAutoFit/>
          </a:bodyPr>
          <a:lstStyle/>
          <a:p>
            <a:r>
              <a:rPr lang="en-US" sz="1200" dirty="0" err="1"/>
              <a:t>Dein</a:t>
            </a:r>
            <a:r>
              <a:rPr lang="en-US" sz="1200" dirty="0"/>
              <a:t> S. (2013). The origins of Jewish guilt: psychological, theological, and cultural perspectives. Journal of Spirituality in Mental Health 15:123-137.</a:t>
            </a:r>
            <a:endParaRPr lang="de-CH" sz="1200" dirty="0"/>
          </a:p>
          <a:p>
            <a:endParaRPr lang="de-CH" sz="12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76914">
            <a:off x="621789" y="1751526"/>
            <a:ext cx="2029283" cy="3419341"/>
          </a:xfrm>
          <a:prstGeom prst="rect">
            <a:avLst/>
          </a:prstGeom>
          <a:ln>
            <a:noFill/>
          </a:ln>
          <a:effectLst>
            <a:outerShdw blurRad="292100" dist="139700" dir="2700000" algn="tl" rotWithShape="0">
              <a:srgbClr val="333333">
                <a:alpha val="65000"/>
              </a:srgbClr>
            </a:outerShdw>
          </a:effectLst>
        </p:spPr>
      </p:pic>
      <p:sp>
        <p:nvSpPr>
          <p:cNvPr id="6" name="Foliennummernplatzhalter 5"/>
          <p:cNvSpPr>
            <a:spLocks noGrp="1"/>
          </p:cNvSpPr>
          <p:nvPr>
            <p:ph type="sldNum" sz="quarter" idx="12"/>
          </p:nvPr>
        </p:nvSpPr>
        <p:spPr/>
        <p:txBody>
          <a:bodyPr/>
          <a:lstStyle/>
          <a:p>
            <a:fld id="{4E471FF4-0C00-40C5-A66A-9E33A9528A29}" type="slidenum">
              <a:rPr lang="de-CH" smtClean="0"/>
              <a:t>21</a:t>
            </a:fld>
            <a:endParaRPr lang="de-CH"/>
          </a:p>
        </p:txBody>
      </p:sp>
    </p:spTree>
    <p:extLst>
      <p:ext uri="{BB962C8B-B14F-4D97-AF65-F5344CB8AC3E}">
        <p14:creationId xmlns:p14="http://schemas.microsoft.com/office/powerpoint/2010/main" val="2412848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Alfred Adler (1870 – 1937)</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r>
              <a:rPr lang="de-DE" dirty="0">
                <a:latin typeface="Cambria" panose="02040503050406030204" pitchFamily="18" charset="0"/>
              </a:rPr>
              <a:t>Sozialistisch säkular</a:t>
            </a:r>
          </a:p>
          <a:p>
            <a:r>
              <a:rPr lang="de-DE" dirty="0">
                <a:latin typeface="Cambria" panose="02040503050406030204" pitchFamily="18" charset="0"/>
              </a:rPr>
              <a:t>Dennoch geprägt vom Erbe seiner Religion: verwendet in seinen Betrachtungen über Familienkonstellationen auch biblische Gestalten: </a:t>
            </a:r>
            <a:r>
              <a:rPr lang="de-DE" dirty="0" err="1">
                <a:latin typeface="Cambria" panose="02040503050406030204" pitchFamily="18" charset="0"/>
              </a:rPr>
              <a:t>Kain</a:t>
            </a:r>
            <a:r>
              <a:rPr lang="de-DE" dirty="0">
                <a:latin typeface="Cambria" panose="02040503050406030204" pitchFamily="18" charset="0"/>
              </a:rPr>
              <a:t> und Abel, Jakob und Esau u.a.</a:t>
            </a:r>
          </a:p>
          <a:p>
            <a:r>
              <a:rPr lang="de-DE" dirty="0">
                <a:latin typeface="Cambria" panose="02040503050406030204" pitchFamily="18" charset="0"/>
              </a:rPr>
              <a:t>„Funktionale Ethik“: was dient der Entwicklung des Gemeinschaftsgefühls?</a:t>
            </a:r>
          </a:p>
          <a:p>
            <a:r>
              <a:rPr lang="de-DE" dirty="0">
                <a:latin typeface="Cambria" panose="02040503050406030204" pitchFamily="18" charset="0"/>
              </a:rPr>
              <a:t>Positiv zu den humanistischen Werten der Religion eingestellt, weil sie ähnliche Ziele wie die Individualpsychologie anstrebt. </a:t>
            </a:r>
          </a:p>
          <a:p>
            <a:r>
              <a:rPr lang="de-DE" dirty="0">
                <a:latin typeface="Cambria" panose="02040503050406030204" pitchFamily="18" charset="0"/>
              </a:rPr>
              <a:t>Kritisch in Bezug auf Emotionalität und Dogmatisierungstendenzen.</a:t>
            </a:r>
          </a:p>
          <a:p>
            <a:endParaRPr lang="de-DE" dirty="0">
              <a:latin typeface="Cambria" panose="02040503050406030204" pitchFamily="18" charset="0"/>
            </a:endParaRPr>
          </a:p>
          <a:p>
            <a:pPr marL="0" indent="0">
              <a:buNone/>
            </a:pPr>
            <a:endParaRPr lang="de-DE" dirty="0"/>
          </a:p>
        </p:txBody>
      </p:sp>
      <p:pic>
        <p:nvPicPr>
          <p:cNvPr id="3074" name="Picture 2" descr="http://cdn.calisphere.org/data/13030/5f/ft2870055f/files/ft2870055f-FID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3030" y="1622739"/>
            <a:ext cx="4868214" cy="315396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22</a:t>
            </a:fld>
            <a:endParaRPr lang="de-CH"/>
          </a:p>
        </p:txBody>
      </p:sp>
    </p:spTree>
    <p:extLst>
      <p:ext uri="{BB962C8B-B14F-4D97-AF65-F5344CB8AC3E}">
        <p14:creationId xmlns:p14="http://schemas.microsoft.com/office/powerpoint/2010/main" val="401587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Adler über Religion</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r>
              <a:rPr lang="de-CH" dirty="0"/>
              <a:t>«Nach einem Sinn des Lebens zu fragen hat nur Wert und Bedeutung, wenn man das Bezugssystem Mensch-Kosmos im Auge hat.»</a:t>
            </a:r>
          </a:p>
          <a:p>
            <a:r>
              <a:rPr lang="de-CH" dirty="0"/>
              <a:t>«Das Streben, etwas von der stärkenden Gnade, von der gnadenreichen Stärke des göttlichen Zieles zu erlangen, strömt stets aus der Unsicherheit, auch dem konstanten </a:t>
            </a:r>
            <a:r>
              <a:rPr lang="de-CH" u="sng" dirty="0"/>
              <a:t>Minderwertigkeitsgefühl</a:t>
            </a:r>
            <a:r>
              <a:rPr lang="de-CH" dirty="0"/>
              <a:t> der bedürftigen Menschheit.»</a:t>
            </a:r>
          </a:p>
          <a:p>
            <a:r>
              <a:rPr lang="de-CH" dirty="0"/>
              <a:t>Was in der Religion Gott ist, das ist in der Individualpsychologie «</a:t>
            </a:r>
            <a:r>
              <a:rPr lang="de-CH" dirty="0" err="1"/>
              <a:t>common</a:t>
            </a:r>
            <a:r>
              <a:rPr lang="de-CH" dirty="0"/>
              <a:t> sense».</a:t>
            </a:r>
          </a:p>
          <a:p>
            <a:r>
              <a:rPr lang="de-CH" dirty="0"/>
              <a:t>Ziel ist das </a:t>
            </a:r>
            <a:r>
              <a:rPr lang="de-CH" u="sng" dirty="0"/>
              <a:t>Gemeinschaftsgefühl</a:t>
            </a:r>
            <a:r>
              <a:rPr lang="de-CH" dirty="0"/>
              <a:t> – Religion ist hilfreich, aber die Individualpsychologie wird sich als überlegen erweisen.</a:t>
            </a:r>
          </a:p>
          <a:p>
            <a:endParaRPr lang="de-CH" dirty="0"/>
          </a:p>
          <a:p>
            <a:pPr marL="0" indent="0">
              <a:buNone/>
            </a:pPr>
            <a:endParaRPr lang="de-CH"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61537">
            <a:off x="1056940" y="1853680"/>
            <a:ext cx="2291719" cy="3429939"/>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p:txBody>
          <a:bodyPr/>
          <a:lstStyle/>
          <a:p>
            <a:fld id="{4E471FF4-0C00-40C5-A66A-9E33A9528A29}" type="slidenum">
              <a:rPr lang="de-CH" smtClean="0"/>
              <a:t>23</a:t>
            </a:fld>
            <a:endParaRPr lang="de-CH"/>
          </a:p>
        </p:txBody>
      </p:sp>
    </p:spTree>
    <p:extLst>
      <p:ext uri="{BB962C8B-B14F-4D97-AF65-F5344CB8AC3E}">
        <p14:creationId xmlns:p14="http://schemas.microsoft.com/office/powerpoint/2010/main" val="26415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Frederic </a:t>
            </a:r>
            <a:r>
              <a:rPr lang="de-CH" dirty="0" err="1"/>
              <a:t>Perls</a:t>
            </a:r>
            <a:r>
              <a:rPr lang="de-CH" dirty="0"/>
              <a:t> (1893 – 1970)</a:t>
            </a:r>
          </a:p>
        </p:txBody>
      </p:sp>
      <p:sp>
        <p:nvSpPr>
          <p:cNvPr id="4" name="Inhaltsplatzhalter 3"/>
          <p:cNvSpPr txBox="1">
            <a:spLocks/>
          </p:cNvSpPr>
          <p:nvPr/>
        </p:nvSpPr>
        <p:spPr>
          <a:xfrm>
            <a:off x="4892308" y="1662896"/>
            <a:ext cx="5318974" cy="4686386"/>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Aus einer jüdischen Familie in Berlin</a:t>
            </a:r>
          </a:p>
          <a:p>
            <a:r>
              <a:rPr lang="de-CH" dirty="0"/>
              <a:t>Arzt – frühe Begegnung mit Gestaltpsychologie (Goldstein) und Energetik (W. Reich) – später Psychoanalytiker, allerdings Bruch mit Freud</a:t>
            </a:r>
          </a:p>
          <a:p>
            <a:r>
              <a:rPr lang="de-CH" u="sng" dirty="0"/>
              <a:t>Gestalttherapie</a:t>
            </a:r>
            <a:r>
              <a:rPr lang="de-CH" dirty="0"/>
              <a:t>: ganzheitliche Orientierung: Gewahrseins aller gegenwärtigen Gefühle, Empfindungen und Verhaltensweisen, und des Kontakts zu sich selbst und zur Umwelt</a:t>
            </a:r>
          </a:p>
          <a:p>
            <a:r>
              <a:rPr lang="de-CH" dirty="0"/>
              <a:t>Mitbegründer von </a:t>
            </a:r>
            <a:r>
              <a:rPr lang="de-CH" dirty="0" err="1"/>
              <a:t>Esalen</a:t>
            </a:r>
            <a:r>
              <a:rPr lang="de-CH" dirty="0"/>
              <a:t>, Human-Potential-Bewegung, </a:t>
            </a:r>
          </a:p>
          <a:p>
            <a:endParaRPr lang="de-CH" dirty="0"/>
          </a:p>
        </p:txBody>
      </p:sp>
      <p:sp>
        <p:nvSpPr>
          <p:cNvPr id="3" name="Textfeld 2"/>
          <p:cNvSpPr txBox="1"/>
          <p:nvPr/>
        </p:nvSpPr>
        <p:spPr>
          <a:xfrm>
            <a:off x="766541" y="4982736"/>
            <a:ext cx="3063459" cy="246221"/>
          </a:xfrm>
          <a:prstGeom prst="rect">
            <a:avLst/>
          </a:prstGeom>
          <a:noFill/>
        </p:spPr>
        <p:txBody>
          <a:bodyPr wrap="square" rtlCol="0">
            <a:spAutoFit/>
          </a:bodyPr>
          <a:lstStyle/>
          <a:p>
            <a:r>
              <a:rPr lang="de-CH" sz="1000" b="1" spc="300" dirty="0"/>
              <a:t>Frederic </a:t>
            </a:r>
            <a:r>
              <a:rPr lang="de-CH" sz="1000" b="1" spc="300" dirty="0" err="1"/>
              <a:t>Perls</a:t>
            </a:r>
            <a:endParaRPr lang="de-CH" sz="1000" b="1" spc="300" dirty="0"/>
          </a:p>
        </p:txBody>
      </p:sp>
      <p:pic>
        <p:nvPicPr>
          <p:cNvPr id="5" name="Grafik 4"/>
          <p:cNvPicPr>
            <a:picLocks noChangeAspect="1"/>
          </p:cNvPicPr>
          <p:nvPr/>
        </p:nvPicPr>
        <p:blipFill>
          <a:blip r:embed="rId2"/>
          <a:stretch>
            <a:fillRect/>
          </a:stretch>
        </p:blipFill>
        <p:spPr>
          <a:xfrm>
            <a:off x="-838200" y="1662896"/>
            <a:ext cx="5642020" cy="3134456"/>
          </a:xfrm>
          <a:prstGeom prst="rect">
            <a:avLst/>
          </a:prstGeom>
        </p:spPr>
      </p:pic>
    </p:spTree>
    <p:extLst>
      <p:ext uri="{BB962C8B-B14F-4D97-AF65-F5344CB8AC3E}">
        <p14:creationId xmlns:p14="http://schemas.microsoft.com/office/powerpoint/2010/main" val="405218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Viktor Frankl (1905 – 1997)</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pPr marL="0" indent="0">
              <a:lnSpc>
                <a:spcPts val="2100"/>
              </a:lnSpc>
              <a:buNone/>
            </a:pPr>
            <a:r>
              <a:rPr lang="en-US" dirty="0" err="1">
                <a:latin typeface="Cambria" panose="02040503050406030204" pitchFamily="18" charset="0"/>
              </a:rPr>
              <a:t>Neurologe</a:t>
            </a:r>
            <a:r>
              <a:rPr lang="en-US" dirty="0">
                <a:latin typeface="Cambria" panose="02040503050406030204" pitchFamily="18" charset="0"/>
              </a:rPr>
              <a:t> / </a:t>
            </a:r>
            <a:r>
              <a:rPr lang="en-US" dirty="0" err="1">
                <a:latin typeface="Cambria" panose="02040503050406030204" pitchFamily="18" charset="0"/>
              </a:rPr>
              <a:t>Psychiater</a:t>
            </a:r>
            <a:r>
              <a:rPr lang="en-US" dirty="0">
                <a:latin typeface="Cambria" panose="02040503050406030204" pitchFamily="18" charset="0"/>
              </a:rPr>
              <a:t> </a:t>
            </a:r>
            <a:r>
              <a:rPr lang="en-US" dirty="0" err="1">
                <a:latin typeface="Cambria" panose="02040503050406030204" pitchFamily="18" charset="0"/>
              </a:rPr>
              <a:t>aus</a:t>
            </a:r>
            <a:r>
              <a:rPr lang="en-US" dirty="0">
                <a:latin typeface="Cambria" panose="02040503050406030204" pitchFamily="18" charset="0"/>
              </a:rPr>
              <a:t> Wien</a:t>
            </a:r>
          </a:p>
          <a:p>
            <a:pPr marL="0" indent="0">
              <a:lnSpc>
                <a:spcPts val="2100"/>
              </a:lnSpc>
              <a:buNone/>
            </a:pPr>
            <a:r>
              <a:rPr lang="de-CH" dirty="0">
                <a:latin typeface="Cambria" panose="02040503050406030204" pitchFamily="18" charset="0"/>
              </a:rPr>
              <a:t>1942 bis 1945 Deportation ins Ghetto </a:t>
            </a:r>
            <a:r>
              <a:rPr lang="de-CH" dirty="0" err="1">
                <a:latin typeface="Cambria" panose="02040503050406030204" pitchFamily="18" charset="0"/>
              </a:rPr>
              <a:t>Theresienstadt</a:t>
            </a:r>
            <a:r>
              <a:rPr lang="de-CH" dirty="0">
                <a:latin typeface="Cambria" panose="02040503050406030204" pitchFamily="18" charset="0"/>
              </a:rPr>
              <a:t>; Internierung in mehreren Konzentrationslagern; Ermordung der Eltern, des Bruders und der Ehefrau</a:t>
            </a:r>
          </a:p>
          <a:p>
            <a:pPr marL="0" indent="0">
              <a:lnSpc>
                <a:spcPts val="2100"/>
              </a:lnSpc>
              <a:buNone/>
            </a:pPr>
            <a:r>
              <a:rPr lang="de-DE" altLang="de-DE" dirty="0">
                <a:latin typeface="Cambria" panose="02040503050406030204" pitchFamily="18" charset="0"/>
              </a:rPr>
              <a:t>1946 Habilitation: „ÄRZTLICHE SEELSORGE“</a:t>
            </a:r>
          </a:p>
          <a:p>
            <a:pPr marL="0" indent="0">
              <a:lnSpc>
                <a:spcPts val="2100"/>
              </a:lnSpc>
              <a:buNone/>
            </a:pPr>
            <a:r>
              <a:rPr lang="de-DE" altLang="de-DE" dirty="0">
                <a:latin typeface="Cambria" panose="02040503050406030204" pitchFamily="18" charset="0"/>
              </a:rPr>
              <a:t>Buch: „Trotzdem Ja zum Leben sagen. Ein Psychologe erlebt das Konzentrationslager“</a:t>
            </a:r>
          </a:p>
          <a:p>
            <a:pPr marL="0" indent="0">
              <a:lnSpc>
                <a:spcPts val="2100"/>
              </a:lnSpc>
              <a:buNone/>
            </a:pPr>
            <a:r>
              <a:rPr lang="de-DE" dirty="0">
                <a:latin typeface="Cambria" panose="02040503050406030204" pitchFamily="18" charset="0"/>
              </a:rPr>
              <a:t>Flammendes Plädoyer für Sinnsuche trotz traumatischer Erfahrung: </a:t>
            </a:r>
            <a:r>
              <a:rPr lang="de-DE" i="1" dirty="0">
                <a:latin typeface="Cambria" panose="02040503050406030204" pitchFamily="18" charset="0"/>
              </a:rPr>
              <a:t>Es kommt darauf an, «wie der Mensch zu einer Einschränkung seines Lebens sich einstellt.»</a:t>
            </a:r>
            <a:endParaRPr lang="de-CH" i="1" dirty="0">
              <a:latin typeface="Cambria" panose="02040503050406030204" pitchFamily="18" charset="0"/>
            </a:endParaRPr>
          </a:p>
        </p:txBody>
      </p:sp>
      <p:pic>
        <p:nvPicPr>
          <p:cNvPr id="4" name="Grafik 3"/>
          <p:cNvPicPr>
            <a:picLocks noChangeAspect="1"/>
          </p:cNvPicPr>
          <p:nvPr/>
        </p:nvPicPr>
        <p:blipFill rotWithShape="1">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28787" y="1648843"/>
            <a:ext cx="4919729" cy="3151722"/>
          </a:xfrm>
          <a:prstGeom prst="rect">
            <a:avLst/>
          </a:prstGeom>
        </p:spPr>
      </p:pic>
      <p:sp>
        <p:nvSpPr>
          <p:cNvPr id="5" name="Foliennummernplatzhalter 4"/>
          <p:cNvSpPr>
            <a:spLocks noGrp="1"/>
          </p:cNvSpPr>
          <p:nvPr>
            <p:ph type="sldNum" sz="quarter" idx="12"/>
          </p:nvPr>
        </p:nvSpPr>
        <p:spPr/>
        <p:txBody>
          <a:bodyPr/>
          <a:lstStyle/>
          <a:p>
            <a:fld id="{4E471FF4-0C00-40C5-A66A-9E33A9528A29}" type="slidenum">
              <a:rPr lang="de-CH" smtClean="0"/>
              <a:t>25</a:t>
            </a:fld>
            <a:endParaRPr lang="de-CH"/>
          </a:p>
        </p:txBody>
      </p:sp>
    </p:spTree>
    <p:extLst>
      <p:ext uri="{BB962C8B-B14F-4D97-AF65-F5344CB8AC3E}">
        <p14:creationId xmlns:p14="http://schemas.microsoft.com/office/powerpoint/2010/main" val="223322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Die geistige (noetische, noologische) Dimension</a:t>
            </a:r>
          </a:p>
        </p:txBody>
      </p:sp>
      <p:sp>
        <p:nvSpPr>
          <p:cNvPr id="4" name="Foliennummernplatzhalter 3"/>
          <p:cNvSpPr>
            <a:spLocks noGrp="1"/>
          </p:cNvSpPr>
          <p:nvPr>
            <p:ph type="sldNum" sz="quarter" idx="4"/>
          </p:nvPr>
        </p:nvSpPr>
        <p:spPr/>
        <p:txBody>
          <a:bodyPr/>
          <a:lstStyle/>
          <a:p>
            <a:fld id="{4E471FF4-0C00-40C5-A66A-9E33A9528A29}" type="slidenum">
              <a:rPr lang="de-CH" smtClean="0"/>
              <a:t>26</a:t>
            </a:fld>
            <a:endParaRPr lang="de-CH"/>
          </a:p>
        </p:txBody>
      </p:sp>
      <p:grpSp>
        <p:nvGrpSpPr>
          <p:cNvPr id="6" name="Gruppieren 5"/>
          <p:cNvGrpSpPr/>
          <p:nvPr/>
        </p:nvGrpSpPr>
        <p:grpSpPr>
          <a:xfrm>
            <a:off x="974443" y="1270000"/>
            <a:ext cx="9324975" cy="4890501"/>
            <a:chOff x="611188" y="1419225"/>
            <a:chExt cx="9324975" cy="4890501"/>
          </a:xfrm>
        </p:grpSpPr>
        <p:sp>
          <p:nvSpPr>
            <p:cNvPr id="7" name="Ellipse 6"/>
            <p:cNvSpPr/>
            <p:nvPr/>
          </p:nvSpPr>
          <p:spPr>
            <a:xfrm>
              <a:off x="2611438" y="2222501"/>
              <a:ext cx="2286000" cy="1571625"/>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rgbClr val="FFFFFF"/>
                  </a:solidFill>
                </a:rPr>
                <a:t>Personale Instanz</a:t>
              </a:r>
            </a:p>
          </p:txBody>
        </p:sp>
        <p:sp>
          <p:nvSpPr>
            <p:cNvPr id="8" name="Ellipse 7"/>
            <p:cNvSpPr/>
            <p:nvPr/>
          </p:nvSpPr>
          <p:spPr>
            <a:xfrm>
              <a:off x="5327650" y="4227514"/>
              <a:ext cx="2286000" cy="1571625"/>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rPr>
                <a:t>Bewertende Instanz</a:t>
              </a:r>
            </a:p>
          </p:txBody>
        </p:sp>
        <p:sp>
          <p:nvSpPr>
            <p:cNvPr id="9" name="Ellipse 8"/>
            <p:cNvSpPr/>
            <p:nvPr/>
          </p:nvSpPr>
          <p:spPr>
            <a:xfrm>
              <a:off x="2682875" y="4222751"/>
              <a:ext cx="2286000" cy="1571625"/>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rPr>
                <a:t>Stellung-nehmende Instanz</a:t>
              </a:r>
            </a:p>
          </p:txBody>
        </p:sp>
        <p:sp>
          <p:nvSpPr>
            <p:cNvPr id="10" name="Ellipse 9"/>
            <p:cNvSpPr/>
            <p:nvPr/>
          </p:nvSpPr>
          <p:spPr>
            <a:xfrm>
              <a:off x="5540376" y="2293939"/>
              <a:ext cx="2379663" cy="1571625"/>
            </a:xfrm>
            <a:prstGeom prst="ellipse">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rPr>
                <a:t>Entscheidende Instanz</a:t>
              </a:r>
            </a:p>
          </p:txBody>
        </p:sp>
        <p:sp>
          <p:nvSpPr>
            <p:cNvPr id="11" name="Ellipse 10"/>
            <p:cNvSpPr/>
            <p:nvPr/>
          </p:nvSpPr>
          <p:spPr>
            <a:xfrm>
              <a:off x="3968750" y="2865438"/>
              <a:ext cx="2357438" cy="2214562"/>
            </a:xfrm>
            <a:prstGeom prst="ellipse">
              <a:avLst/>
            </a:prstGeom>
            <a:solidFill>
              <a:srgbClr val="00B050">
                <a:alpha val="4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rPr>
                <a:t>NOUS</a:t>
              </a:r>
            </a:p>
          </p:txBody>
        </p:sp>
        <p:sp>
          <p:nvSpPr>
            <p:cNvPr id="12" name="Text Box 7"/>
            <p:cNvSpPr txBox="1">
              <a:spLocks noChangeArrowheads="1"/>
            </p:cNvSpPr>
            <p:nvPr/>
          </p:nvSpPr>
          <p:spPr bwMode="auto">
            <a:xfrm>
              <a:off x="5543550" y="1563688"/>
              <a:ext cx="2592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a:t>Willensentscheidungen</a:t>
              </a:r>
            </a:p>
          </p:txBody>
        </p:sp>
        <p:sp>
          <p:nvSpPr>
            <p:cNvPr id="13" name="Text Box 8"/>
            <p:cNvSpPr txBox="1">
              <a:spLocks noChangeArrowheads="1"/>
            </p:cNvSpPr>
            <p:nvPr/>
          </p:nvSpPr>
          <p:spPr bwMode="auto">
            <a:xfrm>
              <a:off x="3311526" y="1419225"/>
              <a:ext cx="143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a:t>Spiritualität (Glaube)</a:t>
              </a:r>
            </a:p>
          </p:txBody>
        </p:sp>
        <p:sp>
          <p:nvSpPr>
            <p:cNvPr id="14" name="Text Box 9"/>
            <p:cNvSpPr txBox="1">
              <a:spLocks noChangeArrowheads="1"/>
            </p:cNvSpPr>
            <p:nvPr/>
          </p:nvSpPr>
          <p:spPr bwMode="auto">
            <a:xfrm>
              <a:off x="8531226" y="2930526"/>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a:t>Intuition</a:t>
              </a:r>
            </a:p>
          </p:txBody>
        </p:sp>
        <p:sp>
          <p:nvSpPr>
            <p:cNvPr id="15" name="Text Box 10"/>
            <p:cNvSpPr txBox="1">
              <a:spLocks noChangeArrowheads="1"/>
            </p:cNvSpPr>
            <p:nvPr/>
          </p:nvSpPr>
          <p:spPr bwMode="auto">
            <a:xfrm>
              <a:off x="3382963" y="5943014"/>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b="1" dirty="0"/>
                <a:t>Fähigkeit zur Sinnfindung</a:t>
              </a:r>
            </a:p>
          </p:txBody>
        </p:sp>
        <p:sp>
          <p:nvSpPr>
            <p:cNvPr id="16" name="Text Box 11"/>
            <p:cNvSpPr txBox="1">
              <a:spLocks noChangeArrowheads="1"/>
            </p:cNvSpPr>
            <p:nvPr/>
          </p:nvSpPr>
          <p:spPr bwMode="auto">
            <a:xfrm>
              <a:off x="8496301" y="51641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a:t>Humor</a:t>
              </a:r>
            </a:p>
          </p:txBody>
        </p:sp>
        <p:sp>
          <p:nvSpPr>
            <p:cNvPr id="17" name="Text Box 12"/>
            <p:cNvSpPr txBox="1">
              <a:spLocks noChangeArrowheads="1"/>
            </p:cNvSpPr>
            <p:nvPr/>
          </p:nvSpPr>
          <p:spPr bwMode="auto">
            <a:xfrm>
              <a:off x="611188" y="3219450"/>
              <a:ext cx="230505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dirty="0"/>
                <a:t>Fähigkeit zur Selbstdistanzierung</a:t>
              </a:r>
            </a:p>
          </p:txBody>
        </p:sp>
        <p:sp>
          <p:nvSpPr>
            <p:cNvPr id="18" name="Text Box 13"/>
            <p:cNvSpPr txBox="1">
              <a:spLocks noChangeArrowheads="1"/>
            </p:cNvSpPr>
            <p:nvPr/>
          </p:nvSpPr>
          <p:spPr bwMode="auto">
            <a:xfrm>
              <a:off x="611188" y="4156075"/>
              <a:ext cx="219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1" hangingPunct="1">
                <a:spcBef>
                  <a:spcPct val="50000"/>
                </a:spcBef>
              </a:pPr>
              <a:r>
                <a:rPr lang="de-DE" altLang="de-DE" sz="1800"/>
                <a:t>Fähigkeit zur Selbsttranszendenz</a:t>
              </a:r>
            </a:p>
          </p:txBody>
        </p:sp>
        <p:sp>
          <p:nvSpPr>
            <p:cNvPr id="19" name="Line 14"/>
            <p:cNvSpPr>
              <a:spLocks noChangeShapeType="1"/>
            </p:cNvSpPr>
            <p:nvPr/>
          </p:nvSpPr>
          <p:spPr bwMode="auto">
            <a:xfrm>
              <a:off x="4391025" y="1995489"/>
              <a:ext cx="64770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 name="Line 15"/>
            <p:cNvSpPr>
              <a:spLocks noChangeShapeType="1"/>
            </p:cNvSpPr>
            <p:nvPr/>
          </p:nvSpPr>
          <p:spPr bwMode="auto">
            <a:xfrm flipH="1">
              <a:off x="5470526" y="1995489"/>
              <a:ext cx="360363"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1" name="Line 16"/>
            <p:cNvSpPr>
              <a:spLocks noChangeShapeType="1"/>
            </p:cNvSpPr>
            <p:nvPr/>
          </p:nvSpPr>
          <p:spPr bwMode="auto">
            <a:xfrm flipH="1">
              <a:off x="6335714" y="3290888"/>
              <a:ext cx="216058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2" name="Line 17"/>
            <p:cNvSpPr>
              <a:spLocks noChangeShapeType="1"/>
            </p:cNvSpPr>
            <p:nvPr/>
          </p:nvSpPr>
          <p:spPr bwMode="auto">
            <a:xfrm flipH="1">
              <a:off x="6407150" y="4083050"/>
              <a:ext cx="19446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3" name="Line 18"/>
            <p:cNvSpPr>
              <a:spLocks noChangeShapeType="1"/>
            </p:cNvSpPr>
            <p:nvPr/>
          </p:nvSpPr>
          <p:spPr bwMode="auto">
            <a:xfrm flipH="1" flipV="1">
              <a:off x="6335713" y="4227513"/>
              <a:ext cx="2087562"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4" name="Line 19"/>
            <p:cNvSpPr>
              <a:spLocks noChangeShapeType="1"/>
            </p:cNvSpPr>
            <p:nvPr/>
          </p:nvSpPr>
          <p:spPr bwMode="auto">
            <a:xfrm flipV="1">
              <a:off x="5183188" y="516413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5" name="Line 20"/>
            <p:cNvSpPr>
              <a:spLocks noChangeShapeType="1"/>
            </p:cNvSpPr>
            <p:nvPr/>
          </p:nvSpPr>
          <p:spPr bwMode="auto">
            <a:xfrm>
              <a:off x="2806700" y="3651250"/>
              <a:ext cx="108108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6" name="Line 21"/>
            <p:cNvSpPr>
              <a:spLocks noChangeShapeType="1"/>
            </p:cNvSpPr>
            <p:nvPr/>
          </p:nvSpPr>
          <p:spPr bwMode="auto">
            <a:xfrm flipV="1">
              <a:off x="2806700" y="4156076"/>
              <a:ext cx="1081088"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27" name="Group 22"/>
            <p:cNvGrpSpPr>
              <a:grpSpLocks/>
            </p:cNvGrpSpPr>
            <p:nvPr/>
          </p:nvGrpSpPr>
          <p:grpSpPr bwMode="auto">
            <a:xfrm>
              <a:off x="8423275" y="3579813"/>
              <a:ext cx="1512888" cy="1878012"/>
              <a:chOff x="4898" y="2255"/>
              <a:chExt cx="953" cy="1183"/>
            </a:xfrm>
          </p:grpSpPr>
          <p:sp>
            <p:nvSpPr>
              <p:cNvPr id="28" name="Text Box 23"/>
              <p:cNvSpPr txBox="1">
                <a:spLocks noChangeArrowheads="1"/>
              </p:cNvSpPr>
              <p:nvPr/>
            </p:nvSpPr>
            <p:spPr bwMode="auto">
              <a:xfrm>
                <a:off x="4898" y="2255"/>
                <a:ext cx="953"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ＭＳ Ｐゴシック" panose="020B0600070205080204" pitchFamily="34" charset="-128"/>
                  </a:defRPr>
                </a:lvl1pPr>
                <a:lvl2pPr marL="37931725" indent="-37474525" eaLnBrk="0" hangingPunct="0">
                  <a:defRPr sz="2400">
                    <a:solidFill>
                      <a:schemeClr val="tx1"/>
                    </a:solidFill>
                    <a:latin typeface="Tahoma" panose="020B0604030504040204" pitchFamily="34" charset="0"/>
                    <a:ea typeface="ＭＳ Ｐゴシック" panose="020B0600070205080204" pitchFamily="34" charset="-128"/>
                  </a:defRPr>
                </a:lvl2pPr>
                <a:lvl3pPr eaLnBrk="0" hangingPunct="0">
                  <a:defRPr sz="2400">
                    <a:solidFill>
                      <a:schemeClr val="tx1"/>
                    </a:solidFill>
                    <a:latin typeface="Tahoma" panose="020B0604030504040204" pitchFamily="34" charset="0"/>
                    <a:ea typeface="ＭＳ Ｐゴシック" panose="020B0600070205080204" pitchFamily="34" charset="-128"/>
                  </a:defRPr>
                </a:lvl3pPr>
                <a:lvl4pPr eaLnBrk="0" hangingPunct="0">
                  <a:defRPr sz="2400">
                    <a:solidFill>
                      <a:schemeClr val="tx1"/>
                    </a:solidFill>
                    <a:latin typeface="Tahoma" panose="020B0604030504040204" pitchFamily="34" charset="0"/>
                    <a:ea typeface="ＭＳ Ｐゴシック" panose="020B0600070205080204" pitchFamily="34" charset="-128"/>
                  </a:defRPr>
                </a:lvl4pPr>
                <a:lvl5pPr eaLnBrk="0" hangingPunct="0">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pPr>
                <a:r>
                  <a:rPr lang="de-DE" altLang="de-DE" sz="1800"/>
                  <a:t>Ethisches Empfinden „Gewissen“  	      Über-Ich</a:t>
                </a:r>
              </a:p>
              <a:p>
                <a:pPr eaLnBrk="1" hangingPunct="1">
                  <a:spcBef>
                    <a:spcPct val="50000"/>
                  </a:spcBef>
                </a:pPr>
                <a:r>
                  <a:rPr lang="de-DE" altLang="de-DE" sz="1800"/>
                  <a:t> </a:t>
                </a:r>
              </a:p>
            </p:txBody>
          </p:sp>
          <p:pic>
            <p:nvPicPr>
              <p:cNvPr id="29" name="Picture 24" descr="Vollbild anzeigen">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1" y="2799"/>
                <a:ext cx="19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62108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Sinnsuche vom Geistigen her</a:t>
            </a:r>
          </a:p>
        </p:txBody>
      </p:sp>
      <p:sp>
        <p:nvSpPr>
          <p:cNvPr id="3" name="Inhaltsplatzhalter 2"/>
          <p:cNvSpPr>
            <a:spLocks noGrp="1"/>
          </p:cNvSpPr>
          <p:nvPr>
            <p:ph idx="1"/>
          </p:nvPr>
        </p:nvSpPr>
        <p:spPr>
          <a:xfrm>
            <a:off x="5061046" y="1648842"/>
            <a:ext cx="5254579" cy="4528120"/>
          </a:xfrm>
        </p:spPr>
        <p:txBody>
          <a:bodyPr>
            <a:normAutofit fontScale="62500" lnSpcReduction="20000"/>
          </a:bodyPr>
          <a:lstStyle/>
          <a:p>
            <a:pPr>
              <a:lnSpc>
                <a:spcPts val="1900"/>
              </a:lnSpc>
              <a:spcBef>
                <a:spcPct val="50000"/>
              </a:spcBef>
            </a:pPr>
            <a:r>
              <a:rPr lang="de-DE" altLang="de-DE" dirty="0"/>
              <a:t>„Sofern die </a:t>
            </a:r>
            <a:r>
              <a:rPr lang="de-DE" altLang="de-DE" dirty="0" err="1"/>
              <a:t>noogenen</a:t>
            </a:r>
            <a:r>
              <a:rPr lang="de-DE" altLang="de-DE" dirty="0"/>
              <a:t> Neurosen als solche …</a:t>
            </a:r>
            <a:r>
              <a:rPr lang="de-DE" altLang="de-DE" i="1" dirty="0"/>
              <a:t>aus dem Geistigen</a:t>
            </a:r>
            <a:r>
              <a:rPr lang="de-DE" altLang="de-DE" dirty="0"/>
              <a:t> entstanden sind, liegt es auf der Hand, dass sie auch eine Psychotherapie </a:t>
            </a:r>
            <a:r>
              <a:rPr lang="de-DE" altLang="de-DE" i="1" dirty="0"/>
              <a:t>vom Geistigen her </a:t>
            </a:r>
            <a:r>
              <a:rPr lang="de-DE" altLang="de-DE" dirty="0"/>
              <a:t>erfordern. Als solche nun versteht sich selbst die Logotherapie“  (Frankl, 1968).</a:t>
            </a:r>
          </a:p>
          <a:p>
            <a:pPr>
              <a:lnSpc>
                <a:spcPts val="1900"/>
              </a:lnSpc>
              <a:spcBef>
                <a:spcPct val="50000"/>
              </a:spcBef>
            </a:pPr>
            <a:r>
              <a:rPr lang="de-DE" dirty="0"/>
              <a:t>„Das Gewissen hat seine „Stimme“ und „spricht“ zu uns – ein unleugbarer phänomenaler Tatbestand. Das Sprechen des Gewissens ist jedoch jeweils ein Antworten. Hier erweist sich der religiöse Mensch psychologisch gesehen als einer, der zum Gesprochenen den Sprecher hinzu erlebt, also gleichsam hellhöriger ist als der Nichtreligiöse. In der Zwiesprache mit seinem Gewissen – in diesem intimsten Selbstgespräch, das es gibt – ist ihm Gott der Partner.“ </a:t>
            </a:r>
          </a:p>
          <a:p>
            <a:pPr>
              <a:lnSpc>
                <a:spcPts val="1900"/>
              </a:lnSpc>
              <a:spcBef>
                <a:spcPct val="50000"/>
              </a:spcBef>
            </a:pPr>
            <a:r>
              <a:rPr lang="de-DE" altLang="de-DE" dirty="0"/>
              <a:t>Gott lässt sich vielleicht am treffendsten definieren als „Partner unserer intimsten Selbstgespräche“.</a:t>
            </a:r>
          </a:p>
          <a:p>
            <a:pPr>
              <a:spcBef>
                <a:spcPct val="50000"/>
              </a:spcBef>
            </a:pPr>
            <a:endParaRPr lang="de-DE" altLang="de-DE" i="1" dirty="0"/>
          </a:p>
        </p:txBody>
      </p:sp>
      <p:pic>
        <p:nvPicPr>
          <p:cNvPr id="1026" name="Picture 2" descr="https://images-na.ssl-images-amazon.com/images/I/41DtwFF1y7L._SX323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676695">
            <a:off x="626203" y="1842738"/>
            <a:ext cx="1843852" cy="2831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sVmSQHMWL._SX315_BO1,204,203,200_.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63068">
            <a:off x="2503648" y="2344436"/>
            <a:ext cx="1928867" cy="3036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27</a:t>
            </a:fld>
            <a:endParaRPr lang="de-CH"/>
          </a:p>
        </p:txBody>
      </p:sp>
    </p:spTree>
    <p:extLst>
      <p:ext uri="{BB962C8B-B14F-4D97-AF65-F5344CB8AC3E}">
        <p14:creationId xmlns:p14="http://schemas.microsoft.com/office/powerpoint/2010/main" val="2362374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Erich Fromm (1900 – 1980)</a:t>
            </a:r>
          </a:p>
        </p:txBody>
      </p:sp>
      <p:sp>
        <p:nvSpPr>
          <p:cNvPr id="3" name="Inhaltsplatzhalter 2"/>
          <p:cNvSpPr>
            <a:spLocks noGrp="1"/>
          </p:cNvSpPr>
          <p:nvPr>
            <p:ph idx="1"/>
          </p:nvPr>
        </p:nvSpPr>
        <p:spPr>
          <a:xfrm>
            <a:off x="4906851" y="1648843"/>
            <a:ext cx="5254579" cy="4528120"/>
          </a:xfrm>
        </p:spPr>
        <p:txBody>
          <a:bodyPr>
            <a:normAutofit fontScale="62500" lnSpcReduction="20000"/>
          </a:bodyPr>
          <a:lstStyle/>
          <a:p>
            <a:r>
              <a:rPr lang="de-DE" dirty="0"/>
              <a:t>Urgroßvater war Rabbiner, in der weiteren Verwandtschaft Talmudgelehrte und Rabbiner; orthodox geprägte Kindheit und Jugend.</a:t>
            </a:r>
          </a:p>
          <a:p>
            <a:r>
              <a:rPr lang="de-CH" dirty="0"/>
              <a:t>Er selbst bezeichnete sich gern als vormodernen Menschen, da er zunächst nur den Talmud und die Bibel studierte, darüber hinaus zehrte er von den Geschichten, die ihm über seine Vorfahren erzählt wurden. </a:t>
            </a:r>
          </a:p>
          <a:p>
            <a:r>
              <a:rPr lang="de-CH" dirty="0"/>
              <a:t>Ursprünglich wollte Erich Fromm Rabbiner werden, 1922 promovierte er jedoch zum Doktor der Philosophie. Nach seiner Begegnung mit der Psychoanalyse wandte er sich schließlich ganz vom orthodoxen Judentum ab. </a:t>
            </a:r>
            <a:r>
              <a:rPr lang="de-DE" dirty="0"/>
              <a:t>Fasziniert von Marx und humanistischen Ideen</a:t>
            </a:r>
          </a:p>
          <a:p>
            <a:r>
              <a:rPr lang="de-DE" dirty="0"/>
              <a:t>Prägende Bücher:</a:t>
            </a:r>
          </a:p>
          <a:p>
            <a:pPr lvl="1"/>
            <a:r>
              <a:rPr lang="de-DE" dirty="0"/>
              <a:t>Die Kunst des Liebens</a:t>
            </a:r>
          </a:p>
          <a:p>
            <a:pPr lvl="1"/>
            <a:r>
              <a:rPr lang="de-DE" dirty="0"/>
              <a:t>Haben oder Sein</a:t>
            </a:r>
          </a:p>
          <a:p>
            <a:pPr lvl="1"/>
            <a:r>
              <a:rPr lang="de-DE" dirty="0"/>
              <a:t>Anatomie der menschlichen Destruktivität</a:t>
            </a:r>
          </a:p>
          <a:p>
            <a:pPr lvl="1"/>
            <a:r>
              <a:rPr lang="de-DE" dirty="0"/>
              <a:t>U.v.a.m.</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79" y="1648843"/>
            <a:ext cx="4794697" cy="3150614"/>
          </a:xfrm>
          <a:prstGeom prst="rect">
            <a:avLst/>
          </a:prstGeom>
        </p:spPr>
      </p:pic>
      <p:sp>
        <p:nvSpPr>
          <p:cNvPr id="5" name="Foliennummernplatzhalter 4"/>
          <p:cNvSpPr>
            <a:spLocks noGrp="1"/>
          </p:cNvSpPr>
          <p:nvPr>
            <p:ph type="sldNum" sz="quarter" idx="12"/>
          </p:nvPr>
        </p:nvSpPr>
        <p:spPr/>
        <p:txBody>
          <a:bodyPr/>
          <a:lstStyle/>
          <a:p>
            <a:fld id="{4E471FF4-0C00-40C5-A66A-9E33A9528A29}" type="slidenum">
              <a:rPr lang="de-CH" smtClean="0"/>
              <a:t>28</a:t>
            </a:fld>
            <a:endParaRPr lang="de-CH"/>
          </a:p>
        </p:txBody>
      </p:sp>
    </p:spTree>
    <p:extLst>
      <p:ext uri="{BB962C8B-B14F-4D97-AF65-F5344CB8AC3E}">
        <p14:creationId xmlns:p14="http://schemas.microsoft.com/office/powerpoint/2010/main" val="93504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 Fromm und Religion</a:t>
            </a:r>
          </a:p>
        </p:txBody>
      </p:sp>
      <p:sp>
        <p:nvSpPr>
          <p:cNvPr id="3" name="Inhaltsplatzhalter 2"/>
          <p:cNvSpPr>
            <a:spLocks noGrp="1"/>
          </p:cNvSpPr>
          <p:nvPr>
            <p:ph idx="1"/>
          </p:nvPr>
        </p:nvSpPr>
        <p:spPr>
          <a:xfrm>
            <a:off x="4906851" y="1648843"/>
            <a:ext cx="5254579" cy="4528120"/>
          </a:xfrm>
        </p:spPr>
        <p:txBody>
          <a:bodyPr>
            <a:normAutofit fontScale="70000" lnSpcReduction="20000"/>
          </a:bodyPr>
          <a:lstStyle/>
          <a:p>
            <a:r>
              <a:rPr lang="de-DE" dirty="0">
                <a:latin typeface="Cambria" panose="02040503050406030204" pitchFamily="18" charset="0"/>
              </a:rPr>
              <a:t>Durch die Psychoanalyse bricht er aus dem engen jüdischen Glauben aus, beschäftigt sich neben Marxismus mit dem Buddhismus. </a:t>
            </a:r>
          </a:p>
          <a:p>
            <a:r>
              <a:rPr lang="de-DE" dirty="0">
                <a:latin typeface="Cambria" panose="02040503050406030204" pitchFamily="18" charset="0"/>
              </a:rPr>
              <a:t>In den frühen Schriften zum Christusdogma entsteht eine „Verbindung von prophetischer Ideologiekritik, sozialistisch gewendetem Messianismus und mystischer Erfahrung, ein Urvertrauen in die Mündigkeit des Menschen.“ </a:t>
            </a:r>
            <a:r>
              <a:rPr lang="de-DE" sz="1300" dirty="0">
                <a:latin typeface="Cambria" panose="02040503050406030204" pitchFamily="18" charset="0"/>
              </a:rPr>
              <a:t>(der Biograph R. Funk).</a:t>
            </a:r>
          </a:p>
          <a:p>
            <a:r>
              <a:rPr lang="de-DE" dirty="0">
                <a:latin typeface="Cambria" panose="02040503050406030204" pitchFamily="18" charset="0"/>
              </a:rPr>
              <a:t>Religion als Weg der Bedürfnisbefriedigung.</a:t>
            </a:r>
          </a:p>
          <a:p>
            <a:r>
              <a:rPr lang="de-DE" dirty="0">
                <a:latin typeface="Cambria" panose="02040503050406030204" pitchFamily="18" charset="0"/>
              </a:rPr>
              <a:t>In Ohnmacht und Unterdrückung des Menschen verheißt die Religion Befreiung und Erlösung. </a:t>
            </a:r>
          </a:p>
          <a:p>
            <a:r>
              <a:rPr lang="de-DE" dirty="0">
                <a:latin typeface="Cambria" panose="02040503050406030204" pitchFamily="18" charset="0"/>
              </a:rPr>
              <a:t>Der leidende Christus als Identifikationsfigur.</a:t>
            </a:r>
          </a:p>
        </p:txBody>
      </p:sp>
      <p:pic>
        <p:nvPicPr>
          <p:cNvPr id="2050" name="Picture 2" descr="https://images-na.ssl-images-amazon.com/images/I/51T0P1s8eRL._SX304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822584">
            <a:off x="580578" y="2292439"/>
            <a:ext cx="1596659" cy="2603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a:stretch>
            <a:fillRect/>
          </a:stretch>
        </p:blipFill>
        <p:spPr>
          <a:xfrm rot="727498">
            <a:off x="2311607" y="2726500"/>
            <a:ext cx="1887974" cy="2908313"/>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p:txBody>
          <a:bodyPr/>
          <a:lstStyle/>
          <a:p>
            <a:fld id="{4E471FF4-0C00-40C5-A66A-9E33A9528A29}" type="slidenum">
              <a:rPr lang="de-CH" smtClean="0"/>
              <a:t>29</a:t>
            </a:fld>
            <a:endParaRPr lang="de-CH"/>
          </a:p>
        </p:txBody>
      </p:sp>
    </p:spTree>
    <p:extLst>
      <p:ext uri="{BB962C8B-B14F-4D97-AF65-F5344CB8AC3E}">
        <p14:creationId xmlns:p14="http://schemas.microsoft.com/office/powerpoint/2010/main" val="133333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43"/>
            <a:ext cx="10439400" cy="7098792"/>
          </a:xfrm>
          <a:prstGeom prst="rect">
            <a:avLst/>
          </a:prstGeom>
        </p:spPr>
      </p:pic>
    </p:spTree>
    <p:extLst>
      <p:ext uri="{BB962C8B-B14F-4D97-AF65-F5344CB8AC3E}">
        <p14:creationId xmlns:p14="http://schemas.microsoft.com/office/powerpoint/2010/main" val="4036110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 Fromm und Religion</a:t>
            </a:r>
          </a:p>
        </p:txBody>
      </p:sp>
      <p:sp>
        <p:nvSpPr>
          <p:cNvPr id="3" name="Inhaltsplatzhalter 2"/>
          <p:cNvSpPr>
            <a:spLocks noGrp="1"/>
          </p:cNvSpPr>
          <p:nvPr>
            <p:ph idx="1"/>
          </p:nvPr>
        </p:nvSpPr>
        <p:spPr>
          <a:xfrm>
            <a:off x="4906851" y="1648843"/>
            <a:ext cx="5254579" cy="4528120"/>
          </a:xfrm>
        </p:spPr>
        <p:txBody>
          <a:bodyPr>
            <a:normAutofit fontScale="70000" lnSpcReduction="20000"/>
          </a:bodyPr>
          <a:lstStyle/>
          <a:p>
            <a:r>
              <a:rPr lang="de-DE" dirty="0">
                <a:latin typeface="Cambria" panose="02040503050406030204" pitchFamily="18" charset="0"/>
              </a:rPr>
              <a:t>In seinem Buch „Psychoanalyse und Religion“ entwirft Erich Fromm ein Humanistisches Religionsverständnis: </a:t>
            </a:r>
          </a:p>
          <a:p>
            <a:r>
              <a:rPr lang="de-DE" dirty="0">
                <a:latin typeface="Cambria" panose="02040503050406030204" pitchFamily="18" charset="0"/>
              </a:rPr>
              <a:t>„Der Mensch muss seine Kraft der Vernunft entwickeln, um sich selbst, seine Beziehung zum Mitmenschen und seine Stellung im Universum zu verstehen. Er muss die Wahrheit erkennen, sowohl hinsichtlich seiner Grenzen als auch seiner Möglichkeiten. Er muss seine Kräfte der Liebe für andere, aber auch für sich selbst, zum Wachsen bringen und muss die Solidarität mit allen lebenden Wesen erfahren. Er braucht Prinzipien und Normen, die ihn zu diesem Ziel führen. Religiöse Erfahrung bei dieser Art von Religion heißt Erfahrung des Einsseins mit dem All, gegründet auf die Bezogenheit zur Welt, wie sie jemand in Denken und Liebe erfasst.“</a:t>
            </a:r>
          </a:p>
          <a:p>
            <a:pPr marL="0" indent="0">
              <a:buNone/>
            </a:pPr>
            <a:endParaRPr lang="de-DE" dirty="0">
              <a:latin typeface="Cambria" panose="02040503050406030204" pitchFamily="18" charset="0"/>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35325">
            <a:off x="1595102" y="2021983"/>
            <a:ext cx="1938636" cy="2961805"/>
          </a:xfrm>
          <a:prstGeom prst="rect">
            <a:avLst/>
          </a:prstGeom>
          <a:ln>
            <a:noFill/>
          </a:ln>
          <a:effectLst>
            <a:outerShdw blurRad="292100" dist="139700" dir="2700000" algn="tl" rotWithShape="0">
              <a:srgbClr val="333333">
                <a:alpha val="65000"/>
              </a:srgbClr>
            </a:outerShdw>
          </a:effectLst>
        </p:spPr>
      </p:pic>
      <p:sp>
        <p:nvSpPr>
          <p:cNvPr id="5" name="Foliennummernplatzhalter 4"/>
          <p:cNvSpPr>
            <a:spLocks noGrp="1"/>
          </p:cNvSpPr>
          <p:nvPr>
            <p:ph type="sldNum" sz="quarter" idx="12"/>
          </p:nvPr>
        </p:nvSpPr>
        <p:spPr/>
        <p:txBody>
          <a:bodyPr/>
          <a:lstStyle/>
          <a:p>
            <a:fld id="{4E471FF4-0C00-40C5-A66A-9E33A9528A29}" type="slidenum">
              <a:rPr lang="de-CH" smtClean="0"/>
              <a:t>30</a:t>
            </a:fld>
            <a:endParaRPr lang="de-CH"/>
          </a:p>
        </p:txBody>
      </p:sp>
    </p:spTree>
    <p:extLst>
      <p:ext uri="{BB962C8B-B14F-4D97-AF65-F5344CB8AC3E}">
        <p14:creationId xmlns:p14="http://schemas.microsoft.com/office/powerpoint/2010/main" val="299363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 Fromm und Religion</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r>
              <a:rPr lang="de-DE" dirty="0">
                <a:latin typeface="Cambria" panose="02040503050406030204" pitchFamily="18" charset="0"/>
              </a:rPr>
              <a:t>Spätwerk „Ihr werdet sein wie Gott“ </a:t>
            </a:r>
          </a:p>
          <a:p>
            <a:r>
              <a:rPr lang="de-CH" dirty="0">
                <a:latin typeface="Cambria" panose="02040503050406030204" pitchFamily="18" charset="0"/>
              </a:rPr>
              <a:t>Für Erich Fromm ist das Alte Testament »ein revolutionäres Buch« und die Bibel »ein Buch, das für die Menschen eine Vision ausgesprochen hat, die noch immer gilt und ihrer Verwirklichung harrt«. Fromms Interpretation ist die des radikalen Humanismus, die deutlich macht, wie die Bibel heute verstanden werden kann: als ermutigendes Beispiel für die Fähigkeit des Menschen, seine eigenen Kräfte zu entwickeln, um zu innerer Harmonie zu gelangen und so die Errichtung einer friedlichen Welt zu fördern. (Klappentext)</a:t>
            </a:r>
            <a:endParaRPr lang="de-DE" dirty="0">
              <a:latin typeface="Cambria" panose="02040503050406030204" pitchFamily="18" charset="0"/>
            </a:endParaRPr>
          </a:p>
          <a:p>
            <a:pPr marL="0" indent="0">
              <a:buNone/>
            </a:pPr>
            <a:endParaRPr lang="de-DE" dirty="0">
              <a:latin typeface="Cambria" panose="02040503050406030204" pitchFamily="18" charset="0"/>
            </a:endParaRPr>
          </a:p>
        </p:txBody>
      </p:sp>
      <p:pic>
        <p:nvPicPr>
          <p:cNvPr id="5" name="Picture 2" descr="https://images-na.ssl-images-amazon.com/images/I/719EADDNR8L._SX277_BO1,204,203,200_.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984503">
            <a:off x="1432924" y="2190607"/>
            <a:ext cx="2027511" cy="34445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31</a:t>
            </a:fld>
            <a:endParaRPr lang="de-CH"/>
          </a:p>
        </p:txBody>
      </p:sp>
    </p:spTree>
    <p:extLst>
      <p:ext uri="{BB962C8B-B14F-4D97-AF65-F5344CB8AC3E}">
        <p14:creationId xmlns:p14="http://schemas.microsoft.com/office/powerpoint/2010/main" val="209860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Erik </a:t>
            </a:r>
            <a:r>
              <a:rPr lang="de-CH" dirty="0" err="1"/>
              <a:t>H.Erikson</a:t>
            </a:r>
            <a:r>
              <a:rPr lang="de-CH" dirty="0"/>
              <a:t> (1902 – 1994)</a:t>
            </a:r>
          </a:p>
        </p:txBody>
      </p:sp>
      <p:sp>
        <p:nvSpPr>
          <p:cNvPr id="3" name="Inhaltsplatzhalter 2"/>
          <p:cNvSpPr>
            <a:spLocks noGrp="1"/>
          </p:cNvSpPr>
          <p:nvPr>
            <p:ph idx="1"/>
          </p:nvPr>
        </p:nvSpPr>
        <p:spPr>
          <a:xfrm>
            <a:off x="4906851" y="1648843"/>
            <a:ext cx="5254579" cy="4528120"/>
          </a:xfrm>
        </p:spPr>
        <p:txBody>
          <a:bodyPr>
            <a:normAutofit fontScale="62500" lnSpcReduction="20000"/>
          </a:bodyPr>
          <a:lstStyle/>
          <a:p>
            <a:pPr marL="0" indent="0">
              <a:buNone/>
            </a:pPr>
            <a:r>
              <a:rPr lang="de-DE" dirty="0">
                <a:latin typeface="Cambria" panose="02040503050406030204" pitchFamily="18" charset="0"/>
              </a:rPr>
              <a:t>Entstammt einer Frankfurter Bankiersfamilie – chaotisches Familiensystem, wird vom zweiten Ehemann der Mutter adoptiert, schafft sich selbst seinen Namen (Erikson), </a:t>
            </a:r>
          </a:p>
          <a:p>
            <a:pPr marL="0" indent="0">
              <a:buNone/>
            </a:pPr>
            <a:r>
              <a:rPr lang="de-DE" dirty="0">
                <a:latin typeface="Cambria" panose="02040503050406030204" pitchFamily="18" charset="0"/>
              </a:rPr>
              <a:t>Keine intensive Berührung mit der jüdischen Religion. </a:t>
            </a:r>
          </a:p>
          <a:p>
            <a:pPr marL="0" indent="0">
              <a:buNone/>
            </a:pPr>
            <a:r>
              <a:rPr lang="de-DE" dirty="0">
                <a:latin typeface="Cambria" panose="02040503050406030204" pitchFamily="18" charset="0"/>
              </a:rPr>
              <a:t>Nach dem Abitur in Karlsruhe wird er Künstler, trifft dann in Wien Sigmund Freud und seinen Kreis, unterzieht sich einer Psychoanalyse</a:t>
            </a:r>
          </a:p>
          <a:p>
            <a:pPr marL="0" indent="0">
              <a:buNone/>
            </a:pPr>
            <a:r>
              <a:rPr lang="de-DE" dirty="0">
                <a:latin typeface="Cambria" panose="02040503050406030204" pitchFamily="18" charset="0"/>
              </a:rPr>
              <a:t>1933 Emigration in die USA, wo er Kinderanalytiker wird</a:t>
            </a:r>
          </a:p>
          <a:p>
            <a:pPr marL="0" indent="0">
              <a:buNone/>
            </a:pPr>
            <a:r>
              <a:rPr lang="de-DE" dirty="0">
                <a:latin typeface="Cambria" panose="02040503050406030204" pitchFamily="18" charset="0"/>
              </a:rPr>
              <a:t>Interkulturelle Erfahrung, indem er unter Indianern lebt und ihr Zusammenleben analysiert.</a:t>
            </a:r>
          </a:p>
          <a:p>
            <a:pPr marL="0" indent="0">
              <a:buNone/>
            </a:pPr>
            <a:r>
              <a:rPr lang="de-DE" dirty="0">
                <a:latin typeface="Cambria" panose="02040503050406030204" pitchFamily="18" charset="0"/>
              </a:rPr>
              <a:t>Wird als Professor nach Harvard berufen, obwohl er selbst nie ein </a:t>
            </a:r>
            <a:r>
              <a:rPr lang="de-DE" sz="2900" dirty="0">
                <a:latin typeface="Cambria" panose="02040503050406030204" pitchFamily="18" charset="0"/>
              </a:rPr>
              <a:t>Universitätsstudium absolviert hat.</a:t>
            </a:r>
          </a:p>
          <a:p>
            <a:pPr marL="0" indent="0">
              <a:buNone/>
            </a:pPr>
            <a:r>
              <a:rPr lang="de-DE" sz="2900" dirty="0">
                <a:latin typeface="Cambria" panose="02040503050406030204" pitchFamily="18" charset="0"/>
              </a:rPr>
              <a:t>Wichtigster Beitrag für die Psychologie: Stufen der Entwicklung</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489" y="1648843"/>
            <a:ext cx="5151550" cy="3148852"/>
          </a:xfrm>
          <a:prstGeom prst="rect">
            <a:avLst/>
          </a:prstGeom>
        </p:spPr>
      </p:pic>
      <p:sp>
        <p:nvSpPr>
          <p:cNvPr id="6" name="Foliennummernplatzhalter 5"/>
          <p:cNvSpPr>
            <a:spLocks noGrp="1"/>
          </p:cNvSpPr>
          <p:nvPr>
            <p:ph type="sldNum" sz="quarter" idx="12"/>
          </p:nvPr>
        </p:nvSpPr>
        <p:spPr/>
        <p:txBody>
          <a:bodyPr/>
          <a:lstStyle/>
          <a:p>
            <a:fld id="{4E471FF4-0C00-40C5-A66A-9E33A9528A29}" type="slidenum">
              <a:rPr lang="de-CH" smtClean="0"/>
              <a:t>32</a:t>
            </a:fld>
            <a:endParaRPr lang="de-CH"/>
          </a:p>
        </p:txBody>
      </p:sp>
    </p:spTree>
    <p:extLst>
      <p:ext uri="{BB962C8B-B14F-4D97-AF65-F5344CB8AC3E}">
        <p14:creationId xmlns:p14="http://schemas.microsoft.com/office/powerpoint/2010/main" val="2836528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1512" y="1648843"/>
            <a:ext cx="6394548" cy="3190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a:t>Erikson: Stufenmodell der Entwicklung</a:t>
            </a:r>
          </a:p>
        </p:txBody>
      </p:sp>
      <p:sp>
        <p:nvSpPr>
          <p:cNvPr id="3" name="Inhaltsplatzhalter 2"/>
          <p:cNvSpPr>
            <a:spLocks noGrp="1"/>
          </p:cNvSpPr>
          <p:nvPr>
            <p:ph idx="1"/>
          </p:nvPr>
        </p:nvSpPr>
        <p:spPr>
          <a:xfrm>
            <a:off x="6378498" y="1648843"/>
            <a:ext cx="3782932" cy="4528120"/>
          </a:xfrm>
        </p:spPr>
        <p:txBody>
          <a:bodyPr>
            <a:normAutofit/>
          </a:bodyPr>
          <a:lstStyle/>
          <a:p>
            <a:r>
              <a:rPr lang="de-CH" sz="1800" dirty="0"/>
              <a:t>Urvertrauen – Urmisstrauen</a:t>
            </a:r>
          </a:p>
          <a:p>
            <a:r>
              <a:rPr lang="de-CH" sz="1800" dirty="0"/>
              <a:t>Autonomie – Scham/Zweifel</a:t>
            </a:r>
          </a:p>
          <a:p>
            <a:r>
              <a:rPr lang="de-CH" sz="1800" dirty="0"/>
              <a:t>Initiative – Schuldgefühl</a:t>
            </a:r>
          </a:p>
          <a:p>
            <a:r>
              <a:rPr lang="de-CH" sz="1800" dirty="0"/>
              <a:t>Leistung – Minderwertigkeitsgefühl</a:t>
            </a:r>
          </a:p>
          <a:p>
            <a:r>
              <a:rPr lang="de-CH" sz="1800" dirty="0"/>
              <a:t>Identität – Rollenkonfusion</a:t>
            </a:r>
          </a:p>
          <a:p>
            <a:r>
              <a:rPr lang="de-CH" sz="1800" dirty="0"/>
              <a:t>Intimität – Isolation</a:t>
            </a:r>
          </a:p>
          <a:p>
            <a:r>
              <a:rPr lang="de-CH" sz="1800" dirty="0"/>
              <a:t>Generativität – Stagnation</a:t>
            </a:r>
          </a:p>
          <a:p>
            <a:r>
              <a:rPr lang="de-DE" sz="1800" dirty="0"/>
              <a:t>Ich-Integrität – Verzweiflung</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48843"/>
            <a:ext cx="6283036" cy="2536776"/>
          </a:xfrm>
          <a:prstGeom prst="rect">
            <a:avLst/>
          </a:prstGeom>
        </p:spPr>
      </p:pic>
      <p:sp>
        <p:nvSpPr>
          <p:cNvPr id="7" name="Foliennummernplatzhalter 6"/>
          <p:cNvSpPr>
            <a:spLocks noGrp="1"/>
          </p:cNvSpPr>
          <p:nvPr>
            <p:ph type="sldNum" sz="quarter" idx="12"/>
          </p:nvPr>
        </p:nvSpPr>
        <p:spPr/>
        <p:txBody>
          <a:bodyPr/>
          <a:lstStyle/>
          <a:p>
            <a:fld id="{4E471FF4-0C00-40C5-A66A-9E33A9528A29}" type="slidenum">
              <a:rPr lang="de-CH" smtClean="0"/>
              <a:t>33</a:t>
            </a:fld>
            <a:endParaRPr lang="de-CH"/>
          </a:p>
        </p:txBody>
      </p:sp>
    </p:spTree>
    <p:extLst>
      <p:ext uri="{BB962C8B-B14F-4D97-AF65-F5344CB8AC3E}">
        <p14:creationId xmlns:p14="http://schemas.microsoft.com/office/powerpoint/2010/main" val="64627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Erikson und religiöse Themen</a:t>
            </a:r>
          </a:p>
        </p:txBody>
      </p:sp>
      <p:sp>
        <p:nvSpPr>
          <p:cNvPr id="3" name="Inhaltsplatzhalter 2"/>
          <p:cNvSpPr>
            <a:spLocks noGrp="1"/>
          </p:cNvSpPr>
          <p:nvPr>
            <p:ph idx="1"/>
          </p:nvPr>
        </p:nvSpPr>
        <p:spPr>
          <a:xfrm>
            <a:off x="5006898" y="1648843"/>
            <a:ext cx="5115002" cy="4528120"/>
          </a:xfrm>
        </p:spPr>
        <p:txBody>
          <a:bodyPr>
            <a:normAutofit fontScale="92500" lnSpcReduction="10000"/>
          </a:bodyPr>
          <a:lstStyle/>
          <a:p>
            <a:r>
              <a:rPr lang="de-CH" dirty="0"/>
              <a:t>Der junge Mann Luther. Eine psychoanalytische und historische Studie. 1975.</a:t>
            </a:r>
          </a:p>
          <a:p>
            <a:pPr lvl="1"/>
            <a:r>
              <a:rPr lang="de-CH" dirty="0"/>
              <a:t>Es seien die Krisen in Kindheit und Jugend gewesen, die Luther zum Reformator machten. Seine Rebellion gegen die Erwartungen des Vaters gaben ihm die Kraft, sich später gegen die etablierte Kirche zu stellen.</a:t>
            </a:r>
          </a:p>
          <a:p>
            <a:r>
              <a:rPr lang="de-CH" dirty="0"/>
              <a:t>Gandhis Wahrheit. Über die Ursprünge der militanten Gewaltlosigkeit, Suhrkamp, Frankfurt am Main 1978.</a:t>
            </a:r>
          </a:p>
          <a:p>
            <a:pPr lvl="1"/>
            <a:r>
              <a:rPr lang="de-CH" dirty="0"/>
              <a:t>Pulitzer Preis</a:t>
            </a:r>
          </a:p>
        </p:txBody>
      </p:sp>
      <p:sp>
        <p:nvSpPr>
          <p:cNvPr id="4" name="Foliennummernplatzhalter 3"/>
          <p:cNvSpPr>
            <a:spLocks noGrp="1"/>
          </p:cNvSpPr>
          <p:nvPr>
            <p:ph type="sldNum" sz="quarter" idx="12"/>
          </p:nvPr>
        </p:nvSpPr>
        <p:spPr/>
        <p:txBody>
          <a:bodyPr/>
          <a:lstStyle/>
          <a:p>
            <a:fld id="{4E471FF4-0C00-40C5-A66A-9E33A9528A29}" type="slidenum">
              <a:rPr lang="de-CH" smtClean="0"/>
              <a:t>34</a:t>
            </a:fld>
            <a:endParaRPr lang="de-CH"/>
          </a:p>
        </p:txBody>
      </p:sp>
      <p:pic>
        <p:nvPicPr>
          <p:cNvPr id="1026" name="Picture 2" descr="https://images-na.ssl-images-amazon.com/images/I/51CI5Iwk9SL._SX309_BO1,204,203,2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890483">
            <a:off x="558005" y="1959188"/>
            <a:ext cx="1790411" cy="2872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i-wKWs%2BmL._SX324_BO1,204,203,200_.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03517">
            <a:off x="2455671" y="2588454"/>
            <a:ext cx="1895483" cy="2901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9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Bruno Bettelheim (1903 - 1990)</a:t>
            </a:r>
          </a:p>
        </p:txBody>
      </p:sp>
      <p:sp>
        <p:nvSpPr>
          <p:cNvPr id="3" name="Inhaltsplatzhalter 2"/>
          <p:cNvSpPr>
            <a:spLocks noGrp="1"/>
          </p:cNvSpPr>
          <p:nvPr>
            <p:ph idx="1"/>
          </p:nvPr>
        </p:nvSpPr>
        <p:spPr>
          <a:xfrm>
            <a:off x="4906851" y="1648843"/>
            <a:ext cx="5254579" cy="4528120"/>
          </a:xfrm>
        </p:spPr>
        <p:txBody>
          <a:bodyPr>
            <a:normAutofit fontScale="70000" lnSpcReduction="20000"/>
          </a:bodyPr>
          <a:lstStyle/>
          <a:p>
            <a:pPr marL="0" indent="0">
              <a:buNone/>
            </a:pPr>
            <a:r>
              <a:rPr lang="de-DE" dirty="0">
                <a:latin typeface="Cambria" panose="02040503050406030204" pitchFamily="18" charset="0"/>
              </a:rPr>
              <a:t>Aufgewachsen in Wien, als Jude im KZ Dachau und Buchenwald, entwickelt eine </a:t>
            </a:r>
            <a:r>
              <a:rPr lang="de-CH" dirty="0">
                <a:latin typeface="Cambria" panose="02040503050406030204" pitchFamily="18" charset="0"/>
              </a:rPr>
              <a:t>« </a:t>
            </a:r>
            <a:r>
              <a:rPr lang="de-DE" dirty="0">
                <a:latin typeface="Cambria" panose="02040503050406030204" pitchFamily="18" charset="0"/>
              </a:rPr>
              <a:t>Psychologie des Terrors</a:t>
            </a:r>
            <a:r>
              <a:rPr lang="de-CH" dirty="0">
                <a:latin typeface="Cambria" panose="02040503050406030204" pitchFamily="18" charset="0"/>
              </a:rPr>
              <a:t>»</a:t>
            </a:r>
            <a:r>
              <a:rPr lang="de-DE" dirty="0">
                <a:latin typeface="Cambria" panose="02040503050406030204" pitchFamily="18" charset="0"/>
              </a:rPr>
              <a:t>. </a:t>
            </a:r>
          </a:p>
          <a:p>
            <a:pPr marL="0" indent="0">
              <a:buNone/>
            </a:pPr>
            <a:r>
              <a:rPr lang="de-DE" dirty="0">
                <a:latin typeface="Cambria" panose="02040503050406030204" pitchFamily="18" charset="0"/>
              </a:rPr>
              <a:t>Begründer der </a:t>
            </a:r>
            <a:r>
              <a:rPr lang="de-CH" dirty="0">
                <a:latin typeface="Cambria" panose="02040503050406030204" pitchFamily="18" charset="0"/>
              </a:rPr>
              <a:t>«</a:t>
            </a:r>
            <a:r>
              <a:rPr lang="de-DE" dirty="0">
                <a:latin typeface="Cambria" panose="02040503050406030204" pitchFamily="18" charset="0"/>
              </a:rPr>
              <a:t>Milieutherapie</a:t>
            </a:r>
            <a:r>
              <a:rPr lang="de-CH" dirty="0">
                <a:latin typeface="Cambria" panose="02040503050406030204" pitchFamily="18" charset="0"/>
              </a:rPr>
              <a:t>»</a:t>
            </a:r>
            <a:r>
              <a:rPr lang="de-DE" dirty="0">
                <a:latin typeface="Cambria" panose="02040503050406030204" pitchFamily="18" charset="0"/>
              </a:rPr>
              <a:t> – die Umwelt prägt den Menschen stärker als das Unbewusste.</a:t>
            </a:r>
          </a:p>
          <a:p>
            <a:pPr marL="0" indent="0">
              <a:buNone/>
            </a:pPr>
            <a:r>
              <a:rPr lang="de-DE" dirty="0">
                <a:latin typeface="Cambria" panose="02040503050406030204" pitchFamily="18" charset="0"/>
              </a:rPr>
              <a:t>In Amerika Kinder- und Jugendpsychologe. Theorie des Autismus (allerdings kritisiert wegen der Abwertung der Mütter – </a:t>
            </a:r>
            <a:r>
              <a:rPr lang="de-CH" dirty="0">
                <a:latin typeface="Cambria" panose="02040503050406030204" pitchFamily="18" charset="0"/>
              </a:rPr>
              <a:t>«</a:t>
            </a:r>
            <a:r>
              <a:rPr lang="de-DE" dirty="0">
                <a:latin typeface="Cambria" panose="02040503050406030204" pitchFamily="18" charset="0"/>
              </a:rPr>
              <a:t>Mother </a:t>
            </a:r>
            <a:r>
              <a:rPr lang="de-DE" dirty="0" err="1">
                <a:latin typeface="Cambria" panose="02040503050406030204" pitchFamily="18" charset="0"/>
              </a:rPr>
              <a:t>Blaming</a:t>
            </a:r>
            <a:r>
              <a:rPr lang="de-CH" dirty="0">
                <a:latin typeface="Cambria" panose="02040503050406030204" pitchFamily="18" charset="0"/>
              </a:rPr>
              <a:t>»</a:t>
            </a:r>
            <a:r>
              <a:rPr lang="de-DE" dirty="0">
                <a:latin typeface="Cambria" panose="02040503050406030204" pitchFamily="18" charset="0"/>
              </a:rPr>
              <a:t>).</a:t>
            </a:r>
          </a:p>
          <a:p>
            <a:pPr marL="0" indent="0">
              <a:buNone/>
            </a:pPr>
            <a:r>
              <a:rPr lang="de-CH" dirty="0">
                <a:latin typeface="Cambria" panose="02040503050406030204" pitchFamily="18" charset="0"/>
              </a:rPr>
              <a:t>Buch «Kinder brauchen Märchen»: psychoanalytische Interpretation der Volksmärchen der Brüder Grimm. Nach seiner Auffassung machen sie den Unterschied zwischen Lustprinzip und Verantwortungsprinzip deutlich.</a:t>
            </a:r>
          </a:p>
          <a:p>
            <a:pPr marL="0" indent="0">
              <a:buNone/>
            </a:pPr>
            <a:r>
              <a:rPr lang="de-CH" dirty="0">
                <a:latin typeface="Cambria" panose="02040503050406030204" pitchFamily="18" charset="0"/>
              </a:rPr>
              <a:t>Tod durch Suizid.</a:t>
            </a:r>
            <a:endParaRPr lang="de-DE" dirty="0">
              <a:latin typeface="Cambria" panose="02040503050406030204" pitchFamily="18" charset="0"/>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78" y="1648843"/>
            <a:ext cx="4793088" cy="3195392"/>
          </a:xfrm>
          <a:prstGeom prst="rect">
            <a:avLst/>
          </a:prstGeom>
        </p:spPr>
      </p:pic>
      <p:sp>
        <p:nvSpPr>
          <p:cNvPr id="5" name="Foliennummernplatzhalter 4"/>
          <p:cNvSpPr>
            <a:spLocks noGrp="1"/>
          </p:cNvSpPr>
          <p:nvPr>
            <p:ph type="sldNum" sz="quarter" idx="12"/>
          </p:nvPr>
        </p:nvSpPr>
        <p:spPr/>
        <p:txBody>
          <a:bodyPr/>
          <a:lstStyle/>
          <a:p>
            <a:fld id="{4E471FF4-0C00-40C5-A66A-9E33A9528A29}" type="slidenum">
              <a:rPr lang="de-CH" smtClean="0"/>
              <a:t>35</a:t>
            </a:fld>
            <a:endParaRPr lang="de-CH"/>
          </a:p>
        </p:txBody>
      </p:sp>
    </p:spTree>
    <p:extLst>
      <p:ext uri="{BB962C8B-B14F-4D97-AF65-F5344CB8AC3E}">
        <p14:creationId xmlns:p14="http://schemas.microsoft.com/office/powerpoint/2010/main" val="8252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ildergebnis für abraham maslow"/>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4369" y="1662896"/>
            <a:ext cx="5643581" cy="31631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e-CH" dirty="0"/>
              <a:t>Abraham Maslow (1908 – 1970)</a:t>
            </a:r>
          </a:p>
        </p:txBody>
      </p:sp>
      <p:sp>
        <p:nvSpPr>
          <p:cNvPr id="4" name="Inhaltsplatzhalter 3"/>
          <p:cNvSpPr txBox="1">
            <a:spLocks/>
          </p:cNvSpPr>
          <p:nvPr/>
        </p:nvSpPr>
        <p:spPr>
          <a:xfrm>
            <a:off x="4940300" y="1662896"/>
            <a:ext cx="5182494" cy="4686386"/>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Aus einer jüdisch-ukrainischen Familie</a:t>
            </a:r>
          </a:p>
          <a:p>
            <a:r>
              <a:rPr lang="de-CH" dirty="0"/>
              <a:t>Professor an jüdischen Universitäten in New York und Boston</a:t>
            </a:r>
          </a:p>
          <a:p>
            <a:r>
              <a:rPr lang="de-CH" dirty="0"/>
              <a:t>1967 geehrt als «Humanist des Jahres»</a:t>
            </a:r>
          </a:p>
          <a:p>
            <a:r>
              <a:rPr lang="de-CH" dirty="0"/>
              <a:t>Grösste Bekanntheit durch die Bedürfnispyramide. Dieser fügt er in späteren Jahren das «Bedürfnis nach Transzendenz» hinzu</a:t>
            </a:r>
          </a:p>
          <a:p>
            <a:r>
              <a:rPr lang="de-CH" dirty="0"/>
              <a:t>Wesentliche Werte: Existenzialismus und Phänomenologie</a:t>
            </a:r>
          </a:p>
          <a:p>
            <a:r>
              <a:rPr lang="de-CH" dirty="0"/>
              <a:t>Hohe Bewertung der Selbstverwirklichung</a:t>
            </a:r>
          </a:p>
          <a:p>
            <a:endParaRPr lang="de-CH" dirty="0"/>
          </a:p>
          <a:p>
            <a:endParaRPr lang="de-CH" dirty="0"/>
          </a:p>
        </p:txBody>
      </p:sp>
      <p:sp>
        <p:nvSpPr>
          <p:cNvPr id="3" name="Textfeld 2"/>
          <p:cNvSpPr txBox="1"/>
          <p:nvPr/>
        </p:nvSpPr>
        <p:spPr>
          <a:xfrm>
            <a:off x="576041" y="4995436"/>
            <a:ext cx="3063459" cy="246221"/>
          </a:xfrm>
          <a:prstGeom prst="rect">
            <a:avLst/>
          </a:prstGeom>
          <a:noFill/>
        </p:spPr>
        <p:txBody>
          <a:bodyPr wrap="square" rtlCol="0">
            <a:spAutoFit/>
          </a:bodyPr>
          <a:lstStyle/>
          <a:p>
            <a:r>
              <a:rPr lang="de-CH" sz="1000" b="1" spc="300" dirty="0"/>
              <a:t>Abraham Maslow</a:t>
            </a:r>
          </a:p>
        </p:txBody>
      </p:sp>
      <p:pic>
        <p:nvPicPr>
          <p:cNvPr id="4098" name="Picture 2" descr="Bildergebnis für maslow bedürfnispyramid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5775" y="2975867"/>
            <a:ext cx="3483925" cy="3016945"/>
          </a:xfrm>
          <a:prstGeom prst="rect">
            <a:avLst/>
          </a:prstGeom>
          <a:noFill/>
          <a:extLst>
            <a:ext uri="{909E8E84-426E-40DD-AFC4-6F175D3DCCD1}">
              <a14:hiddenFill xmlns:a14="http://schemas.microsoft.com/office/drawing/2010/main">
                <a:solidFill>
                  <a:srgbClr val="FFFFFF"/>
                </a:solidFill>
              </a14:hiddenFill>
            </a:ext>
          </a:extLst>
        </p:spPr>
      </p:pic>
      <p:sp>
        <p:nvSpPr>
          <p:cNvPr id="5" name="Pfeil: nach unten 4"/>
          <p:cNvSpPr/>
          <p:nvPr/>
        </p:nvSpPr>
        <p:spPr>
          <a:xfrm rot="1503361">
            <a:off x="3639500" y="1828800"/>
            <a:ext cx="615000" cy="1803400"/>
          </a:xfrm>
          <a:prstGeom prst="down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9094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Donald </a:t>
            </a:r>
            <a:r>
              <a:rPr lang="de-CH" dirty="0" err="1"/>
              <a:t>Meichenbaum</a:t>
            </a:r>
            <a:r>
              <a:rPr lang="de-CH" dirty="0"/>
              <a:t> (*1940)</a:t>
            </a:r>
          </a:p>
        </p:txBody>
      </p:sp>
      <p:sp>
        <p:nvSpPr>
          <p:cNvPr id="3" name="Inhaltsplatzhalter 2"/>
          <p:cNvSpPr>
            <a:spLocks noGrp="1"/>
          </p:cNvSpPr>
          <p:nvPr>
            <p:ph idx="1"/>
          </p:nvPr>
        </p:nvSpPr>
        <p:spPr>
          <a:xfrm>
            <a:off x="4906851" y="1648843"/>
            <a:ext cx="5254579" cy="4528120"/>
          </a:xfrm>
        </p:spPr>
        <p:txBody>
          <a:bodyPr>
            <a:normAutofit fontScale="92500" lnSpcReduction="10000"/>
          </a:bodyPr>
          <a:lstStyle/>
          <a:p>
            <a:r>
              <a:rPr lang="de-DE" dirty="0">
                <a:latin typeface="Cambria" panose="02040503050406030204" pitchFamily="18" charset="0"/>
              </a:rPr>
              <a:t>Geboren in New York, Auseinandersetzung mit dem Bösen anhand der Nazi-Vergehen</a:t>
            </a:r>
          </a:p>
          <a:p>
            <a:r>
              <a:rPr lang="de-DE" dirty="0">
                <a:latin typeface="Cambria" panose="02040503050406030204" pitchFamily="18" charset="0"/>
              </a:rPr>
              <a:t>Begründer der kognitiven Verhaltenstherapie</a:t>
            </a:r>
          </a:p>
          <a:p>
            <a:r>
              <a:rPr lang="de-DE" dirty="0">
                <a:latin typeface="Cambria" panose="02040503050406030204" pitchFamily="18" charset="0"/>
              </a:rPr>
              <a:t>Wird als einer der zehn wichtigsten Psychotherapeuten des 20. Jahrhunderts bezeichnet.</a:t>
            </a:r>
          </a:p>
          <a:p>
            <a:r>
              <a:rPr lang="de-DE" dirty="0">
                <a:latin typeface="Cambria" panose="02040503050406030204" pitchFamily="18" charset="0"/>
              </a:rPr>
              <a:t>Beschäftigte sich in späteren Jahren intensiv mit der Frage von Trauma, Spiritualität und </a:t>
            </a:r>
            <a:r>
              <a:rPr lang="de-DE" dirty="0" err="1">
                <a:latin typeface="Cambria" panose="02040503050406030204" pitchFamily="18" charset="0"/>
              </a:rPr>
              <a:t>Recovery</a:t>
            </a:r>
            <a:r>
              <a:rPr lang="de-DE" dirty="0">
                <a:latin typeface="Cambria" panose="02040503050406030204" pitchFamily="18" charset="0"/>
              </a:rPr>
              <a:t>.</a:t>
            </a:r>
          </a:p>
          <a:p>
            <a:pPr marL="0" indent="0">
              <a:buNone/>
            </a:pPr>
            <a:endParaRPr lang="de-DE" dirty="0">
              <a:latin typeface="Cambria" panose="02040503050406030204" pitchFamily="18" charset="0"/>
            </a:endParaRP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6807" y="1648843"/>
            <a:ext cx="5061749" cy="3184389"/>
          </a:xfrm>
          <a:prstGeom prst="rect">
            <a:avLst/>
          </a:prstGeom>
        </p:spPr>
      </p:pic>
      <p:sp>
        <p:nvSpPr>
          <p:cNvPr id="4" name="Foliennummernplatzhalter 3"/>
          <p:cNvSpPr>
            <a:spLocks noGrp="1"/>
          </p:cNvSpPr>
          <p:nvPr>
            <p:ph type="sldNum" sz="quarter" idx="12"/>
          </p:nvPr>
        </p:nvSpPr>
        <p:spPr/>
        <p:txBody>
          <a:bodyPr/>
          <a:lstStyle/>
          <a:p>
            <a:fld id="{4E471FF4-0C00-40C5-A66A-9E33A9528A29}" type="slidenum">
              <a:rPr lang="de-CH" smtClean="0"/>
              <a:t>37</a:t>
            </a:fld>
            <a:endParaRPr lang="de-CH"/>
          </a:p>
        </p:txBody>
      </p:sp>
    </p:spTree>
    <p:extLst>
      <p:ext uri="{BB962C8B-B14F-4D97-AF65-F5344CB8AC3E}">
        <p14:creationId xmlns:p14="http://schemas.microsoft.com/office/powerpoint/2010/main" val="54469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Irvin D. </a:t>
            </a:r>
            <a:r>
              <a:rPr lang="de-CH" dirty="0" err="1"/>
              <a:t>Yalom</a:t>
            </a:r>
            <a:r>
              <a:rPr lang="de-CH" dirty="0"/>
              <a:t> (*1931)</a:t>
            </a:r>
          </a:p>
        </p:txBody>
      </p:sp>
      <p:sp>
        <p:nvSpPr>
          <p:cNvPr id="3" name="Inhaltsplatzhalter 2"/>
          <p:cNvSpPr>
            <a:spLocks noGrp="1"/>
          </p:cNvSpPr>
          <p:nvPr>
            <p:ph idx="1"/>
          </p:nvPr>
        </p:nvSpPr>
        <p:spPr>
          <a:xfrm>
            <a:off x="4906851" y="1648843"/>
            <a:ext cx="5254579" cy="4528120"/>
          </a:xfrm>
        </p:spPr>
        <p:txBody>
          <a:bodyPr>
            <a:normAutofit fontScale="70000" lnSpcReduction="20000"/>
          </a:bodyPr>
          <a:lstStyle/>
          <a:p>
            <a:pPr marL="0" indent="0">
              <a:buNone/>
            </a:pPr>
            <a:r>
              <a:rPr lang="de-DE" dirty="0">
                <a:latin typeface="Cambria" panose="02040503050406030204" pitchFamily="18" charset="0"/>
              </a:rPr>
              <a:t>Geboren in Washington als Sohn russisch-jüdischer Eltern, die nach dem 1. Weltkrieg in die USA ausgewandert waren.</a:t>
            </a:r>
          </a:p>
          <a:p>
            <a:pPr marL="0" indent="0">
              <a:buNone/>
            </a:pPr>
            <a:r>
              <a:rPr lang="de-DE" dirty="0">
                <a:latin typeface="Cambria" panose="02040503050406030204" pitchFamily="18" charset="0"/>
              </a:rPr>
              <a:t>Psychoanalytiker / Humanist</a:t>
            </a:r>
          </a:p>
          <a:p>
            <a:pPr marL="0" indent="0">
              <a:buNone/>
            </a:pPr>
            <a:r>
              <a:rPr lang="de-DE" dirty="0">
                <a:latin typeface="Cambria" panose="02040503050406030204" pitchFamily="18" charset="0"/>
              </a:rPr>
              <a:t>Verfasser von Standardwerken über Gruppentherapie und über existenzielle Therapie.</a:t>
            </a:r>
          </a:p>
          <a:p>
            <a:pPr marL="0" indent="0">
              <a:buNone/>
            </a:pPr>
            <a:r>
              <a:rPr lang="de-DE" dirty="0">
                <a:latin typeface="Cambria" panose="02040503050406030204" pitchFamily="18" charset="0"/>
              </a:rPr>
              <a:t>Bezug zum Judentum: „</a:t>
            </a:r>
            <a:r>
              <a:rPr lang="de-CH" i="1" dirty="0"/>
              <a:t>Ja, ich habe als Kind rebelliert. Das Judentum war für mich etwas Negatives. Ich bin säkular und glaube nicht an Gott, aber ich habe mich durch die jüdische Literatur und Philosophie dem Judentum angenähert. Derzeit arbeite ich an einem Roman über Spinoza. Meine Beschäftigung insbesondere mit jüdischen Autoren hält bis heute an.» *</a:t>
            </a:r>
            <a:endParaRPr lang="de-DE" dirty="0">
              <a:latin typeface="Cambria" panose="02040503050406030204" pitchFamily="18" charset="0"/>
            </a:endParaRPr>
          </a:p>
          <a:p>
            <a:pPr marL="0" indent="0">
              <a:buNone/>
            </a:pPr>
            <a:r>
              <a:rPr lang="de-DE" dirty="0">
                <a:latin typeface="Cambria" panose="02040503050406030204" pitchFamily="18" charset="0"/>
              </a:rPr>
              <a:t>FILM 2014: </a:t>
            </a:r>
            <a:r>
              <a:rPr lang="de-DE" dirty="0" err="1">
                <a:latin typeface="Cambria" panose="02040503050406030204" pitchFamily="18" charset="0"/>
              </a:rPr>
              <a:t>Yaloms</a:t>
            </a:r>
            <a:r>
              <a:rPr lang="de-DE" dirty="0">
                <a:latin typeface="Cambria" panose="02040503050406030204" pitchFamily="18" charset="0"/>
              </a:rPr>
              <a:t> Anleitung zum </a:t>
            </a:r>
            <a:r>
              <a:rPr lang="de-DE" dirty="0" err="1">
                <a:latin typeface="Cambria" panose="02040503050406030204" pitchFamily="18" charset="0"/>
              </a:rPr>
              <a:t>Glücklichsein</a:t>
            </a:r>
            <a:r>
              <a:rPr lang="de-DE" dirty="0">
                <a:latin typeface="Cambria" panose="02040503050406030204" pitchFamily="18" charset="0"/>
              </a:rPr>
              <a:t> (Originaltitel: </a:t>
            </a:r>
            <a:r>
              <a:rPr lang="de-DE" dirty="0" err="1">
                <a:latin typeface="Cambria" panose="02040503050406030204" pitchFamily="18" charset="0"/>
              </a:rPr>
              <a:t>Yalom's</a:t>
            </a:r>
            <a:r>
              <a:rPr lang="de-DE" dirty="0">
                <a:latin typeface="Cambria" panose="02040503050406030204" pitchFamily="18" charset="0"/>
              </a:rPr>
              <a:t> </a:t>
            </a:r>
            <a:r>
              <a:rPr lang="de-DE" dirty="0" err="1">
                <a:latin typeface="Cambria" panose="02040503050406030204" pitchFamily="18" charset="0"/>
              </a:rPr>
              <a:t>cure</a:t>
            </a:r>
            <a:r>
              <a:rPr lang="de-DE" dirty="0">
                <a:latin typeface="Cambria" panose="02040503050406030204" pitchFamily="18" charset="0"/>
              </a:rPr>
              <a:t>) von Sabine </a:t>
            </a:r>
            <a:r>
              <a:rPr lang="de-DE" dirty="0" err="1">
                <a:latin typeface="Cambria" panose="02040503050406030204" pitchFamily="18" charset="0"/>
              </a:rPr>
              <a:t>Gisiger</a:t>
            </a:r>
            <a:r>
              <a:rPr lang="de-DE" dirty="0">
                <a:latin typeface="Cambria" panose="02040503050406030204" pitchFamily="18" charset="0"/>
              </a:rPr>
              <a:t>, Dokumentarfilm über </a:t>
            </a:r>
            <a:r>
              <a:rPr lang="de-DE" dirty="0" err="1">
                <a:latin typeface="Cambria" panose="02040503050406030204" pitchFamily="18" charset="0"/>
              </a:rPr>
              <a:t>Yalom</a:t>
            </a:r>
            <a:endParaRPr lang="de-DE" dirty="0">
              <a:latin typeface="Cambria" panose="02040503050406030204" pitchFamily="18" charset="0"/>
            </a:endParaRPr>
          </a:p>
          <a:p>
            <a:pPr marL="0" indent="0">
              <a:buNone/>
            </a:pPr>
            <a:endParaRPr lang="de-DE" dirty="0">
              <a:latin typeface="Cambria" panose="02040503050406030204" pitchFamily="18" charset="0"/>
            </a:endParaRPr>
          </a:p>
        </p:txBody>
      </p:sp>
      <p:sp>
        <p:nvSpPr>
          <p:cNvPr id="4" name="Foliennummernplatzhalter 3"/>
          <p:cNvSpPr>
            <a:spLocks noGrp="1"/>
          </p:cNvSpPr>
          <p:nvPr>
            <p:ph type="sldNum" sz="quarter" idx="12"/>
          </p:nvPr>
        </p:nvSpPr>
        <p:spPr/>
        <p:txBody>
          <a:bodyPr/>
          <a:lstStyle/>
          <a:p>
            <a:fld id="{4E471FF4-0C00-40C5-A66A-9E33A9528A29}" type="slidenum">
              <a:rPr lang="de-CH" smtClean="0"/>
              <a:t>38</a:t>
            </a:fld>
            <a:endParaRPr lang="de-CH"/>
          </a:p>
        </p:txBody>
      </p:sp>
      <p:pic>
        <p:nvPicPr>
          <p:cNvPr id="1026" name="Picture 2" descr="Bildergebnis für irvin d. yalo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124" y="1648843"/>
            <a:ext cx="4904554" cy="313780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17709" y="5247136"/>
            <a:ext cx="3838525" cy="830997"/>
          </a:xfrm>
          <a:prstGeom prst="rect">
            <a:avLst/>
          </a:prstGeom>
          <a:noFill/>
        </p:spPr>
        <p:txBody>
          <a:bodyPr wrap="square" rtlCol="0">
            <a:spAutoFit/>
          </a:bodyPr>
          <a:lstStyle/>
          <a:p>
            <a:r>
              <a:rPr lang="de-CH" sz="1200" dirty="0"/>
              <a:t>* Aus einem Interview mit der </a:t>
            </a:r>
            <a:r>
              <a:rPr lang="de-CH" sz="1200" dirty="0" err="1"/>
              <a:t>Juedischen</a:t>
            </a:r>
            <a:r>
              <a:rPr lang="de-CH" sz="1200" dirty="0"/>
              <a:t> Allgemeinen 2010, </a:t>
            </a:r>
            <a:r>
              <a:rPr lang="de-CH" sz="1200" dirty="0">
                <a:hlinkClick r:id="rId4"/>
              </a:rPr>
              <a:t>http://www.juedische-allgemeine.de/article/view/id/7158</a:t>
            </a:r>
            <a:r>
              <a:rPr lang="de-CH" sz="1200" dirty="0"/>
              <a:t> , Zugriff am 29.09.2016</a:t>
            </a:r>
          </a:p>
        </p:txBody>
      </p:sp>
      <p:pic>
        <p:nvPicPr>
          <p:cNvPr id="1028" name="Picture 4" descr="https://images-na.ssl-images-amazon.com/images/I/41-YC6pruNL._SX327_BO1,204,203,200_.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23431">
            <a:off x="3181619" y="2928542"/>
            <a:ext cx="1476209" cy="2238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64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Existenzielle Therapie nach </a:t>
            </a:r>
            <a:r>
              <a:rPr lang="de-CH" dirty="0" err="1"/>
              <a:t>Yalom</a:t>
            </a:r>
            <a:endParaRPr lang="de-CH" dirty="0"/>
          </a:p>
        </p:txBody>
      </p:sp>
      <p:sp>
        <p:nvSpPr>
          <p:cNvPr id="6" name="Inhaltsplatzhalter 5"/>
          <p:cNvSpPr>
            <a:spLocks noGrp="1"/>
          </p:cNvSpPr>
          <p:nvPr>
            <p:ph sz="half" idx="1"/>
          </p:nvPr>
        </p:nvSpPr>
        <p:spPr/>
        <p:txBody>
          <a:bodyPr>
            <a:normAutofit lnSpcReduction="10000"/>
          </a:bodyPr>
          <a:lstStyle/>
          <a:p>
            <a:pPr marL="0" indent="0">
              <a:buNone/>
            </a:pPr>
            <a:r>
              <a:rPr lang="de-CH" sz="1600" i="1" dirty="0"/>
              <a:t>„Existentielle Psychotherapie ist ein dynamischer Zugang zur Therapie, der sich auf die Gegebenheiten konzentriert, welche in der Existenz des Individuums verwurzelt sind.“ </a:t>
            </a:r>
            <a:r>
              <a:rPr lang="de-CH" sz="1600" dirty="0"/>
              <a:t> </a:t>
            </a:r>
          </a:p>
          <a:p>
            <a:pPr marL="0" indent="0">
              <a:buNone/>
            </a:pPr>
            <a:r>
              <a:rPr lang="de-CH" sz="1600" dirty="0"/>
              <a:t>Die Menschen verzweifeln in ihrer Konfrontation mit den harten Tatsachen der menschlichen Existenz am Leben.</a:t>
            </a:r>
          </a:p>
          <a:p>
            <a:pPr marL="0" indent="0">
              <a:buNone/>
            </a:pPr>
            <a:r>
              <a:rPr lang="de-CH" sz="1600" dirty="0" err="1"/>
              <a:t>Yalom</a:t>
            </a:r>
            <a:r>
              <a:rPr lang="de-CH" sz="1600" dirty="0"/>
              <a:t> geht über den Pessimismus von Freud hinaus und nimmt eine eher humanistische (selbstpsychologische) Haltung ein. </a:t>
            </a:r>
          </a:p>
          <a:p>
            <a:pPr marL="0" indent="0">
              <a:buNone/>
            </a:pPr>
            <a:r>
              <a:rPr lang="de-CH" sz="1600" dirty="0"/>
              <a:t>In seinem Buch «Der Panama-Hut», die er als Ergebnis von 45 Jahren therapeutischen Wirkens versteht, gibt er 80 Ratschläge an Therapeuten. Im Zentrum steht die therapeutische Grundhaltung: Den Menschen als Person ernst nehmen, im Hier und Jetzt sein, dem Patienten nicht eine Diagnose überstülpen, sondern seine existenziellen Fragen ernstnehmen.</a:t>
            </a:r>
          </a:p>
        </p:txBody>
      </p:sp>
      <p:sp>
        <p:nvSpPr>
          <p:cNvPr id="7" name="Inhaltsplatzhalter 6"/>
          <p:cNvSpPr>
            <a:spLocks noGrp="1"/>
          </p:cNvSpPr>
          <p:nvPr>
            <p:ph sz="half" idx="2"/>
          </p:nvPr>
        </p:nvSpPr>
        <p:spPr/>
        <p:txBody>
          <a:bodyPr>
            <a:noAutofit/>
          </a:bodyPr>
          <a:lstStyle/>
          <a:p>
            <a:r>
              <a:rPr lang="de-CH" sz="1600" u="sng" dirty="0"/>
              <a:t>Therapeutische Beziehung:</a:t>
            </a:r>
            <a:r>
              <a:rPr lang="de-CH" sz="1600" dirty="0"/>
              <a:t> Grosser Respekt vor der Individualität des Patienten, versteht sich als Therapeut als «gemeinsam Reisender»</a:t>
            </a:r>
          </a:p>
          <a:p>
            <a:r>
              <a:rPr lang="de-CH" sz="1600" dirty="0"/>
              <a:t>Wesentliche existenzielle Krisen sind: </a:t>
            </a:r>
          </a:p>
          <a:p>
            <a:pPr lvl="1"/>
            <a:r>
              <a:rPr lang="de-CH" sz="1400" dirty="0"/>
              <a:t>Tod, Krankheit, Angst vor dem Tod </a:t>
            </a:r>
          </a:p>
          <a:p>
            <a:pPr lvl="1"/>
            <a:r>
              <a:rPr lang="de-CH" sz="1400" dirty="0"/>
              <a:t>Freiheit (freier Wille und Verantwortung, Schuldfragen)</a:t>
            </a:r>
          </a:p>
          <a:p>
            <a:pPr lvl="1"/>
            <a:r>
              <a:rPr lang="de-CH" sz="1400" dirty="0"/>
              <a:t>Isolation: </a:t>
            </a:r>
            <a:r>
              <a:rPr lang="de-CH" sz="1400" dirty="0" err="1"/>
              <a:t>Bewußtheit</a:t>
            </a:r>
            <a:r>
              <a:rPr lang="de-CH" sz="1400" dirty="0"/>
              <a:t> der absoluten Isolation und dem Wunsch nach Kontakt, nach Schutz, dem Wunsch, ein Teil von etwas Größerem zu sein  </a:t>
            </a:r>
          </a:p>
          <a:p>
            <a:pPr lvl="1"/>
            <a:r>
              <a:rPr lang="de-CH" sz="1400" dirty="0"/>
              <a:t>Sinnlosigkeit (vgl. Logotherapie und Existenzanalyse): Dilemma eines sinnsuchenden Geschöpfes, das in ein Universum hineingeworfen sei, das keinen Sinn habe.</a:t>
            </a:r>
          </a:p>
          <a:p>
            <a:r>
              <a:rPr lang="de-CH" sz="1600" dirty="0"/>
              <a:t>Wichtige Ergänzung: </a:t>
            </a:r>
            <a:r>
              <a:rPr lang="de-CH" sz="1600" i="1" dirty="0" err="1"/>
              <a:t>Noyon</a:t>
            </a:r>
            <a:r>
              <a:rPr lang="de-CH" sz="1600" i="1" dirty="0"/>
              <a:t> und Heidenreich: Existenzielle Perspektiven in Psychotherapie und Beratung. </a:t>
            </a:r>
            <a:r>
              <a:rPr lang="de-CH" sz="1600" dirty="0"/>
              <a:t>Beltz</a:t>
            </a:r>
          </a:p>
        </p:txBody>
      </p:sp>
      <p:sp>
        <p:nvSpPr>
          <p:cNvPr id="4" name="Foliennummernplatzhalter 3"/>
          <p:cNvSpPr>
            <a:spLocks noGrp="1"/>
          </p:cNvSpPr>
          <p:nvPr>
            <p:ph type="sldNum" sz="quarter" idx="12"/>
          </p:nvPr>
        </p:nvSpPr>
        <p:spPr/>
        <p:txBody>
          <a:bodyPr/>
          <a:lstStyle/>
          <a:p>
            <a:fld id="{4E471FF4-0C00-40C5-A66A-9E33A9528A29}" type="slidenum">
              <a:rPr lang="de-CH" smtClean="0"/>
              <a:t>39</a:t>
            </a:fld>
            <a:endParaRPr lang="de-CH"/>
          </a:p>
        </p:txBody>
      </p:sp>
      <p:sp>
        <p:nvSpPr>
          <p:cNvPr id="8" name="Textfeld 7"/>
          <p:cNvSpPr txBox="1"/>
          <p:nvPr/>
        </p:nvSpPr>
        <p:spPr>
          <a:xfrm>
            <a:off x="5439103" y="6385034"/>
            <a:ext cx="3862552" cy="461665"/>
          </a:xfrm>
          <a:prstGeom prst="rect">
            <a:avLst/>
          </a:prstGeom>
          <a:noFill/>
        </p:spPr>
        <p:txBody>
          <a:bodyPr wrap="square" rtlCol="0">
            <a:spAutoFit/>
          </a:bodyPr>
          <a:lstStyle/>
          <a:p>
            <a:r>
              <a:rPr lang="de-CH" sz="1200" dirty="0"/>
              <a:t>BUCH: </a:t>
            </a:r>
            <a:r>
              <a:rPr lang="de-CH" sz="1200" dirty="0" err="1"/>
              <a:t>Yalom</a:t>
            </a:r>
            <a:r>
              <a:rPr lang="de-CH" sz="1200" dirty="0"/>
              <a:t> (1989). Existentielle Psychotherapie. Ed. Humanistische Psychologie, Köln.</a:t>
            </a:r>
            <a:endParaRPr lang="de-DE" sz="1200" dirty="0"/>
          </a:p>
        </p:txBody>
      </p:sp>
    </p:spTree>
    <p:extLst>
      <p:ext uri="{BB962C8B-B14F-4D97-AF65-F5344CB8AC3E}">
        <p14:creationId xmlns:p14="http://schemas.microsoft.com/office/powerpoint/2010/main" val="429437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Judentum ist pluralistisch / Orthodoxe prägen Bild</a:t>
            </a:r>
          </a:p>
        </p:txBody>
      </p:sp>
      <p:sp>
        <p:nvSpPr>
          <p:cNvPr id="3" name="Inhaltsplatzhalter 2"/>
          <p:cNvSpPr>
            <a:spLocks noGrp="1"/>
          </p:cNvSpPr>
          <p:nvPr>
            <p:ph idx="1"/>
          </p:nvPr>
        </p:nvSpPr>
        <p:spPr>
          <a:xfrm>
            <a:off x="5009882" y="1648843"/>
            <a:ext cx="4711810" cy="4528120"/>
          </a:xfrm>
        </p:spPr>
        <p:txBody>
          <a:bodyPr>
            <a:normAutofit fontScale="62500" lnSpcReduction="20000"/>
          </a:bodyPr>
          <a:lstStyle/>
          <a:p>
            <a:r>
              <a:rPr lang="de-CH" dirty="0"/>
              <a:t>Judaismus ist pluralistisch, nicht monolithisch. Es gibt mehrere Hauptzweige und viele kleinere Gruppen innerhalb des Judentums. Ich betrachte mich selbst als "polyglott" (eine, die mehrere Sprachen spricht), mit vielfältigen Wurzeln in diesem Baum: ich praktiziere traditionelles Judentum, meine Kinder haben eine moderne orthodoxe Tagesschule besucht und ich gehe zum Gottesdienst in eine konservative Synagoge. Ich bewundere </a:t>
            </a:r>
            <a:r>
              <a:rPr lang="de-CH" dirty="0" err="1"/>
              <a:t>rekonstruktivistische</a:t>
            </a:r>
            <a:r>
              <a:rPr lang="de-CH" dirty="0"/>
              <a:t> Ideen, reformerisches soziales Bewusstsein, ich fühle zionistisch und ich bin sehr interessiert an spiritueller Erneuerung. Für mich ist Spiritualität eine Suche nach einer sinnvollen Existenz, Nach moralischen Leitlinien und einer Beziehung zwischen dem Selbst, anderen und Gott."</a:t>
            </a:r>
          </a:p>
          <a:p>
            <a:endParaRPr lang="de-CH" dirty="0"/>
          </a:p>
          <a:p>
            <a:pPr lvl="1"/>
            <a:r>
              <a:rPr lang="de-CH" dirty="0" err="1"/>
              <a:t>Israela</a:t>
            </a:r>
            <a:r>
              <a:rPr lang="de-CH" dirty="0"/>
              <a:t> </a:t>
            </a:r>
            <a:r>
              <a:rPr lang="de-CH" dirty="0" err="1"/>
              <a:t>Meyerstein</a:t>
            </a:r>
            <a:r>
              <a:rPr lang="de-CH" dirty="0"/>
              <a:t>, Professorin für Soziale Arbeit und Psychotherapie </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06144">
            <a:off x="2659463" y="2221266"/>
            <a:ext cx="2004923" cy="3104147"/>
          </a:xfrm>
          <a:prstGeom prst="rect">
            <a:avLst/>
          </a:prstGeom>
          <a:ln>
            <a:noFill/>
          </a:ln>
          <a:effectLst>
            <a:outerShdw blurRad="292100" dist="139700" dir="2700000" algn="tl" rotWithShape="0">
              <a:srgbClr val="333333">
                <a:alpha val="65000"/>
              </a:srgbClr>
            </a:outerShdw>
          </a:effectLst>
        </p:spPr>
      </p:pic>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739063">
            <a:off x="1074466" y="1588406"/>
            <a:ext cx="1713155" cy="2781770"/>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53719">
            <a:off x="780260" y="3633069"/>
            <a:ext cx="1474035" cy="2396781"/>
          </a:xfrm>
          <a:prstGeom prst="rect">
            <a:avLst/>
          </a:prstGeom>
          <a:ln>
            <a:noFill/>
          </a:ln>
          <a:effectLst>
            <a:outerShdw blurRad="292100" dist="139700" dir="2700000" algn="tl" rotWithShape="0">
              <a:srgbClr val="333333">
                <a:alpha val="65000"/>
              </a:srgbClr>
            </a:outerShdw>
          </a:effectLst>
        </p:spPr>
      </p:pic>
      <p:sp>
        <p:nvSpPr>
          <p:cNvPr id="7" name="Foliennummernplatzhalter 6"/>
          <p:cNvSpPr>
            <a:spLocks noGrp="1"/>
          </p:cNvSpPr>
          <p:nvPr>
            <p:ph type="sldNum" sz="quarter" idx="12"/>
          </p:nvPr>
        </p:nvSpPr>
        <p:spPr/>
        <p:txBody>
          <a:bodyPr/>
          <a:lstStyle/>
          <a:p>
            <a:fld id="{4E471FF4-0C00-40C5-A66A-9E33A9528A29}" type="slidenum">
              <a:rPr lang="de-CH" smtClean="0"/>
              <a:t>4</a:t>
            </a:fld>
            <a:endParaRPr lang="de-CH" dirty="0"/>
          </a:p>
        </p:txBody>
      </p:sp>
    </p:spTree>
    <p:extLst>
      <p:ext uri="{BB962C8B-B14F-4D97-AF65-F5344CB8AC3E}">
        <p14:creationId xmlns:p14="http://schemas.microsoft.com/office/powerpoint/2010/main" val="198276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Kenneth I. </a:t>
            </a:r>
            <a:r>
              <a:rPr lang="de-CH" dirty="0" err="1"/>
              <a:t>Pargament</a:t>
            </a:r>
            <a:r>
              <a:rPr lang="de-CH" dirty="0"/>
              <a:t> (* 1950)</a:t>
            </a:r>
          </a:p>
        </p:txBody>
      </p:sp>
      <p:sp>
        <p:nvSpPr>
          <p:cNvPr id="3" name="Inhaltsplatzhalter 2"/>
          <p:cNvSpPr>
            <a:spLocks noGrp="1"/>
          </p:cNvSpPr>
          <p:nvPr>
            <p:ph idx="1"/>
          </p:nvPr>
        </p:nvSpPr>
        <p:spPr>
          <a:xfrm>
            <a:off x="4906851" y="1648843"/>
            <a:ext cx="5254579" cy="4528120"/>
          </a:xfrm>
        </p:spPr>
        <p:txBody>
          <a:bodyPr>
            <a:normAutofit fontScale="77500" lnSpcReduction="20000"/>
          </a:bodyPr>
          <a:lstStyle/>
          <a:p>
            <a:pPr marL="0" indent="0">
              <a:buNone/>
            </a:pPr>
            <a:r>
              <a:rPr lang="de-DE" dirty="0">
                <a:latin typeface="Cambria" panose="02040503050406030204" pitchFamily="18" charset="0"/>
              </a:rPr>
              <a:t>Religionspsychologe an der Bowling Green State University Ohio, weltweit bekannt und respektiert</a:t>
            </a:r>
          </a:p>
          <a:p>
            <a:pPr marL="0" indent="0">
              <a:buNone/>
            </a:pPr>
            <a:r>
              <a:rPr lang="de-DE" dirty="0">
                <a:latin typeface="Cambria" panose="02040503050406030204" pitchFamily="18" charset="0"/>
              </a:rPr>
              <a:t>Jüdisch aufgewachsen, später Offenheit für andere Formen des Glaubens (primär christliche Konfessionen) *</a:t>
            </a:r>
          </a:p>
          <a:p>
            <a:pPr marL="0" indent="0">
              <a:buNone/>
            </a:pPr>
            <a:r>
              <a:rPr lang="de-DE" dirty="0">
                <a:latin typeface="Cambria" panose="02040503050406030204" pitchFamily="18" charset="0"/>
              </a:rPr>
              <a:t>Über 200 Publikationen zum Thema Psychologie und Religion, sowohl empirisch als auch deskriptiv </a:t>
            </a:r>
          </a:p>
          <a:p>
            <a:pPr lvl="1"/>
            <a:r>
              <a:rPr lang="de-DE" dirty="0">
                <a:latin typeface="Cambria" panose="02040503050406030204" pitchFamily="18" charset="0"/>
              </a:rPr>
              <a:t>mit einer Wertschätzung der Religion als Lebensbewältigung (Coping), </a:t>
            </a:r>
          </a:p>
          <a:p>
            <a:pPr lvl="1"/>
            <a:r>
              <a:rPr lang="de-DE" dirty="0">
                <a:latin typeface="Cambria" panose="02040503050406030204" pitchFamily="18" charset="0"/>
              </a:rPr>
              <a:t>Psychotherapie unter Einbezug von spirituellen Elementen</a:t>
            </a:r>
          </a:p>
          <a:p>
            <a:pPr lvl="1"/>
            <a:r>
              <a:rPr lang="de-DE" dirty="0">
                <a:latin typeface="Cambria" panose="02040503050406030204" pitchFamily="18" charset="0"/>
              </a:rPr>
              <a:t>aber auch Erforschung des Konzepts der “Spiritual </a:t>
            </a:r>
            <a:r>
              <a:rPr lang="de-DE" dirty="0" err="1">
                <a:latin typeface="Cambria" panose="02040503050406030204" pitchFamily="18" charset="0"/>
              </a:rPr>
              <a:t>Struggles</a:t>
            </a:r>
            <a:r>
              <a:rPr lang="de-DE" dirty="0">
                <a:latin typeface="Cambria" panose="02040503050406030204" pitchFamily="18" charset="0"/>
              </a:rPr>
              <a:t>” (spirituelle Konflikte)</a:t>
            </a:r>
            <a:endParaRPr lang="de-DE" dirty="0"/>
          </a:p>
        </p:txBody>
      </p:sp>
      <p:pic>
        <p:nvPicPr>
          <p:cNvPr id="4098" name="Picture 2" descr="https://www.bgsu.edu/content/dam/BGSU/news/2014/01/Pargament_336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0517" y="1648844"/>
            <a:ext cx="4941457" cy="312921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53342">
            <a:off x="1170121" y="3604415"/>
            <a:ext cx="1541374" cy="2261039"/>
          </a:xfrm>
          <a:prstGeom prst="rect">
            <a:avLst/>
          </a:prstGeom>
          <a:ln>
            <a:noFill/>
          </a:ln>
          <a:effectLst>
            <a:outerShdw blurRad="292100" dist="139700" dir="2700000" algn="tl" rotWithShape="0">
              <a:srgbClr val="333333">
                <a:alpha val="65000"/>
              </a:srgbClr>
            </a:outerShdw>
          </a:effectLst>
        </p:spPr>
      </p:pic>
      <p:pic>
        <p:nvPicPr>
          <p:cNvPr id="1026" name="Picture 2" descr="https://images-na.ssl-images-amazon.com/images/I/41daAZOmi6L._SX331_BO1,204,203,200_.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9791">
            <a:off x="3015709" y="3839477"/>
            <a:ext cx="1531820" cy="2295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929153" y="6210673"/>
            <a:ext cx="4204010" cy="461665"/>
          </a:xfrm>
          <a:prstGeom prst="rect">
            <a:avLst/>
          </a:prstGeom>
          <a:noFill/>
        </p:spPr>
        <p:txBody>
          <a:bodyPr wrap="square" rtlCol="0">
            <a:spAutoFit/>
          </a:bodyPr>
          <a:lstStyle/>
          <a:p>
            <a:r>
              <a:rPr lang="de-CH" sz="1200" dirty="0"/>
              <a:t>Beschreibung seines persönlichen Weges im Vorwort zum Buch «</a:t>
            </a:r>
            <a:r>
              <a:rPr lang="de-CH" sz="1200" dirty="0" err="1"/>
              <a:t>Spiritually</a:t>
            </a:r>
            <a:r>
              <a:rPr lang="de-CH" sz="1200" dirty="0"/>
              <a:t> Integrated </a:t>
            </a:r>
            <a:r>
              <a:rPr lang="de-CH" sz="1200" dirty="0" err="1"/>
              <a:t>Psychotherapy</a:t>
            </a:r>
            <a:r>
              <a:rPr lang="de-CH" sz="1200" dirty="0"/>
              <a:t>», S. 23 ff.</a:t>
            </a:r>
          </a:p>
        </p:txBody>
      </p:sp>
      <p:sp>
        <p:nvSpPr>
          <p:cNvPr id="6" name="Foliennummernplatzhalter 5"/>
          <p:cNvSpPr>
            <a:spLocks noGrp="1"/>
          </p:cNvSpPr>
          <p:nvPr>
            <p:ph type="sldNum" sz="quarter" idx="12"/>
          </p:nvPr>
        </p:nvSpPr>
        <p:spPr/>
        <p:txBody>
          <a:bodyPr/>
          <a:lstStyle/>
          <a:p>
            <a:fld id="{4E471FF4-0C00-40C5-A66A-9E33A9528A29}" type="slidenum">
              <a:rPr lang="de-CH" smtClean="0"/>
              <a:t>40</a:t>
            </a:fld>
            <a:endParaRPr lang="de-CH"/>
          </a:p>
        </p:txBody>
      </p:sp>
    </p:spTree>
    <p:extLst>
      <p:ext uri="{BB962C8B-B14F-4D97-AF65-F5344CB8AC3E}">
        <p14:creationId xmlns:p14="http://schemas.microsoft.com/office/powerpoint/2010/main" val="290042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Sichtweisen der Schuld in Religion und Psychologie</a:t>
            </a:r>
          </a:p>
        </p:txBody>
      </p:sp>
      <p:sp>
        <p:nvSpPr>
          <p:cNvPr id="3" name="Inhaltsplatzhalter 2"/>
          <p:cNvSpPr>
            <a:spLocks noGrp="1"/>
          </p:cNvSpPr>
          <p:nvPr>
            <p:ph idx="1"/>
          </p:nvPr>
        </p:nvSpPr>
        <p:spPr>
          <a:xfrm>
            <a:off x="5035639" y="1648843"/>
            <a:ext cx="5125791" cy="4528120"/>
          </a:xfrm>
        </p:spPr>
        <p:txBody>
          <a:bodyPr>
            <a:normAutofit lnSpcReduction="10000"/>
          </a:bodyPr>
          <a:lstStyle/>
          <a:p>
            <a:pPr marL="0" indent="0">
              <a:buNone/>
            </a:pPr>
            <a:r>
              <a:rPr lang="de-CH" dirty="0">
                <a:latin typeface="Cambria" panose="02040503050406030204" pitchFamily="18" charset="0"/>
              </a:rPr>
              <a:t>Religionen brauchen Schuld als spirituelles Vehikel und als eine Form der sozialen Kontrolle</a:t>
            </a:r>
          </a:p>
          <a:p>
            <a:pPr marL="0" indent="0">
              <a:buNone/>
            </a:pPr>
            <a:r>
              <a:rPr lang="de-CH" dirty="0">
                <a:latin typeface="Cambria" panose="02040503050406030204" pitchFamily="18" charset="0"/>
              </a:rPr>
              <a:t>Die </a:t>
            </a:r>
            <a:r>
              <a:rPr lang="de-CH" u="sng" dirty="0">
                <a:latin typeface="Cambria" panose="02040503050406030204" pitchFamily="18" charset="0"/>
              </a:rPr>
              <a:t>Psychologie</a:t>
            </a:r>
            <a:r>
              <a:rPr lang="de-CH" dirty="0">
                <a:latin typeface="Cambria" panose="02040503050406030204" pitchFamily="18" charset="0"/>
              </a:rPr>
              <a:t> interessiert sich für die Schuld als subjektives Phänomen (Schuldgefühle)</a:t>
            </a:r>
          </a:p>
          <a:p>
            <a:pPr marL="0" indent="0">
              <a:buNone/>
            </a:pPr>
            <a:r>
              <a:rPr lang="de-CH" dirty="0">
                <a:latin typeface="Cambria" panose="02040503050406030204" pitchFamily="18" charset="0"/>
              </a:rPr>
              <a:t>Die </a:t>
            </a:r>
            <a:r>
              <a:rPr lang="de-CH" u="sng" dirty="0">
                <a:latin typeface="Cambria" panose="02040503050406030204" pitchFamily="18" charset="0"/>
              </a:rPr>
              <a:t>Religionen</a:t>
            </a:r>
            <a:r>
              <a:rPr lang="de-CH" dirty="0">
                <a:latin typeface="Cambria" panose="02040503050406030204" pitchFamily="18" charset="0"/>
              </a:rPr>
              <a:t> sehen Schuld als moralische Verfehlung, indem objektive Verhaltensregeln verletzt werden.</a:t>
            </a:r>
            <a:br>
              <a:rPr lang="de-CH" dirty="0">
                <a:latin typeface="Cambria" panose="02040503050406030204" pitchFamily="18" charset="0"/>
              </a:rPr>
            </a:br>
            <a:endParaRPr lang="de-CH" dirty="0">
              <a:latin typeface="Cambria" panose="02040503050406030204" pitchFamily="18" charset="0"/>
            </a:endParaRPr>
          </a:p>
          <a:p>
            <a:pPr marL="457200" lvl="1" indent="0">
              <a:buNone/>
            </a:pPr>
            <a:r>
              <a:rPr lang="de-CH" sz="1500" dirty="0" err="1"/>
              <a:t>Belgum</a:t>
            </a:r>
            <a:r>
              <a:rPr lang="de-CH" sz="1500" dirty="0"/>
              <a:t> 1963, zitiert bei Dein 2013</a:t>
            </a:r>
          </a:p>
          <a:p>
            <a:endParaRPr lang="de-CH" dirty="0"/>
          </a:p>
        </p:txBody>
      </p:sp>
      <p:pic>
        <p:nvPicPr>
          <p:cNvPr id="1026" name="Picture 2" descr="http://blizup.com/wp-content/uploads/2016/03/Guilt-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4552" y="1648843"/>
            <a:ext cx="5830328" cy="3180769"/>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4E471FF4-0C00-40C5-A66A-9E33A9528A29}" type="slidenum">
              <a:rPr lang="de-CH" smtClean="0"/>
              <a:t>41</a:t>
            </a:fld>
            <a:endParaRPr lang="de-CH"/>
          </a:p>
        </p:txBody>
      </p:sp>
    </p:spTree>
    <p:extLst>
      <p:ext uri="{BB962C8B-B14F-4D97-AF65-F5344CB8AC3E}">
        <p14:creationId xmlns:p14="http://schemas.microsoft.com/office/powerpoint/2010/main" val="2907273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de-CH" dirty="0"/>
              <a:t>Diskussion</a:t>
            </a:r>
          </a:p>
        </p:txBody>
      </p:sp>
      <p:sp>
        <p:nvSpPr>
          <p:cNvPr id="4" name="Foliennummernplatzhalter 3"/>
          <p:cNvSpPr>
            <a:spLocks noGrp="1"/>
          </p:cNvSpPr>
          <p:nvPr>
            <p:ph type="sldNum" sz="quarter" idx="4294967295"/>
          </p:nvPr>
        </p:nvSpPr>
        <p:spPr>
          <a:xfrm>
            <a:off x="0" y="6216650"/>
            <a:ext cx="1123950" cy="501650"/>
          </a:xfrm>
        </p:spPr>
        <p:txBody>
          <a:bodyPr/>
          <a:lstStyle/>
          <a:p>
            <a:fld id="{4E471FF4-0C00-40C5-A66A-9E33A9528A29}" type="slidenum">
              <a:rPr lang="de-CH" smtClean="0"/>
              <a:t>42</a:t>
            </a:fld>
            <a:endParaRPr lang="de-CH"/>
          </a:p>
        </p:txBody>
      </p:sp>
    </p:spTree>
    <p:extLst>
      <p:ext uri="{BB962C8B-B14F-4D97-AF65-F5344CB8AC3E}">
        <p14:creationId xmlns:p14="http://schemas.microsoft.com/office/powerpoint/2010/main" val="21296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Literatur</a:t>
            </a:r>
          </a:p>
        </p:txBody>
      </p:sp>
      <p:sp>
        <p:nvSpPr>
          <p:cNvPr id="3" name="Inhaltsplatzhalter 2"/>
          <p:cNvSpPr>
            <a:spLocks noGrp="1"/>
          </p:cNvSpPr>
          <p:nvPr>
            <p:ph idx="1"/>
          </p:nvPr>
        </p:nvSpPr>
        <p:spPr/>
        <p:txBody>
          <a:bodyPr>
            <a:normAutofit fontScale="92500" lnSpcReduction="10000"/>
          </a:bodyPr>
          <a:lstStyle/>
          <a:p>
            <a:r>
              <a:rPr lang="de-CH" dirty="0"/>
              <a:t>Freud S. (1937/1985), Der Mann Moses und die monotheistische Religion. Schriften über die Religion. Fischer Taschenbuch, Frankfurt.</a:t>
            </a:r>
          </a:p>
          <a:p>
            <a:pPr>
              <a:lnSpc>
                <a:spcPct val="100000"/>
              </a:lnSpc>
              <a:spcBef>
                <a:spcPts val="0"/>
              </a:spcBef>
              <a:buClrTx/>
              <a:defRPr/>
            </a:pPr>
            <a:r>
              <a:rPr lang="en-US" dirty="0"/>
              <a:t>Kolbe C. (1986). </a:t>
            </a:r>
            <a:r>
              <a:rPr lang="en-US" dirty="0" err="1"/>
              <a:t>Heilung</a:t>
            </a:r>
            <a:r>
              <a:rPr lang="en-US" dirty="0"/>
              <a:t> </a:t>
            </a:r>
            <a:r>
              <a:rPr lang="en-US" dirty="0" err="1"/>
              <a:t>oder</a:t>
            </a:r>
            <a:r>
              <a:rPr lang="en-US" dirty="0"/>
              <a:t> </a:t>
            </a:r>
            <a:r>
              <a:rPr lang="en-US" dirty="0" err="1"/>
              <a:t>Hindernis</a:t>
            </a:r>
            <a:r>
              <a:rPr lang="en-US" dirty="0"/>
              <a:t>. Religion </a:t>
            </a:r>
            <a:r>
              <a:rPr lang="en-US" dirty="0" err="1"/>
              <a:t>bei</a:t>
            </a:r>
            <a:r>
              <a:rPr lang="en-US" dirty="0"/>
              <a:t> </a:t>
            </a:r>
            <a:r>
              <a:rPr lang="en-US" dirty="0" err="1"/>
              <a:t>Freud</a:t>
            </a:r>
            <a:r>
              <a:rPr lang="en-US" dirty="0"/>
              <a:t>, Adler, Fromm, Jung und Frankl. </a:t>
            </a:r>
            <a:r>
              <a:rPr lang="en-US" dirty="0" err="1"/>
              <a:t>Kreuz</a:t>
            </a:r>
            <a:r>
              <a:rPr lang="en-US" dirty="0"/>
              <a:t> </a:t>
            </a:r>
            <a:r>
              <a:rPr lang="en-US" dirty="0" err="1"/>
              <a:t>Verlag</a:t>
            </a:r>
            <a:r>
              <a:rPr lang="en-US" dirty="0"/>
              <a:t>, Stuttgart.</a:t>
            </a:r>
          </a:p>
          <a:p>
            <a:pPr>
              <a:lnSpc>
                <a:spcPct val="100000"/>
              </a:lnSpc>
              <a:spcBef>
                <a:spcPts val="0"/>
              </a:spcBef>
              <a:buClrTx/>
              <a:defRPr/>
            </a:pPr>
            <a:r>
              <a:rPr lang="en-US" dirty="0"/>
              <a:t>Jessica Kraft: Judaism and Psychology. </a:t>
            </a:r>
            <a:r>
              <a:rPr lang="en-US" dirty="0" err="1"/>
              <a:t>Quelle</a:t>
            </a:r>
            <a:r>
              <a:rPr lang="en-US" dirty="0"/>
              <a:t>: </a:t>
            </a:r>
            <a:r>
              <a:rPr lang="en-US" dirty="0">
                <a:hlinkClick r:id="rId2"/>
              </a:rPr>
              <a:t>www.myjewishlearning.com/article/judaism-and-psychology/#</a:t>
            </a:r>
            <a:r>
              <a:rPr lang="en-US" dirty="0"/>
              <a:t> </a:t>
            </a:r>
          </a:p>
          <a:p>
            <a:pPr>
              <a:lnSpc>
                <a:spcPct val="100000"/>
              </a:lnSpc>
              <a:spcBef>
                <a:spcPts val="0"/>
              </a:spcBef>
              <a:buClrTx/>
              <a:defRPr/>
            </a:pPr>
            <a:r>
              <a:rPr lang="de-CH" dirty="0"/>
              <a:t>Frankl V.E. (1974/2012). Der unbewusste Gott. Psychotherapie und Religion. 11. Auflage. München: Deutscher Taschenbuchverlag.</a:t>
            </a:r>
          </a:p>
          <a:p>
            <a:pPr>
              <a:lnSpc>
                <a:spcPct val="100000"/>
              </a:lnSpc>
              <a:spcBef>
                <a:spcPts val="0"/>
              </a:spcBef>
              <a:buClrTx/>
              <a:defRPr/>
            </a:pPr>
            <a:r>
              <a:rPr lang="en-US" dirty="0" err="1"/>
              <a:t>Dein</a:t>
            </a:r>
            <a:r>
              <a:rPr lang="en-US" dirty="0"/>
              <a:t> S. (2013). The origins of Jewish guilt: psychological, theological, and cultural perspectives. Journal of Spirituality in Mental Health 15:123-137.</a:t>
            </a:r>
          </a:p>
          <a:p>
            <a:pPr>
              <a:lnSpc>
                <a:spcPct val="100000"/>
              </a:lnSpc>
              <a:spcBef>
                <a:spcPts val="0"/>
              </a:spcBef>
              <a:buClrTx/>
              <a:defRPr/>
            </a:pPr>
            <a:endParaRPr lang="de-CH" dirty="0"/>
          </a:p>
          <a:p>
            <a:pPr>
              <a:lnSpc>
                <a:spcPct val="100000"/>
              </a:lnSpc>
              <a:spcBef>
                <a:spcPts val="0"/>
              </a:spcBef>
              <a:buClrTx/>
              <a:defRPr/>
            </a:pPr>
            <a:endParaRPr lang="en-US" dirty="0"/>
          </a:p>
          <a:p>
            <a:pPr>
              <a:lnSpc>
                <a:spcPct val="100000"/>
              </a:lnSpc>
              <a:spcBef>
                <a:spcPts val="0"/>
              </a:spcBef>
              <a:buClrTx/>
              <a:defRPr/>
            </a:pPr>
            <a:endParaRPr lang="de-CH" dirty="0"/>
          </a:p>
          <a:p>
            <a:endParaRPr lang="de-CH" dirty="0"/>
          </a:p>
          <a:p>
            <a:endParaRPr lang="en-US" dirty="0"/>
          </a:p>
          <a:p>
            <a:endParaRPr lang="de-CH" dirty="0"/>
          </a:p>
          <a:p>
            <a:endParaRPr lang="de-CH" dirty="0"/>
          </a:p>
        </p:txBody>
      </p:sp>
      <p:sp>
        <p:nvSpPr>
          <p:cNvPr id="4" name="Foliennummernplatzhalter 3"/>
          <p:cNvSpPr>
            <a:spLocks noGrp="1"/>
          </p:cNvSpPr>
          <p:nvPr>
            <p:ph type="sldNum" sz="quarter" idx="12"/>
          </p:nvPr>
        </p:nvSpPr>
        <p:spPr/>
        <p:txBody>
          <a:bodyPr/>
          <a:lstStyle/>
          <a:p>
            <a:fld id="{4E471FF4-0C00-40C5-A66A-9E33A9528A29}" type="slidenum">
              <a:rPr lang="de-CH" smtClean="0"/>
              <a:t>43</a:t>
            </a:fld>
            <a:endParaRPr lang="de-CH"/>
          </a:p>
        </p:txBody>
      </p:sp>
    </p:spTree>
    <p:extLst>
      <p:ext uri="{BB962C8B-B14F-4D97-AF65-F5344CB8AC3E}">
        <p14:creationId xmlns:p14="http://schemas.microsoft.com/office/powerpoint/2010/main" val="188503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Unterschied </a:t>
            </a:r>
            <a:r>
              <a:rPr lang="de-CH" dirty="0" err="1"/>
              <a:t>Consent</a:t>
            </a:r>
            <a:r>
              <a:rPr lang="de-CH" dirty="0"/>
              <a:t> / </a:t>
            </a:r>
            <a:r>
              <a:rPr lang="de-CH" dirty="0" err="1"/>
              <a:t>Descent</a:t>
            </a:r>
            <a:r>
              <a:rPr lang="de-CH" dirty="0"/>
              <a:t>	</a:t>
            </a:r>
          </a:p>
        </p:txBody>
      </p:sp>
      <p:sp>
        <p:nvSpPr>
          <p:cNvPr id="3" name="Inhaltsplatzhalter 2"/>
          <p:cNvSpPr>
            <a:spLocks noGrp="1"/>
          </p:cNvSpPr>
          <p:nvPr>
            <p:ph idx="1"/>
          </p:nvPr>
        </p:nvSpPr>
        <p:spPr/>
        <p:txBody>
          <a:bodyPr>
            <a:normAutofit fontScale="92500" lnSpcReduction="20000"/>
          </a:bodyPr>
          <a:lstStyle/>
          <a:p>
            <a:r>
              <a:rPr lang="de-CH" dirty="0"/>
              <a:t>Christlicher Glaube ist geprägt von «</a:t>
            </a:r>
            <a:r>
              <a:rPr lang="de-CH" u="sng" dirty="0" err="1"/>
              <a:t>Consent</a:t>
            </a:r>
            <a:r>
              <a:rPr lang="de-CH" dirty="0"/>
              <a:t>» (Zustimmung, Überzeugung, persönlicher Glaube)</a:t>
            </a:r>
          </a:p>
          <a:p>
            <a:r>
              <a:rPr lang="de-CH" dirty="0"/>
              <a:t>Jüdische Religion ist geprägt von «</a:t>
            </a:r>
            <a:r>
              <a:rPr lang="de-CH" u="sng" dirty="0" err="1"/>
              <a:t>Descent</a:t>
            </a:r>
            <a:r>
              <a:rPr lang="de-CH" dirty="0"/>
              <a:t>» (Abstammung vom Volk Gottes, Zugehörigkeit zum jüdischen Volk, ohne zwingende Glaubensüberzeugung oder religiöse Praxis)</a:t>
            </a:r>
          </a:p>
          <a:p>
            <a:endParaRPr lang="de-CH" dirty="0"/>
          </a:p>
          <a:p>
            <a:r>
              <a:rPr lang="de-CH" u="sng" dirty="0"/>
              <a:t>Observanz</a:t>
            </a:r>
            <a:r>
              <a:rPr lang="de-CH" dirty="0"/>
              <a:t> liegt nicht so sehr in einer intrinsischen Überzeugung von Glaubensinhalten, sondern im detaillierten Kennen und Einhalten der Gebote (spez. bei orthodoxen Juden), </a:t>
            </a:r>
          </a:p>
          <a:p>
            <a:r>
              <a:rPr lang="de-CH" u="sng" dirty="0"/>
              <a:t>Liberalere Juden </a:t>
            </a:r>
            <a:r>
              <a:rPr lang="de-CH" dirty="0"/>
              <a:t>betonen neben religiösen Überzeugungen häufig auch Fragen der Ethik, des Guten (</a:t>
            </a:r>
            <a:r>
              <a:rPr lang="de-CH" dirty="0" err="1"/>
              <a:t>Mitzvot</a:t>
            </a:r>
            <a:r>
              <a:rPr lang="de-CH" dirty="0"/>
              <a:t>), einer </a:t>
            </a:r>
            <a:r>
              <a:rPr lang="de-CH" dirty="0" err="1"/>
              <a:t>zeitgemäsen</a:t>
            </a:r>
            <a:r>
              <a:rPr lang="de-CH" dirty="0"/>
              <a:t> Lebensgestaltung ohne die Last von orthodoxen / rigiden Gesetzen, Offenheit für eine gleichberechtigte Rolle der Frau, Offenheit für das Gespräch mit Nicht-Juden.</a:t>
            </a:r>
          </a:p>
        </p:txBody>
      </p:sp>
      <p:sp>
        <p:nvSpPr>
          <p:cNvPr id="4" name="Foliennummernplatzhalter 3"/>
          <p:cNvSpPr>
            <a:spLocks noGrp="1"/>
          </p:cNvSpPr>
          <p:nvPr>
            <p:ph type="sldNum" sz="quarter" idx="12"/>
          </p:nvPr>
        </p:nvSpPr>
        <p:spPr/>
        <p:txBody>
          <a:bodyPr/>
          <a:lstStyle/>
          <a:p>
            <a:fld id="{4E471FF4-0C00-40C5-A66A-9E33A9528A29}" type="slidenum">
              <a:rPr lang="de-CH" smtClean="0"/>
              <a:t>5</a:t>
            </a:fld>
            <a:endParaRPr lang="de-CH"/>
          </a:p>
        </p:txBody>
      </p:sp>
    </p:spTree>
    <p:extLst>
      <p:ext uri="{BB962C8B-B14F-4D97-AF65-F5344CB8AC3E}">
        <p14:creationId xmlns:p14="http://schemas.microsoft.com/office/powerpoint/2010/main" val="12748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Grundzüge jüdischen Glaubens</a:t>
            </a:r>
          </a:p>
        </p:txBody>
      </p:sp>
      <p:pic>
        <p:nvPicPr>
          <p:cNvPr id="5" name="Inhaltsplatzhalter 4"/>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5356936" y="1404715"/>
            <a:ext cx="4542226" cy="4527550"/>
          </a:xfrm>
        </p:spPr>
      </p:pic>
      <p:sp>
        <p:nvSpPr>
          <p:cNvPr id="4" name="Textfeld 3"/>
          <p:cNvSpPr txBox="1"/>
          <p:nvPr/>
        </p:nvSpPr>
        <p:spPr>
          <a:xfrm>
            <a:off x="4799128" y="6141205"/>
            <a:ext cx="5100034" cy="261610"/>
          </a:xfrm>
          <a:prstGeom prst="rect">
            <a:avLst/>
          </a:prstGeom>
          <a:noFill/>
        </p:spPr>
        <p:txBody>
          <a:bodyPr wrap="square" rtlCol="0">
            <a:spAutoFit/>
          </a:bodyPr>
          <a:lstStyle/>
          <a:p>
            <a:r>
              <a:rPr lang="de-CH" sz="1100" dirty="0"/>
              <a:t>Vgl. Norman Solomon: Judentum. Eine kurze Einführung. Reclam</a:t>
            </a:r>
          </a:p>
        </p:txBody>
      </p:sp>
      <p:graphicFrame>
        <p:nvGraphicFramePr>
          <p:cNvPr id="6" name="Diagramm 5"/>
          <p:cNvGraphicFramePr/>
          <p:nvPr>
            <p:extLst/>
          </p:nvPr>
        </p:nvGraphicFramePr>
        <p:xfrm>
          <a:off x="-153295" y="1725769"/>
          <a:ext cx="5794241" cy="3812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4E471FF4-0C00-40C5-A66A-9E33A9528A29}" type="slidenum">
              <a:rPr lang="de-CH" smtClean="0"/>
              <a:t>6</a:t>
            </a:fld>
            <a:endParaRPr lang="de-CH"/>
          </a:p>
        </p:txBody>
      </p:sp>
    </p:spTree>
    <p:extLst>
      <p:ext uri="{BB962C8B-B14F-4D97-AF65-F5344CB8AC3E}">
        <p14:creationId xmlns:p14="http://schemas.microsoft.com/office/powerpoint/2010/main" val="392168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Auffällige Kennzeichen des Judentums</a:t>
            </a:r>
          </a:p>
        </p:txBody>
      </p:sp>
      <p:sp>
        <p:nvSpPr>
          <p:cNvPr id="3" name="Inhaltsplatzhalter 2"/>
          <p:cNvSpPr>
            <a:spLocks noGrp="1"/>
          </p:cNvSpPr>
          <p:nvPr>
            <p:ph sz="half" idx="1"/>
          </p:nvPr>
        </p:nvSpPr>
        <p:spPr/>
        <p:txBody>
          <a:bodyPr>
            <a:normAutofit fontScale="77500" lnSpcReduction="20000"/>
          </a:bodyPr>
          <a:lstStyle/>
          <a:p>
            <a:r>
              <a:rPr lang="de-CH" dirty="0"/>
              <a:t>Monotheismus</a:t>
            </a:r>
          </a:p>
          <a:p>
            <a:r>
              <a:rPr lang="de-CH" dirty="0"/>
              <a:t>Autorität der Thora und der Mischna </a:t>
            </a:r>
          </a:p>
          <a:p>
            <a:r>
              <a:rPr lang="de-CH" dirty="0"/>
              <a:t>248 Gebote und 365 Verbote</a:t>
            </a:r>
          </a:p>
          <a:p>
            <a:r>
              <a:rPr lang="de-CH" dirty="0"/>
              <a:t>Detaillierte Speisevorschriften</a:t>
            </a:r>
          </a:p>
          <a:p>
            <a:r>
              <a:rPr lang="de-CH" dirty="0"/>
              <a:t>Kleidungsvorschriften (je nach Strömung unterschiedlich), spezielle Riemen (</a:t>
            </a:r>
            <a:r>
              <a:rPr lang="de-CH" dirty="0" err="1"/>
              <a:t>Tallit</a:t>
            </a:r>
            <a:r>
              <a:rPr lang="de-CH" dirty="0"/>
              <a:t> und Tefillin) und Schal beim Gebet</a:t>
            </a:r>
          </a:p>
          <a:p>
            <a:r>
              <a:rPr lang="de-CH" dirty="0"/>
              <a:t>Israel als auserwähltes Volk</a:t>
            </a:r>
          </a:p>
          <a:p>
            <a:r>
              <a:rPr lang="de-CH" dirty="0"/>
              <a:t>Der Sabbat als Ruhetag</a:t>
            </a:r>
          </a:p>
          <a:p>
            <a:endParaRPr lang="de-CH" dirty="0"/>
          </a:p>
          <a:p>
            <a:endParaRPr lang="de-CH" dirty="0"/>
          </a:p>
        </p:txBody>
      </p:sp>
      <p:sp>
        <p:nvSpPr>
          <p:cNvPr id="4" name="Inhaltsplatzhalter 3"/>
          <p:cNvSpPr>
            <a:spLocks noGrp="1"/>
          </p:cNvSpPr>
          <p:nvPr>
            <p:ph sz="half" idx="2"/>
          </p:nvPr>
        </p:nvSpPr>
        <p:spPr/>
        <p:txBody>
          <a:bodyPr>
            <a:normAutofit fontScale="77500" lnSpcReduction="20000"/>
          </a:bodyPr>
          <a:lstStyle/>
          <a:p>
            <a:r>
              <a:rPr lang="de-CH" dirty="0"/>
              <a:t>Hohe Neigung zu Schuldgefühlen: Gott nicht nur als Schöpfer und Bewahrer, sondern auch als strafender Gott</a:t>
            </a:r>
          </a:p>
          <a:p>
            <a:r>
              <a:rPr lang="de-CH" dirty="0"/>
              <a:t>Hoffnung auf das Kommen des Messias</a:t>
            </a:r>
          </a:p>
          <a:p>
            <a:r>
              <a:rPr lang="de-CH" dirty="0"/>
              <a:t>Pilgerfeste und Gedenktage mit detaillierten Gebeten und Ritualen</a:t>
            </a:r>
          </a:p>
          <a:p>
            <a:r>
              <a:rPr lang="de-CH" dirty="0"/>
              <a:t>Unterschiedlicher Kalender (2000 n.Chr. = 5760 )</a:t>
            </a:r>
          </a:p>
          <a:p>
            <a:r>
              <a:rPr lang="de-CH" dirty="0"/>
              <a:t>Verfolgung als Lebensrealität</a:t>
            </a:r>
          </a:p>
          <a:p>
            <a:r>
              <a:rPr lang="de-CH" dirty="0"/>
              <a:t>Holocaust als prägende Katastrophe der Geschichte</a:t>
            </a:r>
          </a:p>
          <a:p>
            <a:endParaRPr lang="de-CH" dirty="0"/>
          </a:p>
        </p:txBody>
      </p:sp>
      <p:sp>
        <p:nvSpPr>
          <p:cNvPr id="6" name="Foliennummernplatzhalter 5"/>
          <p:cNvSpPr>
            <a:spLocks noGrp="1"/>
          </p:cNvSpPr>
          <p:nvPr>
            <p:ph type="sldNum" sz="quarter" idx="12"/>
          </p:nvPr>
        </p:nvSpPr>
        <p:spPr/>
        <p:txBody>
          <a:bodyPr/>
          <a:lstStyle/>
          <a:p>
            <a:fld id="{4E471FF4-0C00-40C5-A66A-9E33A9528A29}" type="slidenum">
              <a:rPr lang="de-CH" smtClean="0"/>
              <a:t>7</a:t>
            </a:fld>
            <a:endParaRPr lang="de-CH"/>
          </a:p>
        </p:txBody>
      </p:sp>
    </p:spTree>
    <p:extLst>
      <p:ext uri="{BB962C8B-B14F-4D97-AF65-F5344CB8AC3E}">
        <p14:creationId xmlns:p14="http://schemas.microsoft.com/office/powerpoint/2010/main" val="197057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de-CH" dirty="0"/>
              <a:t>Verfolgung als jüdische Identität</a:t>
            </a:r>
          </a:p>
        </p:txBody>
      </p:sp>
      <p:sp>
        <p:nvSpPr>
          <p:cNvPr id="163843" name="Rectangle 3"/>
          <p:cNvSpPr>
            <a:spLocks noGrp="1" noChangeArrowheads="1"/>
          </p:cNvSpPr>
          <p:nvPr>
            <p:ph type="body" idx="1"/>
          </p:nvPr>
        </p:nvSpPr>
        <p:spPr>
          <a:xfrm>
            <a:off x="5022761" y="1648843"/>
            <a:ext cx="4698931" cy="4528120"/>
          </a:xfrm>
        </p:spPr>
        <p:txBody>
          <a:bodyPr>
            <a:normAutofit fontScale="85000" lnSpcReduction="10000"/>
          </a:bodyPr>
          <a:lstStyle/>
          <a:p>
            <a:pPr marL="0" indent="0">
              <a:lnSpc>
                <a:spcPct val="110000"/>
              </a:lnSpc>
              <a:buNone/>
            </a:pPr>
            <a:r>
              <a:rPr lang="de-CH" sz="1800" dirty="0">
                <a:latin typeface="Cambria" panose="02040503050406030204" pitchFamily="18" charset="0"/>
              </a:rPr>
              <a:t>Gewöhnlich nahm ich das Aufflammen des Judenhasses als selbstverständlich hin, er gehörte zum Leben in der Diaspora. Schläge am Weihnachtsabend, Drohungen zu Ostern, das ging vorüber. Betrunkene, die uns beschimpften, der Vorwurf, wir hätten «die Hostie in den Schmutz gezogen», «die Brunnen vergiftet» oder «den Herrn getötet», das war gang und gäbe, es erschien uns normal. Ich nahm diese Prüfungen auf mich, ohne mich zu wundern, fast ohne Kummer. </a:t>
            </a:r>
          </a:p>
          <a:p>
            <a:pPr marL="0" indent="0">
              <a:lnSpc>
                <a:spcPct val="110000"/>
              </a:lnSpc>
              <a:buNone/>
            </a:pPr>
            <a:r>
              <a:rPr lang="de-CH" sz="1800" dirty="0">
                <a:latin typeface="Cambria" panose="02040503050406030204" pitchFamily="18" charset="0"/>
              </a:rPr>
              <a:t>Als Antwort auf alle Fragen liessen unsere Lehrer uns immer wieder die Bibel, die Propheten und die Schriften über die Märtyrer lesen. Die jüdische Geschichte ist die Geschichte  eines ständigen Konflikts der Juden, die trotz unermesslicher Leiden allen Widrigkeiten die Stirn bieten und allen andere Völkern. Seit Abraham stehen wir auf der einen Seite, die übrige Welt auf der anderen.</a:t>
            </a:r>
            <a:br>
              <a:rPr lang="de-CH" sz="1800" dirty="0">
                <a:latin typeface="Cambria" panose="02040503050406030204" pitchFamily="18" charset="0"/>
              </a:rPr>
            </a:br>
            <a:endParaRPr lang="de-CH" sz="1800" dirty="0">
              <a:latin typeface="Cambria" panose="02040503050406030204" pitchFamily="18" charset="0"/>
            </a:endParaRPr>
          </a:p>
          <a:p>
            <a:pPr marL="457200" lvl="1" indent="0">
              <a:lnSpc>
                <a:spcPct val="80000"/>
              </a:lnSpc>
              <a:buNone/>
            </a:pPr>
            <a:r>
              <a:rPr lang="de-CH" sz="1400" dirty="0">
                <a:latin typeface="Cambria" panose="02040503050406030204" pitchFamily="18" charset="0"/>
              </a:rPr>
              <a:t>Elie Wiesel, Autobiographie, S. 34</a:t>
            </a:r>
          </a:p>
        </p:txBody>
      </p:sp>
      <p:pic>
        <p:nvPicPr>
          <p:cNvPr id="1026" name="Picture 2" descr="https://s3.amazonaws.com/assets.forward.com/images/cropped/hasidic-boy-14385514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0007" y="1648843"/>
            <a:ext cx="5679807" cy="3155448"/>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4E471FF4-0C00-40C5-A66A-9E33A9528A29}" type="slidenum">
              <a:rPr lang="de-CH" smtClean="0"/>
              <a:t>8</a:t>
            </a:fld>
            <a:endParaRPr lang="de-CH"/>
          </a:p>
        </p:txBody>
      </p:sp>
    </p:spTree>
    <p:extLst>
      <p:ext uri="{BB962C8B-B14F-4D97-AF65-F5344CB8AC3E}">
        <p14:creationId xmlns:p14="http://schemas.microsoft.com/office/powerpoint/2010/main" val="409587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717709" y="530047"/>
            <a:ext cx="9443722" cy="986782"/>
          </a:xfrm>
        </p:spPr>
        <p:txBody>
          <a:bodyPr>
            <a:normAutofit fontScale="90000"/>
          </a:bodyPr>
          <a:lstStyle/>
          <a:p>
            <a:r>
              <a:rPr lang="de-CH" dirty="0"/>
              <a:t>Die Thora als absolute Quelle aller Gebote und Verbote</a:t>
            </a:r>
          </a:p>
        </p:txBody>
      </p:sp>
      <p:sp>
        <p:nvSpPr>
          <p:cNvPr id="165891" name="Rectangle 3"/>
          <p:cNvSpPr>
            <a:spLocks noGrp="1" noChangeArrowheads="1"/>
          </p:cNvSpPr>
          <p:nvPr>
            <p:ph type="body" idx="1"/>
          </p:nvPr>
        </p:nvSpPr>
        <p:spPr>
          <a:xfrm>
            <a:off x="5041557" y="1648843"/>
            <a:ext cx="4930346" cy="4528120"/>
          </a:xfrm>
        </p:spPr>
        <p:txBody>
          <a:bodyPr>
            <a:normAutofit fontScale="92500" lnSpcReduction="20000"/>
          </a:bodyPr>
          <a:lstStyle/>
          <a:p>
            <a:r>
              <a:rPr lang="de-CH" dirty="0"/>
              <a:t>613 Vorschriften: 248 Gebote und 365 Verbote. Viele sind sehr konkret.</a:t>
            </a:r>
          </a:p>
          <a:p>
            <a:r>
              <a:rPr lang="de-CH" dirty="0"/>
              <a:t>Oftmals Interpretationen nötig. Die Gesetze sind ewig, doch die Zeiten ändern sich. Ist ein frommer Jude unsicher, wie er sich verhalten soll, fragt er den Rabbiner. Ist der Rabbiner unsicher, kann er seinen Oberrabbiner fragen. Die Auslegung der Thora hängt auch davon ab, welcher religiösen Strömung jemand angehört.</a:t>
            </a:r>
          </a:p>
        </p:txBody>
      </p:sp>
      <p:pic>
        <p:nvPicPr>
          <p:cNvPr id="4098" name="Picture 2" descr="http://www.altrofoto.de/index.php/Judentum+Jude+Juden+Jerusalem+Klagemauer+Tempelberg+Mensch+Mann+Junge+Bub/layout-2770908.jpg?jpe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516" y="1516829"/>
            <a:ext cx="4879975" cy="3257383"/>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70033">
            <a:off x="3009497" y="2849761"/>
            <a:ext cx="1871595" cy="2990808"/>
          </a:xfrm>
          <a:prstGeom prst="rect">
            <a:avLst/>
          </a:prstGeom>
          <a:ln>
            <a:noFill/>
          </a:ln>
          <a:effectLst>
            <a:outerShdw blurRad="292100" dist="139700" dir="2700000" algn="tl" rotWithShape="0">
              <a:srgbClr val="333333">
                <a:alpha val="65000"/>
              </a:srgbClr>
            </a:outerShdw>
          </a:effectLst>
        </p:spPr>
      </p:pic>
      <p:sp>
        <p:nvSpPr>
          <p:cNvPr id="3" name="Foliennummernplatzhalter 2"/>
          <p:cNvSpPr>
            <a:spLocks noGrp="1"/>
          </p:cNvSpPr>
          <p:nvPr>
            <p:ph type="sldNum" sz="quarter" idx="12"/>
          </p:nvPr>
        </p:nvSpPr>
        <p:spPr/>
        <p:txBody>
          <a:bodyPr/>
          <a:lstStyle/>
          <a:p>
            <a:fld id="{4E471FF4-0C00-40C5-A66A-9E33A9528A29}" type="slidenum">
              <a:rPr lang="de-CH" smtClean="0"/>
              <a:t>9</a:t>
            </a:fld>
            <a:endParaRPr lang="de-CH"/>
          </a:p>
        </p:txBody>
      </p:sp>
    </p:spTree>
    <p:extLst>
      <p:ext uri="{BB962C8B-B14F-4D97-AF65-F5344CB8AC3E}">
        <p14:creationId xmlns:p14="http://schemas.microsoft.com/office/powerpoint/2010/main" val="334063130"/>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5475</Words>
  <Application>Microsoft Office PowerPoint</Application>
  <PresentationFormat>Benutzerdefiniert</PresentationFormat>
  <Paragraphs>400</Paragraphs>
  <Slides>43</Slides>
  <Notes>28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ＭＳ Ｐゴシック</vt:lpstr>
      <vt:lpstr>Arial</vt:lpstr>
      <vt:lpstr>Calibri</vt:lpstr>
      <vt:lpstr>Calibri Light</vt:lpstr>
      <vt:lpstr>Cambria</vt:lpstr>
      <vt:lpstr>Tahoma</vt:lpstr>
      <vt:lpstr>Office</vt:lpstr>
      <vt:lpstr>Orthodoxes Judentum und Psychotherapie / Teil 1</vt:lpstr>
      <vt:lpstr>PowerPoint-Präsentation</vt:lpstr>
      <vt:lpstr>PowerPoint-Präsentation</vt:lpstr>
      <vt:lpstr>Judentum ist pluralistisch / Orthodoxe prägen Bild</vt:lpstr>
      <vt:lpstr>Unterschied Consent / Descent </vt:lpstr>
      <vt:lpstr>Grundzüge jüdischen Glaubens</vt:lpstr>
      <vt:lpstr>Auffällige Kennzeichen des Judentums</vt:lpstr>
      <vt:lpstr>Verfolgung als jüdische Identität</vt:lpstr>
      <vt:lpstr>Die Thora als absolute Quelle aller Gebote und Verbote</vt:lpstr>
      <vt:lpstr>Die Yeshiwa als Ort des Studiums und des Lebens</vt:lpstr>
      <vt:lpstr>Chassidismus: Die absolute Autorität des Rebbe (Rabbiners)</vt:lpstr>
      <vt:lpstr>Innere Konflikte - Psychodynamik</vt:lpstr>
      <vt:lpstr>Innere Konflikte - Psychodynamik</vt:lpstr>
      <vt:lpstr>Der Rebbe als Psychotherapeut</vt:lpstr>
      <vt:lpstr>Psychotherapie – jüdischer Hintergrund</vt:lpstr>
      <vt:lpstr>Besonderheit jüdischen Denkens</vt:lpstr>
      <vt:lpstr>Warum gerade jüdische Denker?</vt:lpstr>
      <vt:lpstr>Fragen haben Kraft</vt:lpstr>
      <vt:lpstr>Sigmund Freud (1856 – 1939)</vt:lpstr>
      <vt:lpstr>Sigmund Freud: Religion als Neurose</vt:lpstr>
      <vt:lpstr>Schuld als wesentliche Triebfeder der Religion</vt:lpstr>
      <vt:lpstr>Alfred Adler (1870 – 1937)</vt:lpstr>
      <vt:lpstr>Adler über Religion</vt:lpstr>
      <vt:lpstr>Frederic Perls (1893 – 1970)</vt:lpstr>
      <vt:lpstr>Viktor Frankl (1905 – 1997)</vt:lpstr>
      <vt:lpstr>Die geistige (noetische, noologische) Dimension</vt:lpstr>
      <vt:lpstr>Sinnsuche vom Geistigen her</vt:lpstr>
      <vt:lpstr>Erich Fromm (1900 – 1980)</vt:lpstr>
      <vt:lpstr>E. Fromm und Religion</vt:lpstr>
      <vt:lpstr>E. Fromm und Religion</vt:lpstr>
      <vt:lpstr>E. Fromm und Religion</vt:lpstr>
      <vt:lpstr>Erik H.Erikson (1902 – 1994)</vt:lpstr>
      <vt:lpstr>Erikson: Stufenmodell der Entwicklung</vt:lpstr>
      <vt:lpstr>Erikson und religiöse Themen</vt:lpstr>
      <vt:lpstr>Bruno Bettelheim (1903 - 1990)</vt:lpstr>
      <vt:lpstr>Abraham Maslow (1908 – 1970)</vt:lpstr>
      <vt:lpstr>Donald Meichenbaum (*1940)</vt:lpstr>
      <vt:lpstr>Irvin D. Yalom (*1931)</vt:lpstr>
      <vt:lpstr>Existenzielle Therapie nach Yalom</vt:lpstr>
      <vt:lpstr>Kenneth I. Pargament (* 1950)</vt:lpstr>
      <vt:lpstr>Sichtweisen der Schuld in Religion und Psychologie</vt:lpstr>
      <vt:lpstr>Diskussion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Jüdische Wurzeln in der Psychotherapie</dc:title>
  <dc:creator>Samuel Pfeifer</dc:creator>
  <cp:keywords>Sigmund Freud	Begrnder der Psychoanalyse_x000d_
Alfred Adler	Individualpsychologie_x000d_
Viktor Frankl	Logotherapie/Existenzanalyse_x000d_
Erich Fromm	Psychoanalyse/Humanismus_x000d_
Erik Erikson	Entwicklungspsychologie_x000d_
Bruno Bettelheim	Kinder-Psychoanalyse_x000d_
Donald Meichenbaum	Kognitive Verhaltenstherapie_x000d_
Irving Yalom	Existenzialistische Psychother</cp:keywords>
  <cp:lastModifiedBy>Samuel Pfeifer</cp:lastModifiedBy>
  <cp:revision>62</cp:revision>
  <dcterms:created xsi:type="dcterms:W3CDTF">2016-08-27T10:19:05Z</dcterms:created>
  <dcterms:modified xsi:type="dcterms:W3CDTF">2017-01-10T08:46:05Z</dcterms:modified>
</cp:coreProperties>
</file>