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20" r:id="rId2"/>
    <p:sldId id="321" r:id="rId3"/>
    <p:sldId id="298" r:id="rId4"/>
    <p:sldId id="300" r:id="rId5"/>
    <p:sldId id="302" r:id="rId6"/>
    <p:sldId id="329" r:id="rId7"/>
    <p:sldId id="309" r:id="rId8"/>
    <p:sldId id="303" r:id="rId9"/>
    <p:sldId id="296" r:id="rId10"/>
    <p:sldId id="316" r:id="rId11"/>
    <p:sldId id="315" r:id="rId12"/>
    <p:sldId id="317" r:id="rId13"/>
    <p:sldId id="318" r:id="rId14"/>
    <p:sldId id="319" r:id="rId15"/>
    <p:sldId id="304" r:id="rId16"/>
    <p:sldId id="322" r:id="rId17"/>
    <p:sldId id="311" r:id="rId18"/>
    <p:sldId id="312" r:id="rId19"/>
    <p:sldId id="314" r:id="rId20"/>
    <p:sldId id="325" r:id="rId21"/>
    <p:sldId id="327" r:id="rId22"/>
    <p:sldId id="328" r:id="rId23"/>
    <p:sldId id="323" r:id="rId24"/>
    <p:sldId id="324" r:id="rId25"/>
    <p:sldId id="307" r:id="rId26"/>
    <p:sldId id="326" r:id="rId27"/>
    <p:sldId id="310" r:id="rId28"/>
    <p:sldId id="295" r:id="rId2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63" autoAdjust="0"/>
    <p:restoredTop sz="90299" autoAdjust="0"/>
  </p:normalViewPr>
  <p:slideViewPr>
    <p:cSldViewPr>
      <p:cViewPr>
        <p:scale>
          <a:sx n="80" d="100"/>
          <a:sy n="80" d="100"/>
        </p:scale>
        <p:origin x="2574" y="528"/>
      </p:cViewPr>
      <p:guideLst>
        <p:guide orient="horz" pos="2160"/>
        <p:guide pos="2880"/>
      </p:guideLst>
    </p:cSldViewPr>
  </p:slideViewPr>
  <p:outlineViewPr>
    <p:cViewPr>
      <p:scale>
        <a:sx n="33" d="100"/>
        <a:sy n="33" d="100"/>
      </p:scale>
      <p:origin x="0" y="19110"/>
    </p:cViewPr>
  </p:outlineViewPr>
  <p:notesTextViewPr>
    <p:cViewPr>
      <p:scale>
        <a:sx n="1" d="1"/>
        <a:sy n="1" d="1"/>
      </p:scale>
      <p:origin x="0" y="0"/>
    </p:cViewPr>
  </p:notesTextViewPr>
  <p:sorterViewPr>
    <p:cViewPr varScale="1">
      <p:scale>
        <a:sx n="100" d="100"/>
        <a:sy n="100" d="100"/>
      </p:scale>
      <p:origin x="0" y="-1959"/>
    </p:cViewPr>
  </p:sorterViewPr>
  <p:notesViewPr>
    <p:cSldViewPr>
      <p:cViewPr varScale="1">
        <p:scale>
          <a:sx n="50" d="100"/>
          <a:sy n="50" d="100"/>
        </p:scale>
        <p:origin x="-293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041964" y="194876"/>
            <a:ext cx="3516656" cy="496332"/>
          </a:xfrm>
          <a:prstGeom prst="rect">
            <a:avLst/>
          </a:prstGeom>
        </p:spPr>
        <p:txBody>
          <a:bodyPr vert="horz" lIns="91440" tIns="45720" rIns="91440" bIns="45720" rtlCol="0"/>
          <a:lstStyle>
            <a:lvl1pPr algn="r">
              <a:defRPr sz="1200"/>
            </a:lvl1pPr>
          </a:lstStyle>
          <a:p>
            <a:r>
              <a:rPr lang="de-CH" dirty="0"/>
              <a:t>Dr. med. Samuel Pfeifer: Therapeutische Themen und Trends – Alte Weisheit in neuen Gefässen?</a:t>
            </a:r>
          </a:p>
          <a:p>
            <a:r>
              <a:rPr lang="de-CH" dirty="0"/>
              <a:t>Würzburg 2013</a:t>
            </a:r>
          </a:p>
        </p:txBody>
      </p:sp>
      <p:sp>
        <p:nvSpPr>
          <p:cNvPr id="4" name="Fußzeilenplatzhalter 3"/>
          <p:cNvSpPr>
            <a:spLocks noGrp="1"/>
          </p:cNvSpPr>
          <p:nvPr>
            <p:ph type="ftr" sz="quarter" idx="2"/>
          </p:nvPr>
        </p:nvSpPr>
        <p:spPr>
          <a:xfrm>
            <a:off x="543854" y="9262734"/>
            <a:ext cx="2945659" cy="496332"/>
          </a:xfrm>
          <a:prstGeom prst="rect">
            <a:avLst/>
          </a:prstGeom>
        </p:spPr>
        <p:txBody>
          <a:bodyPr vert="horz" lIns="91440" tIns="45720" rIns="91440" bIns="45720" rtlCol="0" anchor="b"/>
          <a:lstStyle>
            <a:lvl1pPr algn="l">
              <a:defRPr sz="1200"/>
            </a:lvl1pPr>
          </a:lstStyle>
          <a:p>
            <a:r>
              <a:rPr lang="de-CH" dirty="0"/>
              <a:t>www.seminare-ps.net</a:t>
            </a:r>
          </a:p>
          <a:p>
            <a:r>
              <a:rPr lang="de-CH" dirty="0"/>
              <a:t>www.samuelpfeifer.com</a:t>
            </a:r>
          </a:p>
        </p:txBody>
      </p:sp>
      <p:sp>
        <p:nvSpPr>
          <p:cNvPr id="5" name="Foliennummernplatzhalter 4"/>
          <p:cNvSpPr>
            <a:spLocks noGrp="1"/>
          </p:cNvSpPr>
          <p:nvPr>
            <p:ph type="sldNum" sz="quarter" idx="3"/>
          </p:nvPr>
        </p:nvSpPr>
        <p:spPr>
          <a:xfrm>
            <a:off x="3327463" y="9430306"/>
            <a:ext cx="2945659" cy="496332"/>
          </a:xfrm>
          <a:prstGeom prst="rect">
            <a:avLst/>
          </a:prstGeom>
        </p:spPr>
        <p:txBody>
          <a:bodyPr vert="horz" lIns="91440" tIns="45720" rIns="91440" bIns="45720" rtlCol="0" anchor="b"/>
          <a:lstStyle>
            <a:lvl1pPr algn="r">
              <a:defRPr sz="1200"/>
            </a:lvl1pPr>
          </a:lstStyle>
          <a:p>
            <a:fld id="{FE4720BD-7955-4B34-9FB9-31D860029BDB}" type="slidenum">
              <a:rPr lang="de-CH" smtClean="0"/>
              <a:t>‹Nr.›</a:t>
            </a:fld>
            <a:endParaRPr lang="de-CH" dirty="0"/>
          </a:p>
        </p:txBody>
      </p:sp>
    </p:spTree>
    <p:extLst>
      <p:ext uri="{BB962C8B-B14F-4D97-AF65-F5344CB8AC3E}">
        <p14:creationId xmlns:p14="http://schemas.microsoft.com/office/powerpoint/2010/main" val="267117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DE6FD1FD-B62D-4692-B8E6-7640BBA53223}" type="datetimeFigureOut">
              <a:rPr lang="de-CH" smtClean="0"/>
              <a:t>09.01.2021</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3C9692-F9B6-4752-82D8-A692B8862853}" type="slidenum">
              <a:rPr lang="de-CH" smtClean="0"/>
              <a:t>‹Nr.›</a:t>
            </a:fld>
            <a:endParaRPr lang="de-CH"/>
          </a:p>
        </p:txBody>
      </p:sp>
    </p:spTree>
    <p:extLst>
      <p:ext uri="{BB962C8B-B14F-4D97-AF65-F5344CB8AC3E}">
        <p14:creationId xmlns:p14="http://schemas.microsoft.com/office/powerpoint/2010/main" val="1055769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actmindfully.com.au/index.asp?pageID=4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main assumption of </a:t>
            </a:r>
            <a:r>
              <a:rPr lang="en-US" dirty="0" err="1"/>
              <a:t>behaviourism</a:t>
            </a:r>
            <a:r>
              <a:rPr lang="en-US" dirty="0"/>
              <a:t> is that we are born a blank slate and all </a:t>
            </a:r>
            <a:r>
              <a:rPr lang="en-US" dirty="0" err="1"/>
              <a:t>behaviour</a:t>
            </a:r>
            <a:r>
              <a:rPr lang="en-US" dirty="0"/>
              <a:t> is learnt from the environment; and It focuses only on external factors that can be objectively observed.</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a:t>
            </a:fld>
            <a:endParaRPr lang="de-CH"/>
          </a:p>
        </p:txBody>
      </p:sp>
    </p:spTree>
    <p:extLst>
      <p:ext uri="{BB962C8B-B14F-4D97-AF65-F5344CB8AC3E}">
        <p14:creationId xmlns:p14="http://schemas.microsoft.com/office/powerpoint/2010/main" val="2838910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Nach Wilson et al. </a:t>
            </a:r>
            <a:r>
              <a:rPr lang="de-CH"/>
              <a:t>2010</a:t>
            </a:r>
          </a:p>
        </p:txBody>
      </p:sp>
      <p:sp>
        <p:nvSpPr>
          <p:cNvPr id="4" name="Foliennummernplatzhalter 3"/>
          <p:cNvSpPr>
            <a:spLocks noGrp="1"/>
          </p:cNvSpPr>
          <p:nvPr>
            <p:ph type="sldNum" sz="quarter" idx="10"/>
          </p:nvPr>
        </p:nvSpPr>
        <p:spPr/>
        <p:txBody>
          <a:bodyPr/>
          <a:lstStyle/>
          <a:p>
            <a:fld id="{233C9692-F9B6-4752-82D8-A692B8862853}" type="slidenum">
              <a:rPr lang="de-CH" smtClean="0"/>
              <a:t>19</a:t>
            </a:fld>
            <a:endParaRPr lang="de-CH"/>
          </a:p>
        </p:txBody>
      </p:sp>
    </p:spTree>
    <p:extLst>
      <p:ext uri="{BB962C8B-B14F-4D97-AF65-F5344CB8AC3E}">
        <p14:creationId xmlns:p14="http://schemas.microsoft.com/office/powerpoint/2010/main" val="427746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Key References (in reverse chronological order)</a:t>
            </a:r>
          </a:p>
          <a:p>
            <a:r>
              <a:rPr lang="en-US" dirty="0" err="1"/>
              <a:t>Wetherell</a:t>
            </a:r>
            <a:r>
              <a:rPr lang="en-US" dirty="0"/>
              <a:t>, J.L., </a:t>
            </a:r>
            <a:r>
              <a:rPr lang="en-US" dirty="0" err="1"/>
              <a:t>Afari</a:t>
            </a:r>
            <a:r>
              <a:rPr lang="en-US" dirty="0"/>
              <a:t>, N., Rutledge, T., Sorrell, J.T., Stoddard, J.A., </a:t>
            </a:r>
            <a:r>
              <a:rPr lang="en-US" dirty="0" err="1"/>
              <a:t>Petkus</a:t>
            </a:r>
            <a:r>
              <a:rPr lang="en-US" dirty="0"/>
              <a:t>, A.J.,….Atkinson, J.H. (2011). A randomized, controlled trial of acceptance and commitment therapy and cognitive-behavioral therapy for chronic pain. </a:t>
            </a:r>
            <a:r>
              <a:rPr lang="en-US" i="1" dirty="0"/>
              <a:t>Pain, 152,</a:t>
            </a:r>
            <a:r>
              <a:rPr lang="en-US" dirty="0"/>
              <a:t> 2098-2107.</a:t>
            </a:r>
          </a:p>
          <a:p>
            <a:r>
              <a:rPr lang="en-US" dirty="0" err="1"/>
              <a:t>Vowles</a:t>
            </a:r>
            <a:r>
              <a:rPr lang="en-US" dirty="0"/>
              <a:t>, K. E., &amp; Thompson, M. (2011). Acceptance and Commitment Therapy for chronic pain. In L. M. McCracken (Ed.) </a:t>
            </a:r>
            <a:r>
              <a:rPr lang="en-US" i="1" dirty="0"/>
              <a:t>Mindfulness and acceptance in behavioral medicine: Current theory and practice</a:t>
            </a:r>
            <a:r>
              <a:rPr lang="en-US" dirty="0"/>
              <a:t> (pp. 31-60). Oakland: New Harbinger Press. </a:t>
            </a:r>
          </a:p>
          <a:p>
            <a:r>
              <a:rPr lang="en-US" dirty="0" err="1"/>
              <a:t>Wicksell</a:t>
            </a:r>
            <a:r>
              <a:rPr lang="en-US" dirty="0"/>
              <a:t>, R. K., </a:t>
            </a:r>
            <a:r>
              <a:rPr lang="en-US" dirty="0" err="1"/>
              <a:t>Melin</a:t>
            </a:r>
            <a:r>
              <a:rPr lang="en-US" dirty="0"/>
              <a:t>, L., </a:t>
            </a:r>
            <a:r>
              <a:rPr lang="en-US" dirty="0" err="1"/>
              <a:t>Lekander</a:t>
            </a:r>
            <a:r>
              <a:rPr lang="en-US" dirty="0"/>
              <a:t>, M., &amp; Olsson, G. L. (2009). Evaluating the effectiveness of exposure and acceptance strategies to improve functioning and quality of life in longstanding pediatric pain - A randomized controlled trial. </a:t>
            </a:r>
            <a:r>
              <a:rPr lang="en-US" i="1" dirty="0"/>
              <a:t>Pain, 141, </a:t>
            </a:r>
            <a:r>
              <a:rPr lang="en-US" dirty="0"/>
              <a:t>248-257.</a:t>
            </a:r>
          </a:p>
          <a:p>
            <a:r>
              <a:rPr lang="en-US" dirty="0" err="1"/>
              <a:t>Wicksell</a:t>
            </a:r>
            <a:r>
              <a:rPr lang="en-US" dirty="0"/>
              <a:t>, R, K., </a:t>
            </a:r>
            <a:r>
              <a:rPr lang="en-US" dirty="0" err="1"/>
              <a:t>Ahlqvist</a:t>
            </a:r>
            <a:r>
              <a:rPr lang="en-US" dirty="0"/>
              <a:t>, J., Bring, A., </a:t>
            </a:r>
            <a:r>
              <a:rPr lang="en-US" dirty="0" err="1"/>
              <a:t>Melin</a:t>
            </a:r>
            <a:r>
              <a:rPr lang="en-US" dirty="0"/>
              <a:t>, L. &amp; Olsson, G. L. (2008). Can exposure and acceptance strategies improve functioning and quality of life in people with chronic pain and whiplash associated disorders (WAD)? A randomized controlled trial. </a:t>
            </a:r>
            <a:r>
              <a:rPr lang="en-US" i="1" dirty="0"/>
              <a:t>Cognitive </a:t>
            </a:r>
            <a:r>
              <a:rPr lang="en-US" i="1" dirty="0" err="1"/>
              <a:t>Behaviour</a:t>
            </a:r>
            <a:r>
              <a:rPr lang="en-US" i="1" dirty="0"/>
              <a:t> Therapy, 37, </a:t>
            </a:r>
            <a:r>
              <a:rPr lang="en-US" dirty="0"/>
              <a:t>1-14.</a:t>
            </a:r>
          </a:p>
          <a:p>
            <a:r>
              <a:rPr lang="en-US" dirty="0" err="1"/>
              <a:t>Vowles</a:t>
            </a:r>
            <a:r>
              <a:rPr lang="en-US" dirty="0"/>
              <a:t>, K. E. &amp; McCracken, L. M. (2008). Acceptance and values-based action in chronic pain: A study of effectiveness and treatment process. </a:t>
            </a:r>
            <a:r>
              <a:rPr lang="en-US" i="1" dirty="0"/>
              <a:t>Journal of Clinical and Consulting Psychology, 76, </a:t>
            </a:r>
            <a:r>
              <a:rPr lang="en-US" dirty="0"/>
              <a:t>397-407.</a:t>
            </a:r>
          </a:p>
          <a:p>
            <a:r>
              <a:rPr lang="en-US" dirty="0"/>
              <a:t>McCracken, L. M, </a:t>
            </a:r>
            <a:r>
              <a:rPr lang="en-US" dirty="0" err="1"/>
              <a:t>Vowles</a:t>
            </a:r>
            <a:r>
              <a:rPr lang="en-US" dirty="0"/>
              <a:t>, K. E., &amp; </a:t>
            </a:r>
            <a:r>
              <a:rPr lang="en-US" dirty="0" err="1"/>
              <a:t>Eccleston</a:t>
            </a:r>
            <a:r>
              <a:rPr lang="en-US" dirty="0"/>
              <a:t>, C. (2005). Acceptance-based treatment for persons with complex, long-standing chronic pain: A preliminary analysis of treatment outcome in comparison to a waiting phase. </a:t>
            </a:r>
            <a:r>
              <a:rPr lang="en-US" i="1" dirty="0" err="1"/>
              <a:t>Behaviour</a:t>
            </a:r>
            <a:r>
              <a:rPr lang="en-US" i="1" dirty="0"/>
              <a:t> Research and Therapy, 43, </a:t>
            </a:r>
            <a:r>
              <a:rPr lang="en-US" dirty="0"/>
              <a:t>1335-1346.</a:t>
            </a:r>
          </a:p>
          <a:p>
            <a:r>
              <a:rPr lang="en-US" dirty="0"/>
              <a:t>Dahl, J., Wilson, K. G., &amp; Nilsson, A. (2004). Acceptance and Commitment Therapy and the treatment of persons at risk for long-term disability resulting from stress and pain symptoms: A preliminary randomized trial. </a:t>
            </a:r>
            <a:r>
              <a:rPr lang="en-US" i="1" dirty="0"/>
              <a:t>Behavior Therapy, 35, </a:t>
            </a:r>
            <a:r>
              <a:rPr lang="en-US" dirty="0"/>
              <a:t>785-802.</a:t>
            </a:r>
          </a:p>
          <a:p>
            <a:br>
              <a:rPr lang="en-US" dirty="0"/>
            </a:br>
            <a:r>
              <a:rPr lang="en-US" b="1" dirty="0"/>
              <a:t>Clinical Resources</a:t>
            </a:r>
          </a:p>
          <a:p>
            <a:r>
              <a:rPr lang="en-US" dirty="0" err="1"/>
              <a:t>Luoma</a:t>
            </a:r>
            <a:r>
              <a:rPr lang="en-US" dirty="0"/>
              <a:t>, J. B., Hayes, S. C., &amp; </a:t>
            </a:r>
            <a:r>
              <a:rPr lang="en-US" dirty="0" err="1"/>
              <a:t>Walser</a:t>
            </a:r>
            <a:r>
              <a:rPr lang="en-US" dirty="0"/>
              <a:t>, R. D. (2007). Learning ACT: An Acceptance and Commitment Therapy skills-training manual for therapists. NY: Harbinger Publications. </a:t>
            </a:r>
          </a:p>
          <a:p>
            <a:r>
              <a:rPr lang="en-US" dirty="0"/>
              <a:t>Dahl, J. C., &amp; Lundgren, T. L. (2006). Living beyond your pain: Using Acceptance and Commitment Therapy to ease chronic pain. Oakland, CA: New Harbinger.</a:t>
            </a:r>
          </a:p>
          <a:p>
            <a:r>
              <a:rPr lang="en-US" dirty="0"/>
              <a:t>Dahl, J., Wilson, K. G., Luciano, C., &amp; Hayes, S. C. (2005). Acceptance and Commitment Therapy for chronic pain. Reno, NV: Context Press. </a:t>
            </a:r>
          </a:p>
          <a:p>
            <a:r>
              <a:rPr lang="en-US" dirty="0"/>
              <a:t>McCracken, L. M. (2005). Contextual cognitive-behavioral therapy for chronic pain. Seattle, WA: International Association for the Study of Pain.</a:t>
            </a:r>
          </a:p>
          <a:p>
            <a:r>
              <a:rPr lang="en-US" dirty="0"/>
              <a:t>Hayes, S. C. (2005). Get out of your mind and into your life: The new Acceptance and Commitment therapy. NY: New Harbinger Publications.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25</a:t>
            </a:fld>
            <a:endParaRPr lang="de-CH"/>
          </a:p>
        </p:txBody>
      </p:sp>
    </p:spTree>
    <p:extLst>
      <p:ext uri="{BB962C8B-B14F-4D97-AF65-F5344CB8AC3E}">
        <p14:creationId xmlns:p14="http://schemas.microsoft.com/office/powerpoint/2010/main" val="74158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WIKIPEDIA: Bei den Problemen, die den Patienten belasten, wird zwischen "sauberem" und "schmutzigem Leid" unterschieden. Schmutziges Leid entsteht durch den Versuch, mit Hilfe verschiedener Strategien (Rückzug, Flucht, Betäubung, Argumentieren, übertriebenes Sicherheitsverhalten, spannungsreduzierende Rituale etc.) unangenehme innere Erlebnisse zu vermeiden ("</a:t>
            </a:r>
            <a:r>
              <a:rPr lang="de-CH" dirty="0" err="1"/>
              <a:t>experiential</a:t>
            </a:r>
            <a:r>
              <a:rPr lang="de-CH" dirty="0"/>
              <a:t> </a:t>
            </a:r>
            <a:r>
              <a:rPr lang="de-CH" dirty="0" err="1"/>
              <a:t>avoidance</a:t>
            </a:r>
            <a:r>
              <a:rPr lang="de-CH" dirty="0"/>
              <a:t>"). Die angewandten Strategien haben nicht nur den Nachteil, dass sie nicht oder nur zeitlich begrenzt funktionieren, sondern auch mit erheblichen negativen Konsequenzen für die Lebensführung des Patienten verbunden sind. Die Therapie besteht hauptsächlich darin, den Patienten darin zu unterstützen, seine dysfunktionalen Kontrollversuche abzubauen, indem er seine Bereitschaft erhöht, auch unangenehme Empfindungen zu erleben - "als das, was sie sind, nicht als das, was sie zu sein vorgeben", wie es ACT-Therapeuten oft ausdrücken. Hierzu kommen unterschiedliche Techniken zum Einsatz, die zum Teil buddhistischen Meditationspraktiken und dem Methodenrepertoire anderer therapeutischer Schulen (z. B. der Gestalttherapie) entliehen sind. Einen großen Raum nimmt in einer Therapie nach dem ACT-Modell die Klärung von Werten und Lebenszielen ein, aus denen dann konkrete Handlungsabsichten (</a:t>
            </a:r>
            <a:r>
              <a:rPr lang="de-CH" dirty="0" err="1"/>
              <a:t>commitments</a:t>
            </a:r>
            <a:r>
              <a:rPr lang="de-CH" dirty="0"/>
              <a:t>) abgeleitet werden. Wie auch bei anderen Ansätzen der kognitiven Verhaltenstherapie wird an dysfunktionalen Gedanken gearbeitet. Allerdings wird nicht versucht, den Inhalt der Gedanken zu verändern (etwa "negative" durch "positive" oder "irrationale" durch "rationale" Gedanken zu ersetzen). Solche Versuche führen, wie auch aus der Relational Frame </a:t>
            </a:r>
            <a:r>
              <a:rPr lang="de-CH" dirty="0" err="1"/>
              <a:t>Theory</a:t>
            </a:r>
            <a:r>
              <a:rPr lang="de-CH" dirty="0"/>
              <a:t> abzuleiten ist, oftmals nur zu einer Stärkung der zugrundeliegenden "Bezugsrahmen" - mit dem Effekt, dass die entsprechenden Gedanken an Intensität und Frequenz noch zunehmen. Vielmehr wird versucht, die Funktion der kognitiven Reaktionen zu modifizieren, indem der Patient Techniken erlernt, die ihn in die Lage versetzen, seine eigenen Gedanken gleichmütig ("achtsam") zu betrachten, ohne mit ihnen zu "verschmelzen", d. h., ohne sie zu glauben oder zwangsläufig sein Verhalten an ihnen auszurichten.</a:t>
            </a:r>
          </a:p>
        </p:txBody>
      </p:sp>
      <p:sp>
        <p:nvSpPr>
          <p:cNvPr id="4" name="Foliennummernplatzhalter 3"/>
          <p:cNvSpPr>
            <a:spLocks noGrp="1"/>
          </p:cNvSpPr>
          <p:nvPr>
            <p:ph type="sldNum" sz="quarter" idx="10"/>
          </p:nvPr>
        </p:nvSpPr>
        <p:spPr/>
        <p:txBody>
          <a:bodyPr/>
          <a:lstStyle/>
          <a:p>
            <a:fld id="{233C9692-F9B6-4752-82D8-A692B8862853}" type="slidenum">
              <a:rPr lang="de-CH" smtClean="0"/>
              <a:t>9</a:t>
            </a:fld>
            <a:endParaRPr lang="de-CH"/>
          </a:p>
        </p:txBody>
      </p:sp>
    </p:spTree>
    <p:extLst>
      <p:ext uri="{BB962C8B-B14F-4D97-AF65-F5344CB8AC3E}">
        <p14:creationId xmlns:p14="http://schemas.microsoft.com/office/powerpoint/2010/main" val="31794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11</a:t>
            </a:fld>
            <a:endParaRPr lang="de-CH"/>
          </a:p>
        </p:txBody>
      </p:sp>
    </p:spTree>
    <p:extLst>
      <p:ext uri="{BB962C8B-B14F-4D97-AF65-F5344CB8AC3E}">
        <p14:creationId xmlns:p14="http://schemas.microsoft.com/office/powerpoint/2010/main" val="31794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12</a:t>
            </a:fld>
            <a:endParaRPr lang="de-CH"/>
          </a:p>
        </p:txBody>
      </p:sp>
    </p:spTree>
    <p:extLst>
      <p:ext uri="{BB962C8B-B14F-4D97-AF65-F5344CB8AC3E}">
        <p14:creationId xmlns:p14="http://schemas.microsoft.com/office/powerpoint/2010/main" val="31794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Beispiel einer Frau mit unerfülltem Kinderwunsch. Auf der Abteilung ist eine Mutter mit Baby.</a:t>
            </a:r>
          </a:p>
          <a:p>
            <a:r>
              <a:rPr lang="de-CH" dirty="0"/>
              <a:t>«Ich weiss, dem muss ich </a:t>
            </a:r>
            <a:r>
              <a:rPr lang="de-CH"/>
              <a:t>mich stellen.»</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13</a:t>
            </a:fld>
            <a:endParaRPr lang="de-CH"/>
          </a:p>
        </p:txBody>
      </p:sp>
    </p:spTree>
    <p:extLst>
      <p:ext uri="{BB962C8B-B14F-4D97-AF65-F5344CB8AC3E}">
        <p14:creationId xmlns:p14="http://schemas.microsoft.com/office/powerpoint/2010/main" val="3179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14</a:t>
            </a:fld>
            <a:endParaRPr lang="de-CH"/>
          </a:p>
        </p:txBody>
      </p:sp>
    </p:spTree>
    <p:extLst>
      <p:ext uri="{BB962C8B-B14F-4D97-AF65-F5344CB8AC3E}">
        <p14:creationId xmlns:p14="http://schemas.microsoft.com/office/powerpoint/2010/main" val="31794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effectLst/>
              </a:rPr>
              <a:t>The ACT View Of Mindfulness</a:t>
            </a:r>
            <a:r>
              <a:rPr lang="en-US" dirty="0"/>
              <a:t> </a:t>
            </a:r>
            <a:br>
              <a:rPr lang="en-US" dirty="0"/>
            </a:br>
            <a:endParaRPr lang="en-US" dirty="0"/>
          </a:p>
          <a:p>
            <a:r>
              <a:rPr lang="en-US" dirty="0">
                <a:hlinkClick r:id="rId3"/>
              </a:rPr>
              <a:t>Mindfulness</a:t>
            </a:r>
            <a:r>
              <a:rPr lang="en-US" dirty="0"/>
              <a:t> is a "hot topic" in Western psychology right now - increasingly </a:t>
            </a:r>
            <a:r>
              <a:rPr lang="en-US" dirty="0" err="1"/>
              <a:t>recognised</a:t>
            </a:r>
            <a:r>
              <a:rPr lang="en-US" dirty="0"/>
              <a:t> as a powerful therapeutic intervention for everything from work stress to depression - and also as an effective tool for increasing emotional intelligence. Acceptance and Commitment Therapy is a powerful mindfulness-based therapy (and coaching model) which currently leads the field in terms of research, application and results. </a:t>
            </a:r>
            <a:br>
              <a:rPr lang="en-US" dirty="0"/>
            </a:br>
            <a:br>
              <a:rPr lang="en-US" dirty="0"/>
            </a:br>
            <a:r>
              <a:rPr lang="en-US" dirty="0"/>
              <a:t>Mindfulness is a mental state of awareness, focus and openness - which allows you to engage fully in what you are doing at any moment. In a state of mindfulness, difficult thoughts and feelings have much less impact and influence over you - so it is hugely useful for everything from full-blown psychiatric illness to enhancing athletic or business performance. In many models of coaching and therapy, mindfulness is taught primarily via meditation. However, in ACT, meditation is seen as only one way amongst hundreds of learning these skills - and this is a good thing, because most people do not like meditating! ACT gives you a vast range of tools to learn mindfulness skills - many of which require only a few minutes to master. </a:t>
            </a:r>
            <a:br>
              <a:rPr lang="en-US" dirty="0"/>
            </a:br>
            <a:br>
              <a:rPr lang="en-US" dirty="0"/>
            </a:br>
            <a:r>
              <a:rPr lang="en-US" dirty="0"/>
              <a:t>ACT breaks mindfulness skills down into 3 categories: </a:t>
            </a:r>
            <a:br>
              <a:rPr lang="en-US" dirty="0"/>
            </a:br>
            <a:r>
              <a:rPr lang="en-US" dirty="0"/>
              <a:t>1) </a:t>
            </a:r>
            <a:r>
              <a:rPr lang="en-US" dirty="0" err="1"/>
              <a:t>defusion</a:t>
            </a:r>
            <a:r>
              <a:rPr lang="en-US" dirty="0"/>
              <a:t>: distancing from, and letting go of, unhelpful thoughts, beliefs and memories </a:t>
            </a:r>
            <a:br>
              <a:rPr lang="en-US" dirty="0"/>
            </a:br>
            <a:r>
              <a:rPr lang="en-US" dirty="0"/>
              <a:t>2) acceptance: making room for painful feelings, urges and sensations, and allowing them to come and go without a struggle </a:t>
            </a:r>
            <a:br>
              <a:rPr lang="en-US" dirty="0"/>
            </a:br>
            <a:r>
              <a:rPr lang="en-US" dirty="0"/>
              <a:t>3) contact with the present moment: engaging fully with your here-and-now experience, with an attitude of openness and curiosity </a:t>
            </a:r>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15</a:t>
            </a:fld>
            <a:endParaRPr lang="de-CH"/>
          </a:p>
        </p:txBody>
      </p:sp>
    </p:spTree>
    <p:extLst>
      <p:ext uri="{BB962C8B-B14F-4D97-AF65-F5344CB8AC3E}">
        <p14:creationId xmlns:p14="http://schemas.microsoft.com/office/powerpoint/2010/main" val="2771965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CH" altLang="de-DE"/>
              <a:t>Nach Harris: ACT leicht gemacht, Arbor-Verlag; S. 23</a:t>
            </a:r>
          </a:p>
          <a:p>
            <a:pPr eaLnBrk="1" hangingPunct="1">
              <a:spcBef>
                <a:spcPct val="0"/>
              </a:spcBef>
            </a:pPr>
            <a:endParaRPr lang="de-CH" altLang="de-DE"/>
          </a:p>
        </p:txBody>
      </p:sp>
      <p:sp>
        <p:nvSpPr>
          <p:cNvPr id="53252"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1B55BA9A-8104-4FFE-A29C-C5060B920D8E}" type="slidenum">
              <a:rPr lang="de-CH" smtClean="0">
                <a:latin typeface="Calibri" pitchFamily="34" charset="0"/>
              </a:rPr>
              <a:pPr fontAlgn="base">
                <a:spcBef>
                  <a:spcPct val="0"/>
                </a:spcBef>
                <a:spcAft>
                  <a:spcPct val="0"/>
                </a:spcAft>
                <a:defRPr/>
              </a:pPr>
              <a:t>16</a:t>
            </a:fld>
            <a:endParaRPr lang="de-CH">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Werte – Deutsch</a:t>
            </a:r>
          </a:p>
          <a:p>
            <a:r>
              <a:rPr lang="de-CH"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Abenteuer  </a:t>
            </a:r>
          </a:p>
          <a:p>
            <a:r>
              <a:rPr lang="de-CH" sz="1200" kern="1200" dirty="0">
                <a:solidFill>
                  <a:schemeClr val="tx1"/>
                </a:solidFill>
                <a:effectLst/>
                <a:latin typeface="+mn-lt"/>
                <a:ea typeface="+mn-ea"/>
                <a:cs typeface="+mn-cs"/>
              </a:rPr>
              <a:t>Achtsamkeit   </a:t>
            </a:r>
          </a:p>
          <a:p>
            <a:r>
              <a:rPr lang="de-CH" sz="1200" kern="1200" dirty="0">
                <a:solidFill>
                  <a:schemeClr val="tx1"/>
                </a:solidFill>
                <a:effectLst/>
                <a:latin typeface="+mn-lt"/>
                <a:ea typeface="+mn-ea"/>
                <a:cs typeface="+mn-cs"/>
              </a:rPr>
              <a:t>Anpassung </a:t>
            </a:r>
          </a:p>
          <a:p>
            <a:r>
              <a:rPr lang="de-CH" sz="1200" kern="1200" dirty="0">
                <a:solidFill>
                  <a:schemeClr val="tx1"/>
                </a:solidFill>
                <a:effectLst/>
                <a:latin typeface="+mn-lt"/>
                <a:ea typeface="+mn-ea"/>
                <a:cs typeface="+mn-cs"/>
              </a:rPr>
              <a:t>Aufmerksamkeit  </a:t>
            </a:r>
          </a:p>
          <a:p>
            <a:r>
              <a:rPr lang="de-CH" sz="1200" kern="1200" dirty="0">
                <a:solidFill>
                  <a:schemeClr val="tx1"/>
                </a:solidFill>
                <a:effectLst/>
                <a:latin typeface="+mn-lt"/>
                <a:ea typeface="+mn-ea"/>
                <a:cs typeface="+mn-cs"/>
              </a:rPr>
              <a:t>Ausdauer    </a:t>
            </a:r>
          </a:p>
          <a:p>
            <a:r>
              <a:rPr lang="de-CH" sz="1200" kern="1200" dirty="0">
                <a:solidFill>
                  <a:schemeClr val="tx1"/>
                </a:solidFill>
                <a:effectLst/>
                <a:latin typeface="+mn-lt"/>
                <a:ea typeface="+mn-ea"/>
                <a:cs typeface="+mn-cs"/>
              </a:rPr>
              <a:t>Begeisterung </a:t>
            </a:r>
          </a:p>
          <a:p>
            <a:r>
              <a:rPr lang="de-CH" sz="1200" kern="1200" dirty="0">
                <a:solidFill>
                  <a:schemeClr val="tx1"/>
                </a:solidFill>
                <a:effectLst/>
                <a:latin typeface="+mn-lt"/>
                <a:ea typeface="+mn-ea"/>
                <a:cs typeface="+mn-cs"/>
              </a:rPr>
              <a:t>Bestätigung, Anerkennung, Bewunderung  </a:t>
            </a:r>
          </a:p>
          <a:p>
            <a:r>
              <a:rPr lang="de-CH" sz="1200" kern="1200" dirty="0">
                <a:solidFill>
                  <a:schemeClr val="tx1"/>
                </a:solidFill>
                <a:effectLst/>
                <a:latin typeface="+mn-lt"/>
                <a:ea typeface="+mn-ea"/>
                <a:cs typeface="+mn-cs"/>
              </a:rPr>
              <a:t>Cleverness</a:t>
            </a:r>
          </a:p>
          <a:p>
            <a:r>
              <a:rPr lang="de-CH" sz="1200" kern="1200" dirty="0">
                <a:solidFill>
                  <a:schemeClr val="tx1"/>
                </a:solidFill>
                <a:effectLst/>
                <a:latin typeface="+mn-lt"/>
                <a:ea typeface="+mn-ea"/>
                <a:cs typeface="+mn-cs"/>
              </a:rPr>
              <a:t>Dankbarkeit  </a:t>
            </a:r>
          </a:p>
          <a:p>
            <a:r>
              <a:rPr lang="de-CH" sz="1200" kern="1200" dirty="0">
                <a:solidFill>
                  <a:schemeClr val="tx1"/>
                </a:solidFill>
                <a:effectLst/>
                <a:latin typeface="+mn-lt"/>
                <a:ea typeface="+mn-ea"/>
                <a:cs typeface="+mn-cs"/>
              </a:rPr>
              <a:t>Demut   </a:t>
            </a:r>
          </a:p>
          <a:p>
            <a:r>
              <a:rPr lang="de-CH" sz="1200" kern="1200" dirty="0">
                <a:solidFill>
                  <a:schemeClr val="tx1"/>
                </a:solidFill>
                <a:effectLst/>
                <a:latin typeface="+mn-lt"/>
                <a:ea typeface="+mn-ea"/>
                <a:cs typeface="+mn-cs"/>
              </a:rPr>
              <a:t>Dienstbereitschaft    </a:t>
            </a:r>
          </a:p>
          <a:p>
            <a:r>
              <a:rPr lang="de-CH" sz="1200" kern="1200" dirty="0">
                <a:solidFill>
                  <a:schemeClr val="tx1"/>
                </a:solidFill>
                <a:effectLst/>
                <a:latin typeface="+mn-lt"/>
                <a:ea typeface="+mn-ea"/>
                <a:cs typeface="+mn-cs"/>
              </a:rPr>
              <a:t>Disziplin   </a:t>
            </a:r>
          </a:p>
          <a:p>
            <a:r>
              <a:rPr lang="de-CH" sz="1200" kern="1200" dirty="0">
                <a:solidFill>
                  <a:schemeClr val="tx1"/>
                </a:solidFill>
                <a:effectLst/>
                <a:latin typeface="+mn-lt"/>
                <a:ea typeface="+mn-ea"/>
                <a:cs typeface="+mn-cs"/>
              </a:rPr>
              <a:t>Ehre  </a:t>
            </a:r>
          </a:p>
          <a:p>
            <a:r>
              <a:rPr lang="de-CH" sz="1200" kern="1200" dirty="0">
                <a:solidFill>
                  <a:schemeClr val="tx1"/>
                </a:solidFill>
                <a:effectLst/>
                <a:latin typeface="+mn-lt"/>
                <a:ea typeface="+mn-ea"/>
                <a:cs typeface="+mn-cs"/>
              </a:rPr>
              <a:t>Ehrfurcht    </a:t>
            </a:r>
          </a:p>
          <a:p>
            <a:r>
              <a:rPr lang="de-CH" sz="1200" kern="1200" dirty="0">
                <a:solidFill>
                  <a:schemeClr val="tx1"/>
                </a:solidFill>
                <a:effectLst/>
                <a:latin typeface="+mn-lt"/>
                <a:ea typeface="+mn-ea"/>
                <a:cs typeface="+mn-cs"/>
              </a:rPr>
              <a:t>Ehrgeiz   </a:t>
            </a:r>
          </a:p>
          <a:p>
            <a:r>
              <a:rPr lang="de-CH" sz="1200" kern="1200" dirty="0">
                <a:solidFill>
                  <a:schemeClr val="tx1"/>
                </a:solidFill>
                <a:effectLst/>
                <a:latin typeface="+mn-lt"/>
                <a:ea typeface="+mn-ea"/>
                <a:cs typeface="+mn-cs"/>
              </a:rPr>
              <a:t>Ehrlichkeit    </a:t>
            </a:r>
          </a:p>
          <a:p>
            <a:r>
              <a:rPr lang="de-CH" sz="1200" kern="1200" dirty="0">
                <a:solidFill>
                  <a:schemeClr val="tx1"/>
                </a:solidFill>
                <a:effectLst/>
                <a:latin typeface="+mn-lt"/>
                <a:ea typeface="+mn-ea"/>
                <a:cs typeface="+mn-cs"/>
              </a:rPr>
              <a:t>Eifer  </a:t>
            </a:r>
          </a:p>
          <a:p>
            <a:r>
              <a:rPr lang="de-CH" sz="1200" kern="1200" dirty="0">
                <a:solidFill>
                  <a:schemeClr val="tx1"/>
                </a:solidFill>
                <a:effectLst/>
                <a:latin typeface="+mn-lt"/>
                <a:ea typeface="+mn-ea"/>
                <a:cs typeface="+mn-cs"/>
              </a:rPr>
              <a:t>Einfachheit   </a:t>
            </a:r>
          </a:p>
          <a:p>
            <a:r>
              <a:rPr lang="de-CH" sz="1200" kern="1200" dirty="0">
                <a:solidFill>
                  <a:schemeClr val="tx1"/>
                </a:solidFill>
                <a:effectLst/>
                <a:latin typeface="+mn-lt"/>
                <a:ea typeface="+mn-ea"/>
                <a:cs typeface="+mn-cs"/>
              </a:rPr>
              <a:t>Einfluss   </a:t>
            </a:r>
          </a:p>
          <a:p>
            <a:r>
              <a:rPr lang="de-CH" sz="1200" kern="1200" dirty="0">
                <a:solidFill>
                  <a:schemeClr val="tx1"/>
                </a:solidFill>
                <a:effectLst/>
                <a:latin typeface="+mn-lt"/>
                <a:ea typeface="+mn-ea"/>
                <a:cs typeface="+mn-cs"/>
              </a:rPr>
              <a:t>Energie  </a:t>
            </a:r>
          </a:p>
          <a:p>
            <a:r>
              <a:rPr lang="de-CH" sz="1200" kern="1200" dirty="0">
                <a:solidFill>
                  <a:schemeClr val="tx1"/>
                </a:solidFill>
                <a:effectLst/>
                <a:latin typeface="+mn-lt"/>
                <a:ea typeface="+mn-ea"/>
                <a:cs typeface="+mn-cs"/>
              </a:rPr>
              <a:t>Erfolg   </a:t>
            </a:r>
          </a:p>
          <a:p>
            <a:r>
              <a:rPr lang="de-CH" sz="1200" kern="1200" dirty="0">
                <a:solidFill>
                  <a:schemeClr val="tx1"/>
                </a:solidFill>
                <a:effectLst/>
                <a:latin typeface="+mn-lt"/>
                <a:ea typeface="+mn-ea"/>
                <a:cs typeface="+mn-cs"/>
              </a:rPr>
              <a:t>Fairness</a:t>
            </a:r>
          </a:p>
          <a:p>
            <a:r>
              <a:rPr lang="de-CH" sz="1200" kern="1200" dirty="0">
                <a:solidFill>
                  <a:schemeClr val="tx1"/>
                </a:solidFill>
                <a:effectLst/>
                <a:latin typeface="+mn-lt"/>
                <a:ea typeface="+mn-ea"/>
                <a:cs typeface="+mn-cs"/>
              </a:rPr>
              <a:t>Ehe, </a:t>
            </a:r>
            <a:r>
              <a:rPr lang="en-US" sz="1200" kern="1200" dirty="0" err="1">
                <a:solidFill>
                  <a:schemeClr val="tx1"/>
                </a:solidFill>
                <a:effectLst/>
                <a:latin typeface="+mn-lt"/>
                <a:ea typeface="+mn-ea"/>
                <a:cs typeface="+mn-cs"/>
              </a:rPr>
              <a:t>Familie</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Fantasie</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Fitness</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Fleiss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Flexibilität   </a:t>
            </a:r>
          </a:p>
          <a:p>
            <a:r>
              <a:rPr lang="de-CH" sz="1200" kern="1200" dirty="0">
                <a:solidFill>
                  <a:schemeClr val="tx1"/>
                </a:solidFill>
                <a:effectLst/>
                <a:latin typeface="+mn-lt"/>
                <a:ea typeface="+mn-ea"/>
                <a:cs typeface="+mn-cs"/>
              </a:rPr>
              <a:t>Freiheit    </a:t>
            </a:r>
          </a:p>
          <a:p>
            <a:r>
              <a:rPr lang="de-CH" sz="1200" kern="1200" dirty="0">
                <a:solidFill>
                  <a:schemeClr val="tx1"/>
                </a:solidFill>
                <a:effectLst/>
                <a:latin typeface="+mn-lt"/>
                <a:ea typeface="+mn-ea"/>
                <a:cs typeface="+mn-cs"/>
              </a:rPr>
              <a:t>Freundlichkeit, Freundschaft    </a:t>
            </a:r>
          </a:p>
          <a:p>
            <a:r>
              <a:rPr lang="de-CH" sz="1200" kern="1200" dirty="0">
                <a:solidFill>
                  <a:schemeClr val="tx1"/>
                </a:solidFill>
                <a:effectLst/>
                <a:latin typeface="+mn-lt"/>
                <a:ea typeface="+mn-ea"/>
                <a:cs typeface="+mn-cs"/>
              </a:rPr>
              <a:t>Friede   </a:t>
            </a:r>
          </a:p>
          <a:p>
            <a:r>
              <a:rPr lang="de-CH" sz="1200" kern="1200" dirty="0">
                <a:solidFill>
                  <a:schemeClr val="tx1"/>
                </a:solidFill>
                <a:effectLst/>
                <a:latin typeface="+mn-lt"/>
                <a:ea typeface="+mn-ea"/>
                <a:cs typeface="+mn-cs"/>
              </a:rPr>
              <a:t>Fürsorglichkeit </a:t>
            </a:r>
          </a:p>
          <a:p>
            <a:r>
              <a:rPr lang="de-CH" sz="1200" kern="1200" dirty="0">
                <a:solidFill>
                  <a:schemeClr val="tx1"/>
                </a:solidFill>
                <a:effectLst/>
                <a:latin typeface="+mn-lt"/>
                <a:ea typeface="+mn-ea"/>
                <a:cs typeface="+mn-cs"/>
              </a:rPr>
              <a:t>Geduld   </a:t>
            </a:r>
          </a:p>
          <a:p>
            <a:r>
              <a:rPr lang="de-CH" sz="1200" kern="1200" dirty="0">
                <a:solidFill>
                  <a:schemeClr val="tx1"/>
                </a:solidFill>
                <a:effectLst/>
                <a:latin typeface="+mn-lt"/>
                <a:ea typeface="+mn-ea"/>
                <a:cs typeface="+mn-cs"/>
              </a:rPr>
              <a:t>Gelassenheit  </a:t>
            </a:r>
          </a:p>
          <a:p>
            <a:r>
              <a:rPr lang="de-CH" sz="1200" kern="1200" dirty="0">
                <a:solidFill>
                  <a:schemeClr val="tx1"/>
                </a:solidFill>
                <a:effectLst/>
                <a:latin typeface="+mn-lt"/>
                <a:ea typeface="+mn-ea"/>
                <a:cs typeface="+mn-cs"/>
              </a:rPr>
              <a:t>Geld   </a:t>
            </a:r>
          </a:p>
          <a:p>
            <a:r>
              <a:rPr lang="de-CH" sz="1200" kern="1200" dirty="0">
                <a:solidFill>
                  <a:schemeClr val="tx1"/>
                </a:solidFill>
                <a:effectLst/>
                <a:latin typeface="+mn-lt"/>
                <a:ea typeface="+mn-ea"/>
                <a:cs typeface="+mn-cs"/>
              </a:rPr>
              <a:t>Gemeinschaft   </a:t>
            </a:r>
          </a:p>
          <a:p>
            <a:r>
              <a:rPr lang="de-CH" sz="1200" kern="1200" dirty="0">
                <a:solidFill>
                  <a:schemeClr val="tx1"/>
                </a:solidFill>
                <a:effectLst/>
                <a:latin typeface="+mn-lt"/>
                <a:ea typeface="+mn-ea"/>
                <a:cs typeface="+mn-cs"/>
              </a:rPr>
              <a:t>Gerechtigkeit    </a:t>
            </a:r>
          </a:p>
          <a:p>
            <a:r>
              <a:rPr lang="de-CH" sz="1200" kern="1200" dirty="0">
                <a:solidFill>
                  <a:schemeClr val="tx1"/>
                </a:solidFill>
                <a:effectLst/>
                <a:latin typeface="+mn-lt"/>
                <a:ea typeface="+mn-ea"/>
                <a:cs typeface="+mn-cs"/>
              </a:rPr>
              <a:t>Gesundheit   </a:t>
            </a:r>
          </a:p>
          <a:p>
            <a:r>
              <a:rPr lang="de-CH" sz="1200" kern="1200" dirty="0">
                <a:solidFill>
                  <a:schemeClr val="tx1"/>
                </a:solidFill>
                <a:effectLst/>
                <a:latin typeface="+mn-lt"/>
                <a:ea typeface="+mn-ea"/>
                <a:cs typeface="+mn-cs"/>
              </a:rPr>
              <a:t>Gewissenhaftigkeit </a:t>
            </a:r>
          </a:p>
          <a:p>
            <a:r>
              <a:rPr lang="de-CH" sz="1200" kern="1200" dirty="0">
                <a:solidFill>
                  <a:schemeClr val="tx1"/>
                </a:solidFill>
                <a:effectLst/>
                <a:latin typeface="+mn-lt"/>
                <a:ea typeface="+mn-ea"/>
                <a:cs typeface="+mn-cs"/>
              </a:rPr>
              <a:t>Glaube / Spiritualität</a:t>
            </a:r>
          </a:p>
          <a:p>
            <a:r>
              <a:rPr lang="de-CH" sz="1200" kern="1200" dirty="0">
                <a:solidFill>
                  <a:schemeClr val="tx1"/>
                </a:solidFill>
                <a:effectLst/>
                <a:latin typeface="+mn-lt"/>
                <a:ea typeface="+mn-ea"/>
                <a:cs typeface="+mn-cs"/>
              </a:rPr>
              <a:t>Glaubwürdigkeit  </a:t>
            </a:r>
          </a:p>
          <a:p>
            <a:r>
              <a:rPr lang="de-CH" sz="1200" kern="1200" dirty="0">
                <a:solidFill>
                  <a:schemeClr val="tx1"/>
                </a:solidFill>
                <a:effectLst/>
                <a:latin typeface="+mn-lt"/>
                <a:ea typeface="+mn-ea"/>
                <a:cs typeface="+mn-cs"/>
              </a:rPr>
              <a:t>Glück </a:t>
            </a:r>
          </a:p>
          <a:p>
            <a:r>
              <a:rPr lang="de-CH" sz="1200" kern="1200" dirty="0">
                <a:solidFill>
                  <a:schemeClr val="tx1"/>
                </a:solidFill>
                <a:effectLst/>
                <a:latin typeface="+mn-lt"/>
                <a:ea typeface="+mn-ea"/>
                <a:cs typeface="+mn-cs"/>
              </a:rPr>
              <a:t>Güte / Grosszügigkeit  </a:t>
            </a:r>
          </a:p>
          <a:p>
            <a:r>
              <a:rPr lang="de-CH" sz="1200" kern="1200" dirty="0">
                <a:solidFill>
                  <a:schemeClr val="tx1"/>
                </a:solidFill>
                <a:effectLst/>
                <a:latin typeface="+mn-lt"/>
                <a:ea typeface="+mn-ea"/>
                <a:cs typeface="+mn-cs"/>
              </a:rPr>
              <a:t>Harmonie   </a:t>
            </a:r>
          </a:p>
          <a:p>
            <a:r>
              <a:rPr lang="de-CH" sz="1200" kern="1200" dirty="0">
                <a:solidFill>
                  <a:schemeClr val="tx1"/>
                </a:solidFill>
                <a:effectLst/>
                <a:latin typeface="+mn-lt"/>
                <a:ea typeface="+mn-ea"/>
                <a:cs typeface="+mn-cs"/>
              </a:rPr>
              <a:t>Heiligung   </a:t>
            </a:r>
          </a:p>
          <a:p>
            <a:r>
              <a:rPr lang="de-CH" sz="1200" kern="1200" dirty="0">
                <a:solidFill>
                  <a:schemeClr val="tx1"/>
                </a:solidFill>
                <a:effectLst/>
                <a:latin typeface="+mn-lt"/>
                <a:ea typeface="+mn-ea"/>
                <a:cs typeface="+mn-cs"/>
              </a:rPr>
              <a:t>Herausforderungen </a:t>
            </a:r>
          </a:p>
          <a:p>
            <a:r>
              <a:rPr lang="de-CH" sz="1200" kern="1200" dirty="0">
                <a:solidFill>
                  <a:schemeClr val="tx1"/>
                </a:solidFill>
                <a:effectLst/>
                <a:latin typeface="+mn-lt"/>
                <a:ea typeface="+mn-ea"/>
                <a:cs typeface="+mn-cs"/>
              </a:rPr>
              <a:t>Hingabe    </a:t>
            </a:r>
          </a:p>
          <a:p>
            <a:r>
              <a:rPr lang="de-CH" sz="1200" kern="1200" dirty="0">
                <a:solidFill>
                  <a:schemeClr val="tx1"/>
                </a:solidFill>
                <a:effectLst/>
                <a:latin typeface="+mn-lt"/>
                <a:ea typeface="+mn-ea"/>
                <a:cs typeface="+mn-cs"/>
              </a:rPr>
              <a:t>Hoffnung    </a:t>
            </a:r>
          </a:p>
          <a:p>
            <a:r>
              <a:rPr lang="de-CH" sz="1200" kern="1200" dirty="0">
                <a:solidFill>
                  <a:schemeClr val="tx1"/>
                </a:solidFill>
                <a:effectLst/>
                <a:latin typeface="+mn-lt"/>
                <a:ea typeface="+mn-ea"/>
                <a:cs typeface="+mn-cs"/>
              </a:rPr>
              <a:t>Höflichkeit   </a:t>
            </a:r>
          </a:p>
          <a:p>
            <a:r>
              <a:rPr lang="de-CH" sz="1200" kern="1200" dirty="0">
                <a:solidFill>
                  <a:schemeClr val="tx1"/>
                </a:solidFill>
                <a:effectLst/>
                <a:latin typeface="+mn-lt"/>
                <a:ea typeface="+mn-ea"/>
                <a:cs typeface="+mn-cs"/>
              </a:rPr>
              <a:t>Humor</a:t>
            </a:r>
          </a:p>
          <a:p>
            <a:r>
              <a:rPr lang="de-CH" sz="1200" kern="1200" dirty="0">
                <a:solidFill>
                  <a:schemeClr val="tx1"/>
                </a:solidFill>
                <a:effectLst/>
                <a:latin typeface="+mn-lt"/>
                <a:ea typeface="+mn-ea"/>
                <a:cs typeface="+mn-cs"/>
              </a:rPr>
              <a:t>Ideenreichtum   </a:t>
            </a:r>
          </a:p>
          <a:p>
            <a:r>
              <a:rPr lang="de-CH" sz="1200" kern="1200" dirty="0">
                <a:solidFill>
                  <a:schemeClr val="tx1"/>
                </a:solidFill>
                <a:effectLst/>
                <a:latin typeface="+mn-lt"/>
                <a:ea typeface="+mn-ea"/>
                <a:cs typeface="+mn-cs"/>
              </a:rPr>
              <a:t>Individualität    </a:t>
            </a:r>
          </a:p>
          <a:p>
            <a:r>
              <a:rPr lang="de-CH" sz="1200" kern="1200" dirty="0">
                <a:solidFill>
                  <a:schemeClr val="tx1"/>
                </a:solidFill>
                <a:effectLst/>
                <a:latin typeface="+mn-lt"/>
                <a:ea typeface="+mn-ea"/>
                <a:cs typeface="+mn-cs"/>
              </a:rPr>
              <a:t>Integrität     </a:t>
            </a:r>
          </a:p>
          <a:p>
            <a:r>
              <a:rPr lang="de-CH" sz="1200" kern="1200" dirty="0">
                <a:solidFill>
                  <a:schemeClr val="tx1"/>
                </a:solidFill>
                <a:effectLst/>
                <a:latin typeface="+mn-lt"/>
                <a:ea typeface="+mn-ea"/>
                <a:cs typeface="+mn-cs"/>
              </a:rPr>
              <a:t>Intimität    </a:t>
            </a:r>
          </a:p>
          <a:p>
            <a:r>
              <a:rPr lang="de-CH" sz="1200" kern="1200" dirty="0">
                <a:solidFill>
                  <a:schemeClr val="tx1"/>
                </a:solidFill>
                <a:effectLst/>
                <a:latin typeface="+mn-lt"/>
                <a:ea typeface="+mn-ea"/>
                <a:cs typeface="+mn-cs"/>
              </a:rPr>
              <a:t>Kameradschaft   </a:t>
            </a:r>
          </a:p>
          <a:p>
            <a:r>
              <a:rPr lang="de-CH" sz="1200" kern="1200" dirty="0">
                <a:solidFill>
                  <a:schemeClr val="tx1"/>
                </a:solidFill>
                <a:effectLst/>
                <a:latin typeface="+mn-lt"/>
                <a:ea typeface="+mn-ea"/>
                <a:cs typeface="+mn-cs"/>
              </a:rPr>
              <a:t>Klarheit  </a:t>
            </a:r>
          </a:p>
          <a:p>
            <a:r>
              <a:rPr lang="de-CH" sz="1200" kern="1200" dirty="0">
                <a:solidFill>
                  <a:schemeClr val="tx1"/>
                </a:solidFill>
                <a:effectLst/>
                <a:latin typeface="+mn-lt"/>
                <a:ea typeface="+mn-ea"/>
                <a:cs typeface="+mn-cs"/>
              </a:rPr>
              <a:t>Kompetenz   </a:t>
            </a:r>
          </a:p>
          <a:p>
            <a:r>
              <a:rPr lang="de-CH" sz="1200" kern="1200" dirty="0">
                <a:solidFill>
                  <a:schemeClr val="tx1"/>
                </a:solidFill>
                <a:effectLst/>
                <a:latin typeface="+mn-lt"/>
                <a:ea typeface="+mn-ea"/>
                <a:cs typeface="+mn-cs"/>
              </a:rPr>
              <a:t>Kontinuität   </a:t>
            </a:r>
          </a:p>
          <a:p>
            <a:r>
              <a:rPr lang="de-CH" sz="1200" kern="1200" dirty="0">
                <a:solidFill>
                  <a:schemeClr val="tx1"/>
                </a:solidFill>
                <a:effectLst/>
                <a:latin typeface="+mn-lt"/>
                <a:ea typeface="+mn-ea"/>
                <a:cs typeface="+mn-cs"/>
              </a:rPr>
              <a:t>Kontrolle   </a:t>
            </a:r>
          </a:p>
          <a:p>
            <a:r>
              <a:rPr lang="de-CH" sz="1200" kern="1200" dirty="0">
                <a:solidFill>
                  <a:schemeClr val="tx1"/>
                </a:solidFill>
                <a:effectLst/>
                <a:latin typeface="+mn-lt"/>
                <a:ea typeface="+mn-ea"/>
                <a:cs typeface="+mn-cs"/>
              </a:rPr>
              <a:t>Korrektheit  </a:t>
            </a:r>
          </a:p>
          <a:p>
            <a:r>
              <a:rPr lang="de-CH" sz="1200" kern="1200" dirty="0">
                <a:solidFill>
                  <a:schemeClr val="tx1"/>
                </a:solidFill>
                <a:effectLst/>
                <a:latin typeface="+mn-lt"/>
                <a:ea typeface="+mn-ea"/>
                <a:cs typeface="+mn-cs"/>
              </a:rPr>
              <a:t>Kreativität   </a:t>
            </a:r>
          </a:p>
          <a:p>
            <a:r>
              <a:rPr lang="de-CH" sz="1200" kern="1200" dirty="0">
                <a:solidFill>
                  <a:schemeClr val="tx1"/>
                </a:solidFill>
                <a:effectLst/>
                <a:latin typeface="+mn-lt"/>
                <a:ea typeface="+mn-ea"/>
                <a:cs typeface="+mn-cs"/>
              </a:rPr>
              <a:t>Kunst / Schönheit   </a:t>
            </a:r>
          </a:p>
          <a:p>
            <a:r>
              <a:rPr lang="de-CH" sz="1200" kern="1200" dirty="0">
                <a:solidFill>
                  <a:schemeClr val="tx1"/>
                </a:solidFill>
                <a:effectLst/>
                <a:latin typeface="+mn-lt"/>
                <a:ea typeface="+mn-ea"/>
                <a:cs typeface="+mn-cs"/>
              </a:rPr>
              <a:t>Lebensfreude</a:t>
            </a:r>
          </a:p>
          <a:p>
            <a:r>
              <a:rPr lang="en-US" sz="1200" kern="1200" dirty="0" err="1">
                <a:solidFill>
                  <a:schemeClr val="tx1"/>
                </a:solidFill>
                <a:effectLst/>
                <a:latin typeface="+mn-lt"/>
                <a:ea typeface="+mn-ea"/>
                <a:cs typeface="+mn-cs"/>
              </a:rPr>
              <a:t>Leistung</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Liebe</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Loyalität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Macht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Mässigung</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Mein Land / </a:t>
            </a:r>
            <a:r>
              <a:rPr lang="en-US" sz="1200" kern="1200" dirty="0" err="1">
                <a:solidFill>
                  <a:schemeClr val="tx1"/>
                </a:solidFill>
                <a:effectLst/>
                <a:latin typeface="+mn-lt"/>
                <a:ea typeface="+mn-ea"/>
                <a:cs typeface="+mn-cs"/>
              </a:rPr>
              <a:t>Nationalismus</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Mitgefühl</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Mut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Nächstenliebe   </a:t>
            </a:r>
          </a:p>
          <a:p>
            <a:r>
              <a:rPr lang="de-CH" sz="1200" kern="1200" dirty="0">
                <a:solidFill>
                  <a:schemeClr val="tx1"/>
                </a:solidFill>
                <a:effectLst/>
                <a:latin typeface="+mn-lt"/>
                <a:ea typeface="+mn-ea"/>
                <a:cs typeface="+mn-cs"/>
              </a:rPr>
              <a:t>Neugier   </a:t>
            </a:r>
          </a:p>
          <a:p>
            <a:r>
              <a:rPr lang="de-CH" sz="1200" kern="1200" dirty="0">
                <a:solidFill>
                  <a:schemeClr val="tx1"/>
                </a:solidFill>
                <a:effectLst/>
                <a:latin typeface="+mn-lt"/>
                <a:ea typeface="+mn-ea"/>
                <a:cs typeface="+mn-cs"/>
              </a:rPr>
              <a:t>Nützlichkeit    </a:t>
            </a:r>
          </a:p>
          <a:p>
            <a:r>
              <a:rPr lang="de-CH" sz="1200" kern="1200" dirty="0">
                <a:solidFill>
                  <a:schemeClr val="tx1"/>
                </a:solidFill>
                <a:effectLst/>
                <a:latin typeface="+mn-lt"/>
                <a:ea typeface="+mn-ea"/>
                <a:cs typeface="+mn-cs"/>
              </a:rPr>
              <a:t>Offenheit    </a:t>
            </a:r>
          </a:p>
          <a:p>
            <a:r>
              <a:rPr lang="de-CH" sz="1200" kern="1200" dirty="0">
                <a:solidFill>
                  <a:schemeClr val="tx1"/>
                </a:solidFill>
                <a:effectLst/>
                <a:latin typeface="+mn-lt"/>
                <a:ea typeface="+mn-ea"/>
                <a:cs typeface="+mn-cs"/>
              </a:rPr>
              <a:t>Opferbereitschaft    </a:t>
            </a:r>
          </a:p>
          <a:p>
            <a:r>
              <a:rPr lang="de-CH" sz="1200" kern="1200" dirty="0">
                <a:solidFill>
                  <a:schemeClr val="tx1"/>
                </a:solidFill>
                <a:effectLst/>
                <a:latin typeface="+mn-lt"/>
                <a:ea typeface="+mn-ea"/>
                <a:cs typeface="+mn-cs"/>
              </a:rPr>
              <a:t>Perfektion    </a:t>
            </a:r>
          </a:p>
          <a:p>
            <a:r>
              <a:rPr lang="de-CH" sz="1200" kern="1200" dirty="0">
                <a:solidFill>
                  <a:schemeClr val="tx1"/>
                </a:solidFill>
                <a:effectLst/>
                <a:latin typeface="+mn-lt"/>
                <a:ea typeface="+mn-ea"/>
                <a:cs typeface="+mn-cs"/>
              </a:rPr>
              <a:t>Pflichterfüllung  </a:t>
            </a:r>
          </a:p>
          <a:p>
            <a:r>
              <a:rPr lang="de-CH" sz="1200" kern="1200" dirty="0">
                <a:solidFill>
                  <a:schemeClr val="tx1"/>
                </a:solidFill>
                <a:effectLst/>
                <a:latin typeface="+mn-lt"/>
                <a:ea typeface="+mn-ea"/>
                <a:cs typeface="+mn-cs"/>
              </a:rPr>
              <a:t>Realismus    </a:t>
            </a:r>
          </a:p>
          <a:p>
            <a:r>
              <a:rPr lang="de-CH" sz="1200" kern="1200" dirty="0">
                <a:solidFill>
                  <a:schemeClr val="tx1"/>
                </a:solidFill>
                <a:effectLst/>
                <a:latin typeface="+mn-lt"/>
                <a:ea typeface="+mn-ea"/>
                <a:cs typeface="+mn-cs"/>
              </a:rPr>
              <a:t>Reinheit   </a:t>
            </a:r>
          </a:p>
          <a:p>
            <a:r>
              <a:rPr lang="de-CH" sz="1200" kern="1200" dirty="0">
                <a:solidFill>
                  <a:schemeClr val="tx1"/>
                </a:solidFill>
                <a:effectLst/>
                <a:latin typeface="+mn-lt"/>
                <a:ea typeface="+mn-ea"/>
                <a:cs typeface="+mn-cs"/>
              </a:rPr>
              <a:t>Ruhe </a:t>
            </a:r>
          </a:p>
          <a:p>
            <a:r>
              <a:rPr lang="de-CH" sz="1200" kern="1200" dirty="0">
                <a:solidFill>
                  <a:schemeClr val="tx1"/>
                </a:solidFill>
                <a:effectLst/>
                <a:latin typeface="+mn-lt"/>
                <a:ea typeface="+mn-ea"/>
                <a:cs typeface="+mn-cs"/>
              </a:rPr>
              <a:t>Sauberkeit   </a:t>
            </a:r>
          </a:p>
          <a:p>
            <a:r>
              <a:rPr lang="de-CH" sz="1200" kern="1200" dirty="0">
                <a:solidFill>
                  <a:schemeClr val="tx1"/>
                </a:solidFill>
                <a:effectLst/>
                <a:latin typeface="+mn-lt"/>
                <a:ea typeface="+mn-ea"/>
                <a:cs typeface="+mn-cs"/>
              </a:rPr>
              <a:t>Selbstbeherrschung   </a:t>
            </a:r>
          </a:p>
          <a:p>
            <a:r>
              <a:rPr lang="de-CH" sz="1200" kern="1200" dirty="0">
                <a:solidFill>
                  <a:schemeClr val="tx1"/>
                </a:solidFill>
                <a:effectLst/>
                <a:latin typeface="+mn-lt"/>
                <a:ea typeface="+mn-ea"/>
                <a:cs typeface="+mn-cs"/>
              </a:rPr>
              <a:t>Selbstrespekt  </a:t>
            </a:r>
          </a:p>
          <a:p>
            <a:r>
              <a:rPr lang="en-US" sz="1200" kern="1200" dirty="0" err="1">
                <a:solidFill>
                  <a:schemeClr val="tx1"/>
                </a:solidFill>
                <a:effectLst/>
                <a:latin typeface="+mn-lt"/>
                <a:ea typeface="+mn-ea"/>
                <a:cs typeface="+mn-cs"/>
              </a:rPr>
              <a:t>Sicherheit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Sorgfalt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Sparsamkeit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Stabilität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Status</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Staunen</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Tapferkeit</a:t>
            </a:r>
            <a:r>
              <a:rPr lang="en-US"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Teamwork</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Träumen   </a:t>
            </a:r>
          </a:p>
          <a:p>
            <a:r>
              <a:rPr lang="de-CH" sz="1200" kern="1200" dirty="0">
                <a:solidFill>
                  <a:schemeClr val="tx1"/>
                </a:solidFill>
                <a:effectLst/>
                <a:latin typeface="+mn-lt"/>
                <a:ea typeface="+mn-ea"/>
                <a:cs typeface="+mn-cs"/>
              </a:rPr>
              <a:t>Treue   </a:t>
            </a:r>
          </a:p>
          <a:p>
            <a:r>
              <a:rPr lang="de-CH" sz="1200" kern="1200" dirty="0">
                <a:solidFill>
                  <a:schemeClr val="tx1"/>
                </a:solidFill>
                <a:effectLst/>
                <a:latin typeface="+mn-lt"/>
                <a:ea typeface="+mn-ea"/>
                <a:cs typeface="+mn-cs"/>
              </a:rPr>
              <a:t>Trost   </a:t>
            </a:r>
          </a:p>
          <a:p>
            <a:r>
              <a:rPr lang="de-CH" sz="1200" kern="1200" dirty="0">
                <a:solidFill>
                  <a:schemeClr val="tx1"/>
                </a:solidFill>
                <a:effectLst/>
                <a:latin typeface="+mn-lt"/>
                <a:ea typeface="+mn-ea"/>
                <a:cs typeface="+mn-cs"/>
              </a:rPr>
              <a:t>Überfluss    </a:t>
            </a:r>
          </a:p>
          <a:p>
            <a:r>
              <a:rPr lang="de-CH" sz="1200" kern="1200" dirty="0">
                <a:solidFill>
                  <a:schemeClr val="tx1"/>
                </a:solidFill>
                <a:effectLst/>
                <a:latin typeface="+mn-lt"/>
                <a:ea typeface="+mn-ea"/>
                <a:cs typeface="+mn-cs"/>
              </a:rPr>
              <a:t>Umweltbewusstsein  </a:t>
            </a:r>
          </a:p>
          <a:p>
            <a:r>
              <a:rPr lang="de-CH" sz="1200" kern="1200" dirty="0">
                <a:solidFill>
                  <a:schemeClr val="tx1"/>
                </a:solidFill>
                <a:effectLst/>
                <a:latin typeface="+mn-lt"/>
                <a:ea typeface="+mn-ea"/>
                <a:cs typeface="+mn-cs"/>
              </a:rPr>
              <a:t>Unterwürfigkeit   </a:t>
            </a:r>
          </a:p>
          <a:p>
            <a:r>
              <a:rPr lang="de-CH" sz="1200" kern="1200" dirty="0">
                <a:solidFill>
                  <a:schemeClr val="tx1"/>
                </a:solidFill>
                <a:effectLst/>
                <a:latin typeface="+mn-lt"/>
                <a:ea typeface="+mn-ea"/>
                <a:cs typeface="+mn-cs"/>
              </a:rPr>
              <a:t>Veränderungsbereitschaft </a:t>
            </a:r>
          </a:p>
          <a:p>
            <a:r>
              <a:rPr lang="de-CH" sz="1200" kern="1200" dirty="0">
                <a:solidFill>
                  <a:schemeClr val="tx1"/>
                </a:solidFill>
                <a:effectLst/>
                <a:latin typeface="+mn-lt"/>
                <a:ea typeface="+mn-ea"/>
                <a:cs typeface="+mn-cs"/>
              </a:rPr>
              <a:t>Verbundenheit  </a:t>
            </a:r>
          </a:p>
          <a:p>
            <a:r>
              <a:rPr lang="de-CH" sz="1200" kern="1200" dirty="0">
                <a:solidFill>
                  <a:schemeClr val="tx1"/>
                </a:solidFill>
                <a:effectLst/>
                <a:latin typeface="+mn-lt"/>
                <a:ea typeface="+mn-ea"/>
                <a:cs typeface="+mn-cs"/>
              </a:rPr>
              <a:t>Verfügbarkeit  </a:t>
            </a:r>
          </a:p>
          <a:p>
            <a:r>
              <a:rPr lang="de-CH" sz="1200" kern="1200" dirty="0">
                <a:solidFill>
                  <a:schemeClr val="tx1"/>
                </a:solidFill>
                <a:effectLst/>
                <a:latin typeface="+mn-lt"/>
                <a:ea typeface="+mn-ea"/>
                <a:cs typeface="+mn-cs"/>
              </a:rPr>
              <a:t>Vergnügen   </a:t>
            </a:r>
          </a:p>
          <a:p>
            <a:r>
              <a:rPr lang="de-CH" sz="1200" kern="1200" dirty="0">
                <a:solidFill>
                  <a:schemeClr val="tx1"/>
                </a:solidFill>
                <a:effectLst/>
                <a:latin typeface="+mn-lt"/>
                <a:ea typeface="+mn-ea"/>
                <a:cs typeface="+mn-cs"/>
              </a:rPr>
              <a:t>Verlässlichkeit   </a:t>
            </a:r>
          </a:p>
          <a:p>
            <a:r>
              <a:rPr lang="de-CH" sz="1200" kern="1200" dirty="0">
                <a:solidFill>
                  <a:schemeClr val="tx1"/>
                </a:solidFill>
                <a:effectLst/>
                <a:latin typeface="+mn-lt"/>
                <a:ea typeface="+mn-ea"/>
                <a:cs typeface="+mn-cs"/>
              </a:rPr>
              <a:t>Verstehen   </a:t>
            </a:r>
          </a:p>
          <a:p>
            <a:r>
              <a:rPr lang="de-CH" sz="1200" kern="1200" dirty="0">
                <a:solidFill>
                  <a:schemeClr val="tx1"/>
                </a:solidFill>
                <a:effectLst/>
                <a:latin typeface="+mn-lt"/>
                <a:ea typeface="+mn-ea"/>
                <a:cs typeface="+mn-cs"/>
              </a:rPr>
              <a:t>Vertrauen   </a:t>
            </a:r>
          </a:p>
          <a:p>
            <a:r>
              <a:rPr lang="de-CH" sz="1200" kern="1200" dirty="0">
                <a:solidFill>
                  <a:schemeClr val="tx1"/>
                </a:solidFill>
                <a:effectLst/>
                <a:latin typeface="+mn-lt"/>
                <a:ea typeface="+mn-ea"/>
                <a:cs typeface="+mn-cs"/>
              </a:rPr>
              <a:t>Wachsamkeit   </a:t>
            </a:r>
          </a:p>
          <a:p>
            <a:r>
              <a:rPr lang="de-CH" sz="1200" kern="1200" dirty="0">
                <a:solidFill>
                  <a:schemeClr val="tx1"/>
                </a:solidFill>
                <a:effectLst/>
                <a:latin typeface="+mn-lt"/>
                <a:ea typeface="+mn-ea"/>
                <a:cs typeface="+mn-cs"/>
              </a:rPr>
              <a:t>Wachstum    </a:t>
            </a:r>
          </a:p>
          <a:p>
            <a:r>
              <a:rPr lang="de-CH" sz="1200" kern="1200" dirty="0">
                <a:solidFill>
                  <a:schemeClr val="tx1"/>
                </a:solidFill>
                <a:effectLst/>
                <a:latin typeface="+mn-lt"/>
                <a:ea typeface="+mn-ea"/>
                <a:cs typeface="+mn-cs"/>
              </a:rPr>
              <a:t>Wahrheit   </a:t>
            </a:r>
          </a:p>
          <a:p>
            <a:r>
              <a:rPr lang="de-CH" sz="1200" kern="1200" dirty="0">
                <a:solidFill>
                  <a:schemeClr val="tx1"/>
                </a:solidFill>
                <a:effectLst/>
                <a:latin typeface="+mn-lt"/>
                <a:ea typeface="+mn-ea"/>
                <a:cs typeface="+mn-cs"/>
              </a:rPr>
              <a:t>Weisheit   </a:t>
            </a:r>
          </a:p>
          <a:p>
            <a:r>
              <a:rPr lang="de-CH" sz="1200" kern="1200" dirty="0">
                <a:solidFill>
                  <a:schemeClr val="tx1"/>
                </a:solidFill>
                <a:effectLst/>
                <a:latin typeface="+mn-lt"/>
                <a:ea typeface="+mn-ea"/>
                <a:cs typeface="+mn-cs"/>
              </a:rPr>
              <a:t>Wertschätzung   </a:t>
            </a:r>
          </a:p>
          <a:p>
            <a:r>
              <a:rPr lang="de-CH" sz="1200" kern="1200" dirty="0">
                <a:solidFill>
                  <a:schemeClr val="tx1"/>
                </a:solidFill>
                <a:effectLst/>
                <a:latin typeface="+mn-lt"/>
                <a:ea typeface="+mn-ea"/>
                <a:cs typeface="+mn-cs"/>
              </a:rPr>
              <a:t>Wettbewerb   </a:t>
            </a:r>
          </a:p>
          <a:p>
            <a:r>
              <a:rPr lang="de-CH" sz="1200" kern="1200" dirty="0">
                <a:solidFill>
                  <a:schemeClr val="tx1"/>
                </a:solidFill>
                <a:effectLst/>
                <a:latin typeface="+mn-lt"/>
                <a:ea typeface="+mn-ea"/>
                <a:cs typeface="+mn-cs"/>
              </a:rPr>
              <a:t>Wohlwollen </a:t>
            </a:r>
          </a:p>
          <a:p>
            <a:r>
              <a:rPr lang="de-CH" sz="1200" kern="1200" dirty="0">
                <a:solidFill>
                  <a:schemeClr val="tx1"/>
                </a:solidFill>
                <a:effectLst/>
                <a:latin typeface="+mn-lt"/>
                <a:ea typeface="+mn-ea"/>
                <a:cs typeface="+mn-cs"/>
              </a:rPr>
              <a:t>Würde   </a:t>
            </a:r>
          </a:p>
          <a:p>
            <a:r>
              <a:rPr lang="de-CH" sz="1200" kern="1200" dirty="0">
                <a:solidFill>
                  <a:schemeClr val="tx1"/>
                </a:solidFill>
                <a:effectLst/>
                <a:latin typeface="+mn-lt"/>
                <a:ea typeface="+mn-ea"/>
                <a:cs typeface="+mn-cs"/>
              </a:rPr>
              <a:t>Zufriedenheit  </a:t>
            </a:r>
          </a:p>
          <a:p>
            <a:r>
              <a:rPr lang="de-CH" sz="1200" kern="1200" dirty="0">
                <a:solidFill>
                  <a:schemeClr val="tx1"/>
                </a:solidFill>
                <a:effectLst/>
                <a:latin typeface="+mn-lt"/>
                <a:ea typeface="+mn-ea"/>
                <a:cs typeface="+mn-cs"/>
              </a:rPr>
              <a:t>Zugänglichkeit   </a:t>
            </a:r>
          </a:p>
          <a:p>
            <a:r>
              <a:rPr lang="de-CH" sz="1200" kern="1200" dirty="0">
                <a:solidFill>
                  <a:schemeClr val="tx1"/>
                </a:solidFill>
                <a:effectLst/>
                <a:latin typeface="+mn-lt"/>
                <a:ea typeface="+mn-ea"/>
                <a:cs typeface="+mn-cs"/>
              </a:rPr>
              <a:t>Zugehörigkeit   </a:t>
            </a:r>
          </a:p>
          <a:p>
            <a:r>
              <a:rPr lang="de-CH" sz="1200" kern="1200" dirty="0">
                <a:solidFill>
                  <a:schemeClr val="tx1"/>
                </a:solidFill>
                <a:effectLst/>
                <a:latin typeface="+mn-lt"/>
                <a:ea typeface="+mn-ea"/>
                <a:cs typeface="+mn-cs"/>
              </a:rPr>
              <a:t>Zusammenarbeit  </a:t>
            </a:r>
          </a:p>
          <a:p>
            <a:r>
              <a:rPr lang="de-CH" sz="1200" kern="1200" dirty="0">
                <a:solidFill>
                  <a:schemeClr val="tx1"/>
                </a:solidFill>
                <a:effectLst/>
                <a:latin typeface="+mn-lt"/>
                <a:ea typeface="+mn-ea"/>
                <a:cs typeface="+mn-cs"/>
              </a:rPr>
              <a:t>Zuverlässigkeit </a:t>
            </a:r>
          </a:p>
          <a:p>
            <a:r>
              <a:rPr lang="de-CH" sz="1200" kern="1200" dirty="0">
                <a:solidFill>
                  <a:schemeClr val="tx1"/>
                </a:solidFill>
                <a:effectLst/>
                <a:latin typeface="+mn-lt"/>
                <a:ea typeface="+mn-ea"/>
                <a:cs typeface="+mn-cs"/>
              </a:rPr>
              <a:t> </a:t>
            </a:r>
          </a:p>
          <a:p>
            <a:endParaRPr lang="de-CH" dirty="0"/>
          </a:p>
        </p:txBody>
      </p:sp>
      <p:sp>
        <p:nvSpPr>
          <p:cNvPr id="4" name="Foliennummernplatzhalter 3"/>
          <p:cNvSpPr>
            <a:spLocks noGrp="1"/>
          </p:cNvSpPr>
          <p:nvPr>
            <p:ph type="sldNum" sz="quarter" idx="10"/>
          </p:nvPr>
        </p:nvSpPr>
        <p:spPr/>
        <p:txBody>
          <a:bodyPr/>
          <a:lstStyle/>
          <a:p>
            <a:fld id="{233C9692-F9B6-4752-82D8-A692B8862853}" type="slidenum">
              <a:rPr lang="de-CH" smtClean="0"/>
              <a:t>18</a:t>
            </a:fld>
            <a:endParaRPr lang="de-CH"/>
          </a:p>
        </p:txBody>
      </p:sp>
    </p:spTree>
    <p:extLst>
      <p:ext uri="{BB962C8B-B14F-4D97-AF65-F5344CB8AC3E}">
        <p14:creationId xmlns:p14="http://schemas.microsoft.com/office/powerpoint/2010/main" val="2629097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09601"/>
            <a:ext cx="7772400" cy="3467471"/>
          </a:xfrm>
        </p:spPr>
        <p:txBody>
          <a:bodyPr anchor="b">
            <a:noAutofit/>
          </a:bodyPr>
          <a:lstStyle>
            <a:lvl1pPr>
              <a:lnSpc>
                <a:spcPct val="100000"/>
              </a:lnSpc>
              <a:defRPr sz="4800" baseline="0"/>
            </a:lvl1pPr>
          </a:lstStyle>
          <a:p>
            <a:r>
              <a:rPr lang="de-DE" dirty="0"/>
              <a:t>Text</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US" dirty="0"/>
          </a:p>
        </p:txBody>
      </p:sp>
      <p:sp>
        <p:nvSpPr>
          <p:cNvPr id="5"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52128"/>
          </a:xfrm>
        </p:spPr>
        <p:txBody>
          <a:bodyPr/>
          <a:lstStyle/>
          <a:p>
            <a:r>
              <a:rPr lang="de-DE" dirty="0"/>
              <a:t>Titelmasterformat durch Klicken bearbeiten</a:t>
            </a:r>
            <a:endParaRPr lang="en-US" dirty="0"/>
          </a:p>
        </p:txBody>
      </p:sp>
      <p:sp>
        <p:nvSpPr>
          <p:cNvPr id="3" name="Content Placeholder 2"/>
          <p:cNvSpPr>
            <a:spLocks noGrp="1"/>
          </p:cNvSpPr>
          <p:nvPr>
            <p:ph idx="1"/>
          </p:nvPr>
        </p:nvSpPr>
        <p:spPr>
          <a:xfrm>
            <a:off x="457200" y="1700808"/>
            <a:ext cx="8229600" cy="4425355"/>
          </a:xfrm>
        </p:spPr>
        <p:txBody>
          <a:bodyPr/>
          <a:lstStyle>
            <a:lvl1pPr>
              <a:defRPr b="0"/>
            </a:lvl1pPr>
            <a:lvl5pPr>
              <a:defRPr/>
            </a:lvl5pPr>
            <a:lvl6pPr>
              <a:defRPr/>
            </a:lvl6pPr>
            <a:lvl7pPr>
              <a:defRPr/>
            </a:lvl7pPr>
            <a:lvl8pPr>
              <a:defRPr/>
            </a:lvl8pPr>
            <a:lvl9pPr>
              <a:buFont typeface="Arial" pitchFamily="34" charset="0"/>
              <a:buChar char="•"/>
              <a:defRPr/>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de-DE"/>
              <a:t>Titelmasterformat durch Klicken bearbeiten</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fld id="{09CAEA93-55E7-4DA9-90C2-089A26EEFEC4}" type="datetime1">
              <a:rPr lang="en-US" smtClean="0"/>
              <a:t>1/9/2021</a:t>
            </a:fld>
            <a:endParaRPr lang="en-US"/>
          </a:p>
        </p:txBody>
      </p:sp>
      <p:sp>
        <p:nvSpPr>
          <p:cNvPr id="5" name="Footer Placeholder 4"/>
          <p:cNvSpPr>
            <a:spLocks noGrp="1"/>
          </p:cNvSpPr>
          <p:nvPr>
            <p:ph type="ftr" sz="quarter" idx="11"/>
          </p:nvPr>
        </p:nvSpPr>
        <p:spPr>
          <a:xfrm>
            <a:off x="659165" y="6356350"/>
            <a:ext cx="2847975" cy="365125"/>
          </a:xfrm>
          <a:prstGeom prst="rect">
            <a:avLst/>
          </a:prstGeom>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‹Nr.›</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Content Placeholder 8"/>
          <p:cNvSpPr>
            <a:spLocks noGrp="1"/>
          </p:cNvSpPr>
          <p:nvPr>
            <p:ph sz="quarter" idx="13"/>
          </p:nvPr>
        </p:nvSpPr>
        <p:spPr>
          <a:xfrm>
            <a:off x="365760" y="1600200"/>
            <a:ext cx="4041648" cy="4526280"/>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11" name="Content Placeholder 10"/>
          <p:cNvSpPr>
            <a:spLocks noGrp="1"/>
          </p:cNvSpPr>
          <p:nvPr>
            <p:ph sz="quarter" idx="13"/>
          </p:nvPr>
        </p:nvSpPr>
        <p:spPr>
          <a:xfrm>
            <a:off x="457200" y="2212848"/>
            <a:ext cx="4041648" cy="3913632"/>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Content Placeholder 12"/>
          <p:cNvSpPr>
            <a:spLocks noGrp="1"/>
          </p:cNvSpPr>
          <p:nvPr>
            <p:ph sz="quarter" idx="14"/>
          </p:nvPr>
        </p:nvSpPr>
        <p:spPr>
          <a:xfrm>
            <a:off x="4672584" y="2212848"/>
            <a:ext cx="4041648" cy="3913187"/>
          </a:xfrm>
        </p:spPr>
        <p:txBody>
          <a:bodyPr/>
          <a:lstStyle>
            <a:lvl1pPr>
              <a:defRPr sz="2400" b="0"/>
            </a:lvl1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Slide Number Placeholder 5"/>
          <p:cNvSpPr>
            <a:spLocks noGrp="1"/>
          </p:cNvSpPr>
          <p:nvPr>
            <p:ph type="sldNum" sz="quarter" idx="4"/>
          </p:nvPr>
        </p:nvSpPr>
        <p:spPr>
          <a:xfrm>
            <a:off x="8645159" y="-99392"/>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a:t>Titelmasterformat durch Klicken bearbeiten</a:t>
            </a:r>
            <a:endParaRPr lang="de-CH"/>
          </a:p>
        </p:txBody>
      </p:sp>
      <p:sp>
        <p:nvSpPr>
          <p:cNvPr id="4"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de-DE"/>
              <a:t>Titelmasterformat durch Klicken bearbeiten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Slide Number Placeholder 5"/>
          <p:cNvSpPr>
            <a:spLocks noGrp="1"/>
          </p:cNvSpPr>
          <p:nvPr>
            <p:ph type="sldNum" sz="quarter" idx="4"/>
          </p:nvPr>
        </p:nvSpPr>
        <p:spPr>
          <a:xfrm>
            <a:off x="8645159" y="-99392"/>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de-DE"/>
              <a:t>Titelmasterformat durch Klicken bearbeiten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8229600" cy="1152128"/>
          </a:xfrm>
          <a:prstGeom prst="rect">
            <a:avLst/>
          </a:prstGeom>
        </p:spPr>
        <p:txBody>
          <a:bodyPr vert="horz" lIns="91440" tIns="45720" rIns="91440" bIns="45720" rtlCol="0" anchor="ctr" anchorCtr="0">
            <a:norm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457200" y="1700808"/>
            <a:ext cx="8229600" cy="442535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1" name="Rechteck 10"/>
          <p:cNvSpPr/>
          <p:nvPr userDrawn="1"/>
        </p:nvSpPr>
        <p:spPr>
          <a:xfrm>
            <a:off x="-180528" y="-99392"/>
            <a:ext cx="9721080" cy="5040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Slide Number Placeholder 5"/>
          <p:cNvSpPr>
            <a:spLocks noGrp="1"/>
          </p:cNvSpPr>
          <p:nvPr>
            <p:ph type="sldNum" sz="quarter" idx="4"/>
          </p:nvPr>
        </p:nvSpPr>
        <p:spPr>
          <a:xfrm>
            <a:off x="8645159" y="39539"/>
            <a:ext cx="561975" cy="365125"/>
          </a:xfrm>
          <a:prstGeom prst="rect">
            <a:avLst/>
          </a:prstGeom>
        </p:spPr>
        <p:txBody>
          <a:bodyPr vert="horz" lIns="27432" tIns="45720" rIns="45720" bIns="45720" rtlCol="0" anchor="ctr"/>
          <a:lstStyle>
            <a:lvl1pPr algn="l">
              <a:defRPr sz="1200" b="1">
                <a:solidFill>
                  <a:schemeClr val="bg1"/>
                </a:solidFill>
                <a:latin typeface="Calibri" pitchFamily="34" charset="0"/>
              </a:defRPr>
            </a:lvl1pPr>
          </a:lstStyle>
          <a:p>
            <a:fld id="{BA9B540C-44DA-4F69-89C9-7C84606640D3}" type="slidenum">
              <a:rPr lang="en-US" smtClean="0"/>
              <a:pPr/>
              <a:t>‹Nr.›</a:t>
            </a:fld>
            <a:endParaRPr lang="en-US" dirty="0"/>
          </a:p>
        </p:txBody>
      </p:sp>
      <p:pic>
        <p:nvPicPr>
          <p:cNvPr id="4" name="Grafik 3"/>
          <p:cNvPicPr>
            <a:picLocks noChangeAspect="1"/>
          </p:cNvPicPr>
          <p:nvPr userDrawn="1"/>
        </p:nvPicPr>
        <p:blipFill rotWithShape="1">
          <a:blip r:embed="rId13" cstate="print">
            <a:extLst>
              <a:ext uri="{28A0092B-C50C-407E-A947-70E740481C1C}">
                <a14:useLocalDpi xmlns:a14="http://schemas.microsoft.com/office/drawing/2010/main" val="0"/>
              </a:ext>
            </a:extLst>
          </a:blip>
          <a:srcRect l="25442" t="164" b="-164"/>
          <a:stretch/>
        </p:blipFill>
        <p:spPr>
          <a:xfrm>
            <a:off x="539552" y="6127761"/>
            <a:ext cx="1905527" cy="434454"/>
          </a:xfrm>
          <a:prstGeom prst="rect">
            <a:avLst/>
          </a:prstGeom>
        </p:spPr>
      </p:pic>
      <p:pic>
        <p:nvPicPr>
          <p:cNvPr id="9" name="Grafik 8">
            <a:extLst>
              <a:ext uri="{FF2B5EF4-FFF2-40B4-BE49-F238E27FC236}">
                <a16:creationId xmlns:a16="http://schemas.microsoft.com/office/drawing/2014/main" id="{9971DBB1-98F8-44D7-8527-FB372C5ACBE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92280" y="5805264"/>
            <a:ext cx="1767024" cy="90724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100000"/>
        </a:lnSpc>
        <a:spcBef>
          <a:spcPct val="0"/>
        </a:spcBef>
        <a:buNone/>
        <a:defRPr sz="3200" b="0" kern="1200">
          <a:solidFill>
            <a:schemeClr val="tx2"/>
          </a:solidFill>
          <a:effectLst/>
          <a:latin typeface="Cambria" pitchFamily="18" charset="0"/>
          <a:ea typeface="+mj-ea"/>
          <a:cs typeface="+mj-cs"/>
        </a:defRPr>
      </a:lvl1pPr>
    </p:titleStyle>
    <p:bodyStyle>
      <a:lvl1pPr marL="342900" indent="-342900" algn="l" defTabSz="914400" rtl="0" eaLnBrk="1" latinLnBrk="0" hangingPunct="1">
        <a:spcBef>
          <a:spcPct val="20000"/>
        </a:spcBef>
        <a:buClr>
          <a:schemeClr val="accent4">
            <a:lumMod val="75000"/>
          </a:schemeClr>
        </a:buClr>
        <a:buFont typeface="Calibri" pitchFamily="34" charset="0"/>
        <a:buChar char="»"/>
        <a:defRPr sz="2400" b="0" kern="1200">
          <a:solidFill>
            <a:schemeClr val="tx1"/>
          </a:solidFill>
          <a:latin typeface="Calibri" pitchFamily="34" charset="0"/>
          <a:ea typeface="+mn-ea"/>
          <a:cs typeface="+mn-cs"/>
        </a:defRPr>
      </a:lvl1pPr>
      <a:lvl2pPr marL="742950" indent="-285750" algn="l" defTabSz="914400" rtl="0" eaLnBrk="1" latinLnBrk="0" hangingPunct="1">
        <a:spcBef>
          <a:spcPct val="20000"/>
        </a:spcBef>
        <a:buFont typeface="Calibri" pitchFamily="34" charset="0"/>
        <a:buChar char="»"/>
        <a:defRPr sz="2000" i="1" kern="1200">
          <a:solidFill>
            <a:schemeClr val="accent4">
              <a:lumMod val="75000"/>
            </a:schemeClr>
          </a:solidFill>
          <a:latin typeface="Calibri"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Calibri"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Calibri" pitchFamily="34" charset="0"/>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div12.org/PsychologicalTreatments/treatments/chronicpain_act.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hyperlink" Target="http://www.contextualscience.org/" TargetMode="External"/><Relationship Id="rId2" Type="http://schemas.openxmlformats.org/officeDocument/2006/relationships/hyperlink" Target="http://www.contextualpsychology.org/" TargetMode="External"/><Relationship Id="rId1" Type="http://schemas.openxmlformats.org/officeDocument/2006/relationships/slideLayout" Target="../slideLayouts/slideLayout2.xml"/><Relationship Id="rId5" Type="http://schemas.openxmlformats.org/officeDocument/2006/relationships/hyperlink" Target="http://www.thehappinesstrap.com/" TargetMode="External"/><Relationship Id="rId4" Type="http://schemas.openxmlformats.org/officeDocument/2006/relationships/hyperlink" Target="http://www.actmindfully.com.au/"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www.seminare-ps.ne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hyperlink" Target="http://www.actmindfully.co.au/" TargetMode="External"/><Relationship Id="rId4" Type="http://schemas.openxmlformats.org/officeDocument/2006/relationships/hyperlink" Target="http://www.stevenchayes.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ACT</a:t>
            </a:r>
            <a:br>
              <a:rPr lang="de-DE" dirty="0"/>
            </a:br>
            <a:r>
              <a:rPr lang="de-DE" dirty="0" err="1"/>
              <a:t>Acceptance</a:t>
            </a:r>
            <a:r>
              <a:rPr lang="de-DE" dirty="0"/>
              <a:t> </a:t>
            </a:r>
            <a:r>
              <a:rPr lang="de-DE" dirty="0" err="1"/>
              <a:t>and</a:t>
            </a:r>
            <a:r>
              <a:rPr lang="de-DE" dirty="0"/>
              <a:t> </a:t>
            </a:r>
            <a:r>
              <a:rPr lang="de-DE" dirty="0" err="1"/>
              <a:t>Commitment</a:t>
            </a:r>
            <a:r>
              <a:rPr lang="de-DE" dirty="0"/>
              <a:t> Therapie</a:t>
            </a:r>
            <a:endParaRPr lang="de-CH" dirty="0"/>
          </a:p>
        </p:txBody>
      </p:sp>
      <p:sp>
        <p:nvSpPr>
          <p:cNvPr id="3" name="Untertitel 2"/>
          <p:cNvSpPr>
            <a:spLocks noGrp="1"/>
          </p:cNvSpPr>
          <p:nvPr>
            <p:ph type="subTitle" idx="1"/>
          </p:nvPr>
        </p:nvSpPr>
        <p:spPr>
          <a:xfrm>
            <a:off x="1371600" y="4293096"/>
            <a:ext cx="6400800" cy="1219200"/>
          </a:xfrm>
        </p:spPr>
        <p:txBody>
          <a:bodyPr>
            <a:normAutofit/>
          </a:bodyPr>
          <a:lstStyle/>
          <a:p>
            <a:r>
              <a:rPr lang="de-CH"/>
              <a:t>Prof. Dr</a:t>
            </a:r>
            <a:r>
              <a:rPr lang="de-CH" dirty="0"/>
              <a:t>. med. Samuel Pfeifer</a:t>
            </a:r>
          </a:p>
        </p:txBody>
      </p:sp>
    </p:spTree>
    <p:extLst>
      <p:ext uri="{BB962C8B-B14F-4D97-AF65-F5344CB8AC3E}">
        <p14:creationId xmlns:p14="http://schemas.microsoft.com/office/powerpoint/2010/main" val="2655925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CH" dirty="0"/>
              <a:t>Die einzelnen Elemente</a:t>
            </a:r>
          </a:p>
        </p:txBody>
      </p:sp>
      <p:sp>
        <p:nvSpPr>
          <p:cNvPr id="7" name="Untertitel 6"/>
          <p:cNvSpPr>
            <a:spLocks noGrp="1"/>
          </p:cNvSpPr>
          <p:nvPr>
            <p:ph type="subTitle" idx="1"/>
          </p:nvPr>
        </p:nvSpPr>
        <p:spPr/>
        <p:txBody>
          <a:bodyPr/>
          <a:lstStyle/>
          <a:p>
            <a:endParaRPr lang="de-CH"/>
          </a:p>
        </p:txBody>
      </p:sp>
      <p:sp>
        <p:nvSpPr>
          <p:cNvPr id="5" name="Foliennummernplatzhalter 4"/>
          <p:cNvSpPr>
            <a:spLocks noGrp="1"/>
          </p:cNvSpPr>
          <p:nvPr>
            <p:ph type="sldNum" sz="quarter" idx="4"/>
          </p:nvPr>
        </p:nvSpPr>
        <p:spPr/>
        <p:txBody>
          <a:bodyPr/>
          <a:lstStyle/>
          <a:p>
            <a:fld id="{BA9B540C-44DA-4F69-89C9-7C84606640D3}" type="slidenum">
              <a:rPr lang="en-US" smtClean="0"/>
              <a:pPr/>
              <a:t>10</a:t>
            </a:fld>
            <a:endParaRPr lang="en-US" dirty="0"/>
          </a:p>
        </p:txBody>
      </p:sp>
    </p:spTree>
    <p:extLst>
      <p:ext uri="{BB962C8B-B14F-4D97-AF65-F5344CB8AC3E}">
        <p14:creationId xmlns:p14="http://schemas.microsoft.com/office/powerpoint/2010/main" val="394498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96552" y="980728"/>
            <a:ext cx="5956152" cy="4744850"/>
          </a:xfrm>
        </p:spPr>
      </p:pic>
      <p:sp>
        <p:nvSpPr>
          <p:cNvPr id="2" name="Titel 1"/>
          <p:cNvSpPr>
            <a:spLocks noGrp="1"/>
          </p:cNvSpPr>
          <p:nvPr>
            <p:ph type="title"/>
          </p:nvPr>
        </p:nvSpPr>
        <p:spPr/>
        <p:txBody>
          <a:bodyPr/>
          <a:lstStyle/>
          <a:p>
            <a:r>
              <a:rPr lang="de-CH" dirty="0"/>
              <a:t>Selbst im Kontext, das beobachtende Selbst</a:t>
            </a:r>
          </a:p>
        </p:txBody>
      </p:sp>
      <p:sp>
        <p:nvSpPr>
          <p:cNvPr id="3" name="Inhaltsplatzhalter 2"/>
          <p:cNvSpPr>
            <a:spLocks noGrp="1"/>
          </p:cNvSpPr>
          <p:nvPr>
            <p:ph sz="half" idx="2"/>
          </p:nvPr>
        </p:nvSpPr>
        <p:spPr>
          <a:xfrm>
            <a:off x="4283968" y="1600200"/>
            <a:ext cx="4402832" cy="4525963"/>
          </a:xfrm>
        </p:spPr>
        <p:txBody>
          <a:bodyPr>
            <a:normAutofit/>
          </a:bodyPr>
          <a:lstStyle/>
          <a:p>
            <a:pPr marL="0" indent="0">
              <a:buNone/>
            </a:pPr>
            <a:r>
              <a:rPr lang="de-CH" sz="2000" b="1" dirty="0"/>
              <a:t>Wie sieht sich der Mensch?</a:t>
            </a:r>
          </a:p>
          <a:p>
            <a:r>
              <a:rPr lang="de-CH" sz="2000" dirty="0"/>
              <a:t>Zuerst einmal ist meine aktuelle Existenz der Rahmen, in dem ich alles erlebe («Ich bin ___________ [Beruf, Rolle], das ist meine Realität»)</a:t>
            </a:r>
          </a:p>
          <a:p>
            <a:r>
              <a:rPr lang="de-CH" sz="2000" dirty="0"/>
              <a:t>Rigide Selbstwahrnehmung / Abwertung. Beispiel: «Ich bin ein Versager»</a:t>
            </a:r>
          </a:p>
          <a:p>
            <a:r>
              <a:rPr lang="de-CH" sz="2000" dirty="0"/>
              <a:t>Alternative: Ich beobachte mich, was ich denke, was ich tue, was mich bedrückt.</a:t>
            </a:r>
          </a:p>
          <a:p>
            <a:r>
              <a:rPr lang="de-CH" sz="2000" dirty="0"/>
              <a:t>Aber, was ich beobachte, muss nicht unveränderliches Schicksal sein</a:t>
            </a:r>
          </a:p>
          <a:p>
            <a:pPr marL="0" indent="0">
              <a:buNone/>
            </a:pPr>
            <a:endParaRPr lang="de-CH" sz="2000" dirty="0"/>
          </a:p>
          <a:p>
            <a:pPr marL="0" indent="0">
              <a:buNone/>
            </a:pPr>
            <a:endParaRPr lang="de-CH" sz="2000" dirty="0"/>
          </a:p>
        </p:txBody>
      </p:sp>
      <p:sp>
        <p:nvSpPr>
          <p:cNvPr id="5" name="Foliennummernplatzhalter 4"/>
          <p:cNvSpPr>
            <a:spLocks noGrp="1"/>
          </p:cNvSpPr>
          <p:nvPr>
            <p:ph type="sldNum" sz="quarter" idx="4"/>
          </p:nvPr>
        </p:nvSpPr>
        <p:spPr>
          <a:xfrm>
            <a:off x="8645159" y="111547"/>
            <a:ext cx="561975" cy="365125"/>
          </a:xfrm>
          <a:prstGeom prst="rect">
            <a:avLst/>
          </a:prstGeom>
        </p:spPr>
        <p:txBody>
          <a:bodyPr/>
          <a:lstStyle/>
          <a:p>
            <a:fld id="{BA9B540C-44DA-4F69-89C9-7C84606640D3}" type="slidenum">
              <a:rPr lang="en-US" smtClean="0"/>
              <a:pPr/>
              <a:t>11</a:t>
            </a:fld>
            <a:endParaRPr lang="en-US" dirty="0"/>
          </a:p>
        </p:txBody>
      </p:sp>
      <p:sp>
        <p:nvSpPr>
          <p:cNvPr id="4" name="Ellipse 3"/>
          <p:cNvSpPr/>
          <p:nvPr/>
        </p:nvSpPr>
        <p:spPr>
          <a:xfrm>
            <a:off x="323528" y="4437112"/>
            <a:ext cx="4104456" cy="144016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1</a:t>
            </a:r>
          </a:p>
        </p:txBody>
      </p:sp>
    </p:spTree>
    <p:extLst>
      <p:ext uri="{BB962C8B-B14F-4D97-AF65-F5344CB8AC3E}">
        <p14:creationId xmlns:p14="http://schemas.microsoft.com/office/powerpoint/2010/main" val="801329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t="15796"/>
          <a:stretch/>
        </p:blipFill>
        <p:spPr>
          <a:xfrm>
            <a:off x="0" y="1754452"/>
            <a:ext cx="5436096" cy="3646503"/>
          </a:xfrm>
        </p:spPr>
      </p:pic>
      <p:sp>
        <p:nvSpPr>
          <p:cNvPr id="2" name="Titel 1"/>
          <p:cNvSpPr>
            <a:spLocks noGrp="1"/>
          </p:cNvSpPr>
          <p:nvPr>
            <p:ph type="title"/>
          </p:nvPr>
        </p:nvSpPr>
        <p:spPr/>
        <p:txBody>
          <a:bodyPr/>
          <a:lstStyle/>
          <a:p>
            <a:r>
              <a:rPr lang="de-CH" dirty="0"/>
              <a:t>Von der Fusion zur «</a:t>
            </a:r>
            <a:r>
              <a:rPr lang="de-CH" dirty="0" err="1"/>
              <a:t>Defusion</a:t>
            </a:r>
            <a:r>
              <a:rPr lang="de-CH" dirty="0"/>
              <a:t>»</a:t>
            </a:r>
          </a:p>
        </p:txBody>
      </p:sp>
      <p:sp>
        <p:nvSpPr>
          <p:cNvPr id="3" name="Inhaltsplatzhalter 2"/>
          <p:cNvSpPr>
            <a:spLocks noGrp="1"/>
          </p:cNvSpPr>
          <p:nvPr>
            <p:ph sz="half" idx="2"/>
          </p:nvPr>
        </p:nvSpPr>
        <p:spPr>
          <a:xfrm>
            <a:off x="4283968" y="1600200"/>
            <a:ext cx="4402832" cy="4525963"/>
          </a:xfrm>
        </p:spPr>
        <p:txBody>
          <a:bodyPr>
            <a:normAutofit/>
          </a:bodyPr>
          <a:lstStyle/>
          <a:p>
            <a:pPr marL="0" indent="0">
              <a:buNone/>
            </a:pPr>
            <a:r>
              <a:rPr lang="de-CH" sz="2000" b="1" dirty="0"/>
              <a:t>Die Verschmelzung mit Gedanken</a:t>
            </a:r>
          </a:p>
          <a:p>
            <a:r>
              <a:rPr lang="de-CH" sz="2000" dirty="0"/>
              <a:t>Wir können mit unseren Gedanken «verschmelzen»</a:t>
            </a:r>
          </a:p>
          <a:p>
            <a:r>
              <a:rPr lang="de-CH" sz="2000" dirty="0"/>
              <a:t>Wie stark glaube ich meinen negativen Gedanken?</a:t>
            </a:r>
          </a:p>
          <a:p>
            <a:r>
              <a:rPr lang="de-CH" sz="2000" dirty="0"/>
              <a:t>Wie sehr binden sie mich?</a:t>
            </a:r>
          </a:p>
          <a:p>
            <a:r>
              <a:rPr lang="de-CH" sz="2000" dirty="0"/>
              <a:t>Was sind die Inhalte meiner negativen Gedanken?</a:t>
            </a:r>
          </a:p>
        </p:txBody>
      </p:sp>
      <p:sp>
        <p:nvSpPr>
          <p:cNvPr id="5" name="Foliennummernplatzhalter 4"/>
          <p:cNvSpPr>
            <a:spLocks noGrp="1"/>
          </p:cNvSpPr>
          <p:nvPr>
            <p:ph type="sldNum" sz="quarter" idx="4"/>
          </p:nvPr>
        </p:nvSpPr>
        <p:spPr>
          <a:xfrm>
            <a:off x="8645159" y="111547"/>
            <a:ext cx="561975" cy="365125"/>
          </a:xfrm>
          <a:prstGeom prst="rect">
            <a:avLst/>
          </a:prstGeom>
        </p:spPr>
        <p:txBody>
          <a:bodyPr/>
          <a:lstStyle/>
          <a:p>
            <a:fld id="{BA9B540C-44DA-4F69-89C9-7C84606640D3}" type="slidenum">
              <a:rPr lang="en-US" smtClean="0"/>
              <a:pPr/>
              <a:t>12</a:t>
            </a:fld>
            <a:endParaRPr lang="en-US" dirty="0"/>
          </a:p>
        </p:txBody>
      </p:sp>
      <p:sp>
        <p:nvSpPr>
          <p:cNvPr id="7" name="Textfeld 6"/>
          <p:cNvSpPr txBox="1"/>
          <p:nvPr/>
        </p:nvSpPr>
        <p:spPr>
          <a:xfrm>
            <a:off x="107504" y="1700808"/>
            <a:ext cx="1584176" cy="523220"/>
          </a:xfrm>
          <a:prstGeom prst="rect">
            <a:avLst/>
          </a:prstGeom>
          <a:noFill/>
        </p:spPr>
        <p:txBody>
          <a:bodyPr wrap="square" rtlCol="0">
            <a:spAutoFit/>
          </a:bodyPr>
          <a:lstStyle/>
          <a:p>
            <a:r>
              <a:rPr lang="de-CH" sz="2800" b="1" dirty="0">
                <a:solidFill>
                  <a:srgbClr val="FF0000"/>
                </a:solidFill>
                <a:latin typeface="Calibri" pitchFamily="34" charset="0"/>
              </a:rPr>
              <a:t>FUSION</a:t>
            </a:r>
            <a:endParaRPr lang="de-CH" b="1" dirty="0">
              <a:solidFill>
                <a:srgbClr val="FF0000"/>
              </a:solidFill>
              <a:latin typeface="Calibri" pitchFamily="34" charset="0"/>
            </a:endParaRPr>
          </a:p>
        </p:txBody>
      </p:sp>
      <p:sp>
        <p:nvSpPr>
          <p:cNvPr id="9" name="Pfeil nach unten 8"/>
          <p:cNvSpPr/>
          <p:nvPr/>
        </p:nvSpPr>
        <p:spPr>
          <a:xfrm>
            <a:off x="395536" y="2224028"/>
            <a:ext cx="288032" cy="11329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8" name="Textfeld 7"/>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2</a:t>
            </a:r>
          </a:p>
        </p:txBody>
      </p:sp>
    </p:spTree>
    <p:extLst>
      <p:ext uri="{BB962C8B-B14F-4D97-AF65-F5344CB8AC3E}">
        <p14:creationId xmlns:p14="http://schemas.microsoft.com/office/powerpoint/2010/main" val="428227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r="23307"/>
          <a:stretch/>
        </p:blipFill>
        <p:spPr>
          <a:xfrm>
            <a:off x="1" y="1168894"/>
            <a:ext cx="3978234" cy="4132314"/>
          </a:xfrm>
        </p:spPr>
      </p:pic>
      <p:sp>
        <p:nvSpPr>
          <p:cNvPr id="2" name="Titel 1"/>
          <p:cNvSpPr>
            <a:spLocks noGrp="1"/>
          </p:cNvSpPr>
          <p:nvPr>
            <p:ph type="title"/>
          </p:nvPr>
        </p:nvSpPr>
        <p:spPr/>
        <p:txBody>
          <a:bodyPr/>
          <a:lstStyle/>
          <a:p>
            <a:r>
              <a:rPr lang="de-CH" dirty="0"/>
              <a:t>Akzeptanz</a:t>
            </a:r>
          </a:p>
        </p:txBody>
      </p:sp>
      <p:sp>
        <p:nvSpPr>
          <p:cNvPr id="3" name="Inhaltsplatzhalter 2"/>
          <p:cNvSpPr>
            <a:spLocks noGrp="1"/>
          </p:cNvSpPr>
          <p:nvPr>
            <p:ph sz="half" idx="2"/>
          </p:nvPr>
        </p:nvSpPr>
        <p:spPr>
          <a:xfrm>
            <a:off x="4283968" y="1600200"/>
            <a:ext cx="4402832" cy="4525963"/>
          </a:xfrm>
        </p:spPr>
        <p:txBody>
          <a:bodyPr>
            <a:normAutofit fontScale="92500" lnSpcReduction="10000"/>
          </a:bodyPr>
          <a:lstStyle/>
          <a:p>
            <a:r>
              <a:rPr lang="de-CH" sz="2000" dirty="0"/>
              <a:t>Was vermeide ich? Welchen Dingen, Menschen gehe ich aus dem Weg? Welchen Einfluss hat diese Verhalten auf mich?</a:t>
            </a:r>
          </a:p>
          <a:p>
            <a:r>
              <a:rPr lang="de-CH" sz="2000" u="sng" dirty="0"/>
              <a:t>Wer sich ständig auflehnt gegen die Dinge, die sich nicht ändern lassen, vergeudet seine Kraft und bindet seine Entwicklungsmöglichkeiten</a:t>
            </a:r>
            <a:r>
              <a:rPr lang="de-CH" sz="2000" dirty="0"/>
              <a:t>.</a:t>
            </a:r>
          </a:p>
          <a:p>
            <a:endParaRPr lang="de-CH" sz="2000" dirty="0"/>
          </a:p>
          <a:p>
            <a:r>
              <a:rPr lang="de-CH" sz="2000" b="1" dirty="0"/>
              <a:t>Herr, gib mir den Mut, die Dinge zu verändern, die ich verändern kann und  die Kraft, die Dinge </a:t>
            </a:r>
            <a:r>
              <a:rPr lang="de-CH" sz="2000" b="1" u="sng" dirty="0">
                <a:solidFill>
                  <a:srgbClr val="FF0000"/>
                </a:solidFill>
              </a:rPr>
              <a:t>anzunehmen</a:t>
            </a:r>
            <a:r>
              <a:rPr lang="de-CH" sz="2000" b="1" dirty="0"/>
              <a:t>, die ich nicht verändern kann, und schenke mir die Weisheit, diese zu unterscheiden.</a:t>
            </a:r>
          </a:p>
        </p:txBody>
      </p:sp>
      <p:sp>
        <p:nvSpPr>
          <p:cNvPr id="5" name="Foliennummernplatzhalter 4"/>
          <p:cNvSpPr>
            <a:spLocks noGrp="1"/>
          </p:cNvSpPr>
          <p:nvPr>
            <p:ph type="sldNum" sz="quarter" idx="4"/>
          </p:nvPr>
        </p:nvSpPr>
        <p:spPr>
          <a:xfrm>
            <a:off x="8645159" y="111547"/>
            <a:ext cx="561975" cy="365125"/>
          </a:xfrm>
          <a:prstGeom prst="rect">
            <a:avLst/>
          </a:prstGeom>
        </p:spPr>
        <p:txBody>
          <a:bodyPr/>
          <a:lstStyle/>
          <a:p>
            <a:fld id="{BA9B540C-44DA-4F69-89C9-7C84606640D3}" type="slidenum">
              <a:rPr lang="en-US" smtClean="0"/>
              <a:pPr/>
              <a:t>13</a:t>
            </a:fld>
            <a:endParaRPr lang="en-US" dirty="0"/>
          </a:p>
        </p:txBody>
      </p:sp>
      <p:sp>
        <p:nvSpPr>
          <p:cNvPr id="6" name="Textfeld 5"/>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3</a:t>
            </a:r>
          </a:p>
        </p:txBody>
      </p:sp>
    </p:spTree>
    <p:extLst>
      <p:ext uri="{BB962C8B-B14F-4D97-AF65-F5344CB8AC3E}">
        <p14:creationId xmlns:p14="http://schemas.microsoft.com/office/powerpoint/2010/main" val="2539128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 y="1196753"/>
            <a:ext cx="5368022" cy="4276330"/>
          </a:xfrm>
        </p:spPr>
      </p:pic>
      <p:sp>
        <p:nvSpPr>
          <p:cNvPr id="2" name="Titel 1"/>
          <p:cNvSpPr>
            <a:spLocks noGrp="1"/>
          </p:cNvSpPr>
          <p:nvPr>
            <p:ph type="title"/>
          </p:nvPr>
        </p:nvSpPr>
        <p:spPr/>
        <p:txBody>
          <a:bodyPr/>
          <a:lstStyle/>
          <a:p>
            <a:r>
              <a:rPr lang="de-CH" dirty="0"/>
              <a:t>Achtsamkeit – im Hier und Jetzt</a:t>
            </a:r>
          </a:p>
        </p:txBody>
      </p:sp>
      <p:sp>
        <p:nvSpPr>
          <p:cNvPr id="3" name="Inhaltsplatzhalter 2"/>
          <p:cNvSpPr>
            <a:spLocks noGrp="1"/>
          </p:cNvSpPr>
          <p:nvPr>
            <p:ph sz="half" idx="2"/>
          </p:nvPr>
        </p:nvSpPr>
        <p:spPr>
          <a:xfrm>
            <a:off x="4283968" y="1600200"/>
            <a:ext cx="4402832" cy="4525963"/>
          </a:xfrm>
        </p:spPr>
        <p:txBody>
          <a:bodyPr>
            <a:normAutofit lnSpcReduction="10000"/>
          </a:bodyPr>
          <a:lstStyle/>
          <a:p>
            <a:pPr marL="0" indent="0">
              <a:buNone/>
            </a:pPr>
            <a:r>
              <a:rPr lang="de-CH" sz="2000" b="1" dirty="0"/>
              <a:t>Distanzierungstechniken</a:t>
            </a:r>
          </a:p>
          <a:p>
            <a:r>
              <a:rPr lang="de-CH" sz="2000" dirty="0"/>
              <a:t>Achtsamkeit – </a:t>
            </a:r>
            <a:r>
              <a:rPr lang="de-CH" sz="2000" dirty="0" err="1"/>
              <a:t>Bodyscan</a:t>
            </a:r>
            <a:endParaRPr lang="de-CH" sz="2000" dirty="0"/>
          </a:p>
          <a:p>
            <a:r>
              <a:rPr lang="de-CH" sz="2000" u="sng" dirty="0"/>
              <a:t>Übung</a:t>
            </a:r>
            <a:r>
              <a:rPr lang="de-CH" sz="2000" dirty="0"/>
              <a:t>: Gedanken wie Wolken, die vorbeiziehen</a:t>
            </a:r>
          </a:p>
          <a:p>
            <a:r>
              <a:rPr lang="de-CH" sz="2000" u="sng" dirty="0"/>
              <a:t>Übung</a:t>
            </a:r>
            <a:r>
              <a:rPr lang="de-CH" sz="2000" dirty="0"/>
              <a:t>: «Ich habe den Gedanken, dass …»</a:t>
            </a:r>
          </a:p>
          <a:p>
            <a:r>
              <a:rPr lang="de-CH" sz="2000" u="sng" dirty="0"/>
              <a:t>Übung</a:t>
            </a:r>
            <a:r>
              <a:rPr lang="de-CH" sz="2000" dirty="0"/>
              <a:t>: «Blätter auf einem Fluss»</a:t>
            </a:r>
          </a:p>
          <a:p>
            <a:r>
              <a:rPr lang="de-CH" sz="2000" u="sng" dirty="0"/>
              <a:t>Übung</a:t>
            </a:r>
            <a:r>
              <a:rPr lang="de-CH" sz="2000" dirty="0"/>
              <a:t>: Computerbildschirm</a:t>
            </a:r>
          </a:p>
          <a:p>
            <a:r>
              <a:rPr lang="de-CH" sz="2000" u="sng" dirty="0"/>
              <a:t>Übung</a:t>
            </a:r>
            <a:r>
              <a:rPr lang="de-CH" sz="2000" dirty="0"/>
              <a:t>: Gedanken durch Singen oder Rezitieren verfremden / ironisieren</a:t>
            </a:r>
          </a:p>
          <a:p>
            <a:endParaRPr lang="de-CH" sz="2000" dirty="0"/>
          </a:p>
          <a:p>
            <a:r>
              <a:rPr lang="de-CH" sz="2000" dirty="0"/>
              <a:t>Die obigen Übungen werden z.T. im Rollenspiel durchgeführt (Ähnlichkeit mit Gestalt-Techniken)</a:t>
            </a:r>
          </a:p>
          <a:p>
            <a:endParaRPr lang="de-CH" sz="2000" dirty="0"/>
          </a:p>
          <a:p>
            <a:endParaRPr lang="de-CH" sz="2000" dirty="0"/>
          </a:p>
          <a:p>
            <a:pPr marL="0" indent="0">
              <a:buNone/>
            </a:pPr>
            <a:endParaRPr lang="de-CH" sz="2000" dirty="0"/>
          </a:p>
        </p:txBody>
      </p:sp>
      <p:sp>
        <p:nvSpPr>
          <p:cNvPr id="5" name="Foliennummernplatzhalter 4"/>
          <p:cNvSpPr>
            <a:spLocks noGrp="1"/>
          </p:cNvSpPr>
          <p:nvPr>
            <p:ph type="sldNum" sz="quarter" idx="4"/>
          </p:nvPr>
        </p:nvSpPr>
        <p:spPr>
          <a:xfrm>
            <a:off x="8645159" y="111547"/>
            <a:ext cx="561975" cy="365125"/>
          </a:xfrm>
          <a:prstGeom prst="rect">
            <a:avLst/>
          </a:prstGeom>
        </p:spPr>
        <p:txBody>
          <a:bodyPr/>
          <a:lstStyle/>
          <a:p>
            <a:fld id="{BA9B540C-44DA-4F69-89C9-7C84606640D3}" type="slidenum">
              <a:rPr lang="en-US" smtClean="0"/>
              <a:pPr/>
              <a:t>14</a:t>
            </a:fld>
            <a:endParaRPr lang="en-US" dirty="0"/>
          </a:p>
        </p:txBody>
      </p:sp>
      <p:sp>
        <p:nvSpPr>
          <p:cNvPr id="7" name="Textfeld 6"/>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4</a:t>
            </a:r>
          </a:p>
        </p:txBody>
      </p:sp>
    </p:spTree>
    <p:extLst>
      <p:ext uri="{BB962C8B-B14F-4D97-AF65-F5344CB8AC3E}">
        <p14:creationId xmlns:p14="http://schemas.microsoft.com/office/powerpoint/2010/main" val="2744885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Achtsamkeit in ACT</a:t>
            </a:r>
          </a:p>
        </p:txBody>
      </p:sp>
      <p:sp>
        <p:nvSpPr>
          <p:cNvPr id="7" name="Inhaltsplatzhalter 6"/>
          <p:cNvSpPr>
            <a:spLocks noGrp="1"/>
          </p:cNvSpPr>
          <p:nvPr>
            <p:ph idx="1"/>
          </p:nvPr>
        </p:nvSpPr>
        <p:spPr/>
        <p:txBody>
          <a:bodyPr>
            <a:normAutofit lnSpcReduction="10000"/>
          </a:bodyPr>
          <a:lstStyle/>
          <a:p>
            <a:r>
              <a:rPr lang="de-DE" dirty="0"/>
              <a:t>In ACT ist die Achtsamkeit in erster Linie eine mentale Technik (und nicht ein religiöses Ritual): Wahrnehmen, Fokussieren, Offenheit. In diesem Zustand der Achtsamkeit haben schwierige Gedanken und Gefühle viel weniger Einfluss und destruktives Gewicht.</a:t>
            </a:r>
          </a:p>
          <a:p>
            <a:r>
              <a:rPr lang="de-DE" dirty="0"/>
              <a:t>ACT kennt drei Kategorien von Achtsamkeit:</a:t>
            </a:r>
          </a:p>
          <a:p>
            <a:pPr marL="914400" lvl="1" indent="-457200">
              <a:buAutoNum type="arabicParenR"/>
            </a:pPr>
            <a:r>
              <a:rPr lang="de-DE" u="sng" dirty="0"/>
              <a:t>Defusion</a:t>
            </a:r>
            <a:r>
              <a:rPr lang="de-DE" dirty="0"/>
              <a:t>: Loslassen von nicht-hilfreichen Gedanken, Überzeugungen und Erinnerungen.</a:t>
            </a:r>
          </a:p>
          <a:p>
            <a:pPr marL="914400" lvl="1" indent="-457200">
              <a:buAutoNum type="arabicParenR"/>
            </a:pPr>
            <a:r>
              <a:rPr lang="de-DE" u="sng" dirty="0"/>
              <a:t>Akzeptanz</a:t>
            </a:r>
            <a:r>
              <a:rPr lang="de-DE" dirty="0"/>
              <a:t>: Raum geben für schmerzliche Gefühle, Strebungen und Empfindungen; sie kommen und gehen lassen, ohne ständig dagegen zu kämpfen.</a:t>
            </a:r>
          </a:p>
          <a:p>
            <a:pPr marL="914400" lvl="1" indent="-457200">
              <a:buAutoNum type="arabicParenR"/>
            </a:pPr>
            <a:r>
              <a:rPr lang="de-DE" dirty="0"/>
              <a:t>Kontakt mit dem </a:t>
            </a:r>
            <a:r>
              <a:rPr lang="de-DE" u="sng" dirty="0"/>
              <a:t>gegenwärtigen</a:t>
            </a:r>
            <a:r>
              <a:rPr lang="de-DE" dirty="0"/>
              <a:t> Moment in einer Haltung von Neugier und Offenheit.</a:t>
            </a:r>
          </a:p>
        </p:txBody>
      </p:sp>
      <p:sp>
        <p:nvSpPr>
          <p:cNvPr id="5" name="Foliennummernplatzhalter 4"/>
          <p:cNvSpPr>
            <a:spLocks noGrp="1"/>
          </p:cNvSpPr>
          <p:nvPr>
            <p:ph type="sldNum" sz="quarter" idx="4"/>
          </p:nvPr>
        </p:nvSpPr>
        <p:spPr/>
        <p:txBody>
          <a:bodyPr/>
          <a:lstStyle/>
          <a:p>
            <a:fld id="{BA9B540C-44DA-4F69-89C9-7C84606640D3}" type="slidenum">
              <a:rPr lang="en-US" smtClean="0"/>
              <a:pPr/>
              <a:t>15</a:t>
            </a:fld>
            <a:endParaRPr lang="en-US" dirty="0"/>
          </a:p>
        </p:txBody>
      </p:sp>
      <p:sp>
        <p:nvSpPr>
          <p:cNvPr id="8" name="Textfeld 7"/>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4</a:t>
            </a:r>
          </a:p>
        </p:txBody>
      </p:sp>
    </p:spTree>
    <p:extLst>
      <p:ext uri="{BB962C8B-B14F-4D97-AF65-F5344CB8AC3E}">
        <p14:creationId xmlns:p14="http://schemas.microsoft.com/office/powerpoint/2010/main" val="386365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eaLnBrk="1" hangingPunct="1"/>
            <a:r>
              <a:rPr lang="de-CH" altLang="de-DE"/>
              <a:t>Achtsamkeit – kritische Würdigung</a:t>
            </a:r>
          </a:p>
        </p:txBody>
      </p:sp>
      <p:sp>
        <p:nvSpPr>
          <p:cNvPr id="5" name="Inhaltsplatzhalter 4"/>
          <p:cNvSpPr>
            <a:spLocks noGrp="1"/>
          </p:cNvSpPr>
          <p:nvPr>
            <p:ph sz="half" idx="2"/>
          </p:nvPr>
        </p:nvSpPr>
        <p:spPr>
          <a:xfrm>
            <a:off x="4284663" y="1600200"/>
            <a:ext cx="4464050" cy="4525963"/>
          </a:xfrm>
        </p:spPr>
        <p:txBody>
          <a:bodyPr/>
          <a:lstStyle/>
          <a:p>
            <a:pPr eaLnBrk="1" hangingPunct="1"/>
            <a:r>
              <a:rPr lang="de-CH" altLang="de-DE"/>
              <a:t>Im christlichen Kontext könnte man diese wie folgt erweitern:</a:t>
            </a:r>
          </a:p>
          <a:p>
            <a:pPr lvl="1" eaLnBrk="1" hangingPunct="1"/>
            <a:r>
              <a:rPr lang="de-CH" altLang="de-DE" sz="2000"/>
              <a:t>Momente der Stille und der Meditation in den Tag einbauen </a:t>
            </a:r>
          </a:p>
          <a:p>
            <a:pPr lvl="1" eaLnBrk="1" hangingPunct="1"/>
            <a:r>
              <a:rPr lang="de-CH" altLang="de-DE" sz="2000"/>
              <a:t>In Dankbarkeit gegenüber Gott jeden Augenblick wertschätzen</a:t>
            </a:r>
          </a:p>
          <a:p>
            <a:pPr lvl="1" eaLnBrk="1" hangingPunct="1"/>
            <a:r>
              <a:rPr lang="de-CH" altLang="de-DE" sz="2000"/>
              <a:t>Tiefe und innige Verbindung mit Menschen und mit Gott</a:t>
            </a:r>
          </a:p>
          <a:p>
            <a:pPr lvl="1" eaLnBrk="1" hangingPunct="1"/>
            <a:r>
              <a:rPr lang="de-CH" altLang="de-DE" sz="2000"/>
              <a:t>Wahrnehmen und Einwirken auf unser Verhalten – Selbstprüfung</a:t>
            </a:r>
          </a:p>
          <a:p>
            <a:pPr lvl="1" eaLnBrk="1" hangingPunct="1"/>
            <a:r>
              <a:rPr lang="de-CH" altLang="de-DE" sz="2000"/>
              <a:t>Werte auf dem Hintergrund des Glaubens wählen und umsetzen</a:t>
            </a:r>
          </a:p>
        </p:txBody>
      </p:sp>
      <p:sp>
        <p:nvSpPr>
          <p:cNvPr id="6" name="Inhaltsplatzhalter 5"/>
          <p:cNvSpPr>
            <a:spLocks noGrp="1"/>
          </p:cNvSpPr>
          <p:nvPr>
            <p:ph sz="quarter" idx="13"/>
          </p:nvPr>
        </p:nvSpPr>
        <p:spPr>
          <a:xfrm>
            <a:off x="365125" y="1600200"/>
            <a:ext cx="4041775" cy="4525963"/>
          </a:xfrm>
        </p:spPr>
        <p:txBody>
          <a:bodyPr/>
          <a:lstStyle/>
          <a:p>
            <a:pPr eaLnBrk="1" hangingPunct="1"/>
            <a:r>
              <a:rPr lang="de-CH" altLang="de-DE" sz="2200"/>
              <a:t>In der ACT werden vier Elemente der Achtsamkeit genannt:</a:t>
            </a:r>
          </a:p>
          <a:p>
            <a:pPr lvl="1" eaLnBrk="1" hangingPunct="1"/>
            <a:r>
              <a:rPr lang="de-CH" altLang="de-DE" sz="1900"/>
              <a:t>Die Fülle jeden einzelnen Augenblickes wertschätzen</a:t>
            </a:r>
          </a:p>
          <a:p>
            <a:pPr lvl="1" eaLnBrk="1" hangingPunct="1"/>
            <a:r>
              <a:rPr lang="de-CH" altLang="de-DE" sz="1900"/>
              <a:t>Tiefe und innige Verbindung mit Menschen</a:t>
            </a:r>
          </a:p>
          <a:p>
            <a:pPr lvl="1" eaLnBrk="1" hangingPunct="1"/>
            <a:r>
              <a:rPr lang="de-CH" altLang="de-DE" sz="1900"/>
              <a:t>Einwirken auf unser eigenes Verhalten</a:t>
            </a:r>
          </a:p>
          <a:p>
            <a:pPr lvl="1" eaLnBrk="1" hangingPunct="1"/>
            <a:r>
              <a:rPr lang="de-CH" altLang="de-DE" sz="1900"/>
              <a:t>Ermöglichen von werte-orientiertem Handeln</a:t>
            </a:r>
          </a:p>
          <a:p>
            <a:pPr eaLnBrk="1" hangingPunct="1"/>
            <a:endParaRPr lang="de-CH" altLang="de-DE"/>
          </a:p>
        </p:txBody>
      </p:sp>
      <p:sp>
        <p:nvSpPr>
          <p:cNvPr id="30725" name="Foliennummernplatzhalter 3"/>
          <p:cNvSpPr>
            <a:spLocks noGrp="1"/>
          </p:cNvSpPr>
          <p:nvPr>
            <p:ph type="sldNum" sz="quarter" idx="4294967295"/>
          </p:nvPr>
        </p:nvSpPr>
        <p:spPr bwMode="auto">
          <a:xfrm>
            <a:off x="8645525" y="39688"/>
            <a:ext cx="561975"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itchFamily="18" charset="0"/>
              </a:defRPr>
            </a:lvl1pPr>
            <a:lvl2pPr marL="742950" indent="-285750">
              <a:defRPr>
                <a:solidFill>
                  <a:schemeClr val="tx1"/>
                </a:solidFill>
                <a:latin typeface="Palatino Linotype" pitchFamily="18" charset="0"/>
              </a:defRPr>
            </a:lvl2pPr>
            <a:lvl3pPr marL="1143000" indent="-228600">
              <a:defRPr>
                <a:solidFill>
                  <a:schemeClr val="tx1"/>
                </a:solidFill>
                <a:latin typeface="Palatino Linotype" pitchFamily="18" charset="0"/>
              </a:defRPr>
            </a:lvl3pPr>
            <a:lvl4pPr marL="1600200" indent="-228600">
              <a:defRPr>
                <a:solidFill>
                  <a:schemeClr val="tx1"/>
                </a:solidFill>
                <a:latin typeface="Palatino Linotype" pitchFamily="18" charset="0"/>
              </a:defRPr>
            </a:lvl4pPr>
            <a:lvl5pPr marL="2057400" indent="-228600">
              <a:defRPr>
                <a:solidFill>
                  <a:schemeClr val="tx1"/>
                </a:solidFill>
                <a:latin typeface="Palatino Linotype" pitchFamily="18" charset="0"/>
              </a:defRPr>
            </a:lvl5pPr>
            <a:lvl6pPr marL="2514600" indent="-228600" fontAlgn="base">
              <a:spcBef>
                <a:spcPct val="0"/>
              </a:spcBef>
              <a:spcAft>
                <a:spcPct val="0"/>
              </a:spcAft>
              <a:defRPr>
                <a:solidFill>
                  <a:schemeClr val="tx1"/>
                </a:solidFill>
                <a:latin typeface="Palatino Linotype" pitchFamily="18" charset="0"/>
              </a:defRPr>
            </a:lvl6pPr>
            <a:lvl7pPr marL="2971800" indent="-228600" fontAlgn="base">
              <a:spcBef>
                <a:spcPct val="0"/>
              </a:spcBef>
              <a:spcAft>
                <a:spcPct val="0"/>
              </a:spcAft>
              <a:defRPr>
                <a:solidFill>
                  <a:schemeClr val="tx1"/>
                </a:solidFill>
                <a:latin typeface="Palatino Linotype" pitchFamily="18" charset="0"/>
              </a:defRPr>
            </a:lvl7pPr>
            <a:lvl8pPr marL="3429000" indent="-228600" fontAlgn="base">
              <a:spcBef>
                <a:spcPct val="0"/>
              </a:spcBef>
              <a:spcAft>
                <a:spcPct val="0"/>
              </a:spcAft>
              <a:defRPr>
                <a:solidFill>
                  <a:schemeClr val="tx1"/>
                </a:solidFill>
                <a:latin typeface="Palatino Linotype" pitchFamily="18" charset="0"/>
              </a:defRPr>
            </a:lvl8pPr>
            <a:lvl9pPr marL="3886200" indent="-228600" fontAlgn="base">
              <a:spcBef>
                <a:spcPct val="0"/>
              </a:spcBef>
              <a:spcAft>
                <a:spcPct val="0"/>
              </a:spcAft>
              <a:defRPr>
                <a:solidFill>
                  <a:schemeClr val="tx1"/>
                </a:solidFill>
                <a:latin typeface="Palatino Linotype" pitchFamily="18" charset="0"/>
              </a:defRPr>
            </a:lvl9pPr>
          </a:lstStyle>
          <a:p>
            <a:pPr fontAlgn="base">
              <a:spcBef>
                <a:spcPct val="0"/>
              </a:spcBef>
              <a:spcAft>
                <a:spcPct val="0"/>
              </a:spcAft>
              <a:defRPr/>
            </a:pPr>
            <a:fld id="{CB655275-C762-43F6-891F-0B9E5AFC2952}" type="slidenum">
              <a:rPr lang="en-US" smtClean="0">
                <a:solidFill>
                  <a:schemeClr val="bg1"/>
                </a:solidFill>
                <a:latin typeface="Calibri" pitchFamily="34" charset="0"/>
              </a:rPr>
              <a:pPr fontAlgn="base">
                <a:spcBef>
                  <a:spcPct val="0"/>
                </a:spcBef>
                <a:spcAft>
                  <a:spcPct val="0"/>
                </a:spcAft>
                <a:defRPr/>
              </a:pPr>
              <a:t>16</a:t>
            </a:fld>
            <a:endParaRPr lang="en-US">
              <a:solidFill>
                <a:schemeClr val="bg1"/>
              </a:solidFill>
              <a:latin typeface="Calibri" pitchFamily="34" charset="0"/>
            </a:endParaRPr>
          </a:p>
        </p:txBody>
      </p:sp>
      <p:sp>
        <p:nvSpPr>
          <p:cNvPr id="30726" name="Textfeld 2"/>
          <p:cNvSpPr txBox="1">
            <a:spLocks noChangeArrowheads="1"/>
          </p:cNvSpPr>
          <p:nvPr/>
        </p:nvSpPr>
        <p:spPr bwMode="auto">
          <a:xfrm>
            <a:off x="1116013" y="5373688"/>
            <a:ext cx="25923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r>
              <a:rPr lang="de-CH" altLang="de-DE" sz="1200"/>
              <a:t>nach Harris 2011</a:t>
            </a:r>
          </a:p>
        </p:txBody>
      </p:sp>
      <p:sp>
        <p:nvSpPr>
          <p:cNvPr id="7" name="Textfeld 6"/>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4</a:t>
            </a:r>
          </a:p>
        </p:txBody>
      </p:sp>
    </p:spTree>
    <p:extLst>
      <p:ext uri="{BB962C8B-B14F-4D97-AF65-F5344CB8AC3E}">
        <p14:creationId xmlns:p14="http://schemas.microsoft.com/office/powerpoint/2010/main" val="1063600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fade">
                                      <p:cBhvr>
                                        <p:cTn id="27" dur="500"/>
                                        <p:tgtEl>
                                          <p:spTgt spid="5">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fade">
                                      <p:cBhvr>
                                        <p:cTn id="30" dur="500"/>
                                        <p:tgtEl>
                                          <p:spTgt spid="5">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500"/>
                                        <p:tgtEl>
                                          <p:spTgt spid="5">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500"/>
                                        <p:tgtEl>
                                          <p:spTgt spid="5">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Werte</a:t>
            </a:r>
          </a:p>
        </p:txBody>
      </p:sp>
      <p:pic>
        <p:nvPicPr>
          <p:cNvPr id="5" name="Inhaltsplatzhalter 4"/>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4624" y="1268760"/>
            <a:ext cx="7044603" cy="7022097"/>
          </a:xfrm>
        </p:spPr>
      </p:pic>
      <p:sp>
        <p:nvSpPr>
          <p:cNvPr id="4" name="Foliennummernplatzhalter 3"/>
          <p:cNvSpPr>
            <a:spLocks noGrp="1"/>
          </p:cNvSpPr>
          <p:nvPr>
            <p:ph type="sldNum" sz="quarter" idx="4"/>
          </p:nvPr>
        </p:nvSpPr>
        <p:spPr/>
        <p:txBody>
          <a:bodyPr/>
          <a:lstStyle/>
          <a:p>
            <a:fld id="{BA9B540C-44DA-4F69-89C9-7C84606640D3}" type="slidenum">
              <a:rPr lang="en-US" smtClean="0"/>
              <a:pPr/>
              <a:t>17</a:t>
            </a:fld>
            <a:endParaRPr lang="en-US" dirty="0"/>
          </a:p>
        </p:txBody>
      </p:sp>
      <p:sp>
        <p:nvSpPr>
          <p:cNvPr id="6" name="Textfeld 5"/>
          <p:cNvSpPr txBox="1"/>
          <p:nvPr/>
        </p:nvSpPr>
        <p:spPr>
          <a:xfrm>
            <a:off x="4860032" y="1772816"/>
            <a:ext cx="3888432" cy="2862322"/>
          </a:xfrm>
          <a:prstGeom prst="rect">
            <a:avLst/>
          </a:prstGeom>
          <a:noFill/>
        </p:spPr>
        <p:txBody>
          <a:bodyPr wrap="square" rtlCol="0">
            <a:spAutoFit/>
          </a:bodyPr>
          <a:lstStyle/>
          <a:p>
            <a:pPr algn="r"/>
            <a:r>
              <a:rPr lang="de-CH" sz="2000" dirty="0">
                <a:latin typeface="Calibri" panose="020F0502020204030204" pitchFamily="34" charset="0"/>
              </a:rPr>
              <a:t>Werte leiten uns in unserem Handeln. Sie sind wie ein Kompass, weisen uns die Richtung und helfen uns, nicht vom Weg abzukommen.</a:t>
            </a:r>
          </a:p>
          <a:p>
            <a:pPr algn="r"/>
            <a:endParaRPr lang="de-CH" sz="2000" dirty="0">
              <a:latin typeface="Calibri" panose="020F0502020204030204" pitchFamily="34" charset="0"/>
            </a:endParaRPr>
          </a:p>
          <a:p>
            <a:pPr algn="r"/>
            <a:r>
              <a:rPr lang="de-CH" sz="2000" dirty="0">
                <a:latin typeface="Calibri" panose="020F0502020204030204" pitchFamily="34" charset="0"/>
              </a:rPr>
              <a:t> </a:t>
            </a:r>
          </a:p>
          <a:p>
            <a:pPr algn="r"/>
            <a:r>
              <a:rPr lang="de-CH" sz="2000" dirty="0">
                <a:latin typeface="Calibri" panose="020F0502020204030204" pitchFamily="34" charset="0"/>
              </a:rPr>
              <a:t>ACT hilft Klienten, </a:t>
            </a:r>
            <a:br>
              <a:rPr lang="de-CH" sz="2000" dirty="0">
                <a:latin typeface="Calibri" panose="020F0502020204030204" pitchFamily="34" charset="0"/>
              </a:rPr>
            </a:br>
            <a:r>
              <a:rPr lang="de-CH" sz="2000" dirty="0">
                <a:latin typeface="Calibri" panose="020F0502020204030204" pitchFamily="34" charset="0"/>
              </a:rPr>
              <a:t>in Kontakt mit ihren </a:t>
            </a:r>
            <a:br>
              <a:rPr lang="de-CH" sz="2000" dirty="0">
                <a:latin typeface="Calibri" panose="020F0502020204030204" pitchFamily="34" charset="0"/>
              </a:rPr>
            </a:br>
            <a:r>
              <a:rPr lang="de-CH" sz="2000" dirty="0">
                <a:latin typeface="Calibri" panose="020F0502020204030204" pitchFamily="34" charset="0"/>
              </a:rPr>
              <a:t>Werten zu kommen.</a:t>
            </a:r>
          </a:p>
        </p:txBody>
      </p:sp>
      <p:sp>
        <p:nvSpPr>
          <p:cNvPr id="7" name="Textfeld 6"/>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5</a:t>
            </a:r>
          </a:p>
        </p:txBody>
      </p:sp>
    </p:spTree>
    <p:extLst>
      <p:ext uri="{BB962C8B-B14F-4D97-AF65-F5344CB8AC3E}">
        <p14:creationId xmlns:p14="http://schemas.microsoft.com/office/powerpoint/2010/main" val="3413176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52536" y="6093296"/>
            <a:ext cx="3744416"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640" y="1844824"/>
            <a:ext cx="5962650" cy="5943600"/>
          </a:xfrm>
          <a:prstGeom prst="rect">
            <a:avLst/>
          </a:prstGeom>
        </p:spPr>
      </p:pic>
      <p:sp>
        <p:nvSpPr>
          <p:cNvPr id="2" name="Titel 1"/>
          <p:cNvSpPr>
            <a:spLocks noGrp="1"/>
          </p:cNvSpPr>
          <p:nvPr>
            <p:ph type="title"/>
          </p:nvPr>
        </p:nvSpPr>
        <p:spPr/>
        <p:txBody>
          <a:bodyPr/>
          <a:lstStyle/>
          <a:p>
            <a:r>
              <a:rPr lang="de-CH" dirty="0"/>
              <a:t>Beispiele für Werte</a:t>
            </a:r>
          </a:p>
        </p:txBody>
      </p:sp>
      <p:sp>
        <p:nvSpPr>
          <p:cNvPr id="3" name="Inhaltsplatzhalter 2"/>
          <p:cNvSpPr>
            <a:spLocks noGrp="1"/>
          </p:cNvSpPr>
          <p:nvPr>
            <p:ph sz="half" idx="2"/>
          </p:nvPr>
        </p:nvSpPr>
        <p:spPr/>
        <p:txBody>
          <a:bodyPr>
            <a:noAutofit/>
          </a:bodyPr>
          <a:lstStyle/>
          <a:p>
            <a:pPr marL="108000">
              <a:spcBef>
                <a:spcPts val="0"/>
              </a:spcBef>
            </a:pPr>
            <a:r>
              <a:rPr lang="de-DE" sz="1600" dirty="0"/>
              <a:t>Integrität     </a:t>
            </a:r>
          </a:p>
          <a:p>
            <a:pPr marL="108000">
              <a:spcBef>
                <a:spcPts val="0"/>
              </a:spcBef>
            </a:pPr>
            <a:r>
              <a:rPr lang="de-DE" sz="1600" dirty="0"/>
              <a:t>Korrektheit  </a:t>
            </a:r>
          </a:p>
          <a:p>
            <a:pPr marL="108000">
              <a:spcBef>
                <a:spcPts val="0"/>
              </a:spcBef>
            </a:pPr>
            <a:r>
              <a:rPr lang="de-DE" sz="1600" dirty="0"/>
              <a:t>Lebensfreude</a:t>
            </a:r>
          </a:p>
          <a:p>
            <a:pPr marL="108000">
              <a:spcBef>
                <a:spcPts val="0"/>
              </a:spcBef>
            </a:pPr>
            <a:r>
              <a:rPr lang="de-DE" sz="1600" dirty="0"/>
              <a:t>Leistung  </a:t>
            </a:r>
          </a:p>
          <a:p>
            <a:pPr marL="108000">
              <a:spcBef>
                <a:spcPts val="0"/>
              </a:spcBef>
            </a:pPr>
            <a:r>
              <a:rPr lang="de-DE" sz="1600" dirty="0"/>
              <a:t>Liebe   </a:t>
            </a:r>
          </a:p>
          <a:p>
            <a:pPr marL="108000">
              <a:spcBef>
                <a:spcPts val="0"/>
              </a:spcBef>
            </a:pPr>
            <a:r>
              <a:rPr lang="de-DE" sz="1600" dirty="0"/>
              <a:t>Macht    </a:t>
            </a:r>
          </a:p>
          <a:p>
            <a:pPr marL="108000">
              <a:spcBef>
                <a:spcPts val="0"/>
              </a:spcBef>
            </a:pPr>
            <a:r>
              <a:rPr lang="de-DE" sz="1600" dirty="0"/>
              <a:t>Mein Land / Nationalismus</a:t>
            </a:r>
          </a:p>
          <a:p>
            <a:pPr marL="108000">
              <a:spcBef>
                <a:spcPts val="0"/>
              </a:spcBef>
            </a:pPr>
            <a:r>
              <a:rPr lang="de-DE" sz="1600" dirty="0"/>
              <a:t>Mitgefühl, Nächstenliebe </a:t>
            </a:r>
          </a:p>
          <a:p>
            <a:pPr marL="108000">
              <a:spcBef>
                <a:spcPts val="0"/>
              </a:spcBef>
            </a:pPr>
            <a:r>
              <a:rPr lang="de-DE" sz="1600" dirty="0"/>
              <a:t>Opferbereitschaft    </a:t>
            </a:r>
          </a:p>
          <a:p>
            <a:pPr marL="108000">
              <a:spcBef>
                <a:spcPts val="0"/>
              </a:spcBef>
            </a:pPr>
            <a:r>
              <a:rPr lang="de-DE" sz="1600" dirty="0"/>
              <a:t>Perfektion    </a:t>
            </a:r>
          </a:p>
          <a:p>
            <a:pPr marL="108000">
              <a:spcBef>
                <a:spcPts val="0"/>
              </a:spcBef>
            </a:pPr>
            <a:r>
              <a:rPr lang="de-DE" sz="1600" dirty="0"/>
              <a:t>Pflichterfüllung  </a:t>
            </a:r>
          </a:p>
          <a:p>
            <a:pPr marL="108000">
              <a:spcBef>
                <a:spcPts val="0"/>
              </a:spcBef>
            </a:pPr>
            <a:r>
              <a:rPr lang="de-DE" sz="1600" dirty="0"/>
              <a:t>Reinheit</a:t>
            </a:r>
          </a:p>
          <a:p>
            <a:pPr marL="108000">
              <a:spcBef>
                <a:spcPts val="0"/>
              </a:spcBef>
            </a:pPr>
            <a:r>
              <a:rPr lang="de-DE" sz="1600" dirty="0"/>
              <a:t>Status</a:t>
            </a:r>
          </a:p>
          <a:p>
            <a:pPr marL="108000">
              <a:spcBef>
                <a:spcPts val="0"/>
              </a:spcBef>
            </a:pPr>
            <a:r>
              <a:rPr lang="de-DE" sz="1600" dirty="0"/>
              <a:t>Staunen   </a:t>
            </a:r>
          </a:p>
          <a:p>
            <a:pPr marL="108000">
              <a:spcBef>
                <a:spcPts val="0"/>
              </a:spcBef>
            </a:pPr>
            <a:r>
              <a:rPr lang="de-DE" sz="1600" dirty="0"/>
              <a:t>Umweltbewusstsein  </a:t>
            </a:r>
          </a:p>
          <a:p>
            <a:pPr marL="108000">
              <a:spcBef>
                <a:spcPts val="0"/>
              </a:spcBef>
            </a:pPr>
            <a:r>
              <a:rPr lang="de-DE" sz="1600" dirty="0"/>
              <a:t>Vergnügen. Spaß   </a:t>
            </a:r>
          </a:p>
          <a:p>
            <a:pPr marL="108000">
              <a:spcBef>
                <a:spcPts val="0"/>
              </a:spcBef>
            </a:pPr>
            <a:r>
              <a:rPr lang="de-DE" sz="1600" dirty="0"/>
              <a:t>Würde   </a:t>
            </a:r>
          </a:p>
          <a:p>
            <a:pPr marL="108000">
              <a:spcBef>
                <a:spcPts val="0"/>
              </a:spcBef>
            </a:pPr>
            <a:r>
              <a:rPr lang="de-DE" sz="1600" dirty="0"/>
              <a:t>Zufriedenheit</a:t>
            </a:r>
          </a:p>
          <a:p>
            <a:pPr marL="108000">
              <a:spcBef>
                <a:spcPts val="0"/>
              </a:spcBef>
            </a:pPr>
            <a:endParaRPr lang="de-DE" sz="1600" dirty="0"/>
          </a:p>
        </p:txBody>
      </p:sp>
      <p:sp>
        <p:nvSpPr>
          <p:cNvPr id="4" name="Inhaltsplatzhalter 3"/>
          <p:cNvSpPr>
            <a:spLocks noGrp="1"/>
          </p:cNvSpPr>
          <p:nvPr>
            <p:ph sz="quarter" idx="13"/>
          </p:nvPr>
        </p:nvSpPr>
        <p:spPr>
          <a:xfrm>
            <a:off x="365760" y="1600200"/>
            <a:ext cx="4062224" cy="4526280"/>
          </a:xfrm>
        </p:spPr>
        <p:txBody>
          <a:bodyPr>
            <a:noAutofit/>
          </a:bodyPr>
          <a:lstStyle/>
          <a:p>
            <a:pPr marL="72000">
              <a:spcBef>
                <a:spcPts val="0"/>
              </a:spcBef>
            </a:pPr>
            <a:r>
              <a:rPr lang="de-DE" sz="1600" dirty="0"/>
              <a:t>Bestätigung, Anerkennung, Bewunderung  </a:t>
            </a:r>
          </a:p>
          <a:p>
            <a:pPr marL="72000">
              <a:spcBef>
                <a:spcPts val="0"/>
              </a:spcBef>
            </a:pPr>
            <a:r>
              <a:rPr lang="de-DE" sz="1600" dirty="0"/>
              <a:t>Dankbarkeit  </a:t>
            </a:r>
          </a:p>
          <a:p>
            <a:pPr marL="72000">
              <a:spcBef>
                <a:spcPts val="0"/>
              </a:spcBef>
            </a:pPr>
            <a:r>
              <a:rPr lang="de-DE" sz="1600" dirty="0"/>
              <a:t>Demut   </a:t>
            </a:r>
          </a:p>
          <a:p>
            <a:pPr marL="72000">
              <a:spcBef>
                <a:spcPts val="0"/>
              </a:spcBef>
            </a:pPr>
            <a:r>
              <a:rPr lang="de-DE" sz="1600" dirty="0"/>
              <a:t>Disziplin   </a:t>
            </a:r>
          </a:p>
          <a:p>
            <a:pPr marL="72000">
              <a:spcBef>
                <a:spcPts val="0"/>
              </a:spcBef>
            </a:pPr>
            <a:r>
              <a:rPr lang="de-DE" sz="1600" dirty="0"/>
              <a:t>Ehre  </a:t>
            </a:r>
          </a:p>
          <a:p>
            <a:pPr marL="72000">
              <a:spcBef>
                <a:spcPts val="0"/>
              </a:spcBef>
            </a:pPr>
            <a:r>
              <a:rPr lang="de-DE" sz="1600" dirty="0"/>
              <a:t>Ehrlichkeit    </a:t>
            </a:r>
          </a:p>
          <a:p>
            <a:pPr marL="72000">
              <a:spcBef>
                <a:spcPts val="0"/>
              </a:spcBef>
            </a:pPr>
            <a:r>
              <a:rPr lang="de-DE" sz="1600" dirty="0"/>
              <a:t>Erfolg   </a:t>
            </a:r>
          </a:p>
          <a:p>
            <a:pPr marL="72000">
              <a:spcBef>
                <a:spcPts val="0"/>
              </a:spcBef>
            </a:pPr>
            <a:r>
              <a:rPr lang="de-DE" sz="1600" dirty="0"/>
              <a:t>Fairness, Gerechtigkeit </a:t>
            </a:r>
          </a:p>
          <a:p>
            <a:pPr marL="72000">
              <a:spcBef>
                <a:spcPts val="0"/>
              </a:spcBef>
            </a:pPr>
            <a:r>
              <a:rPr lang="de-DE" sz="1600" dirty="0"/>
              <a:t>Ehe, Familie   </a:t>
            </a:r>
          </a:p>
          <a:p>
            <a:pPr marL="72000">
              <a:spcBef>
                <a:spcPts val="0"/>
              </a:spcBef>
            </a:pPr>
            <a:r>
              <a:rPr lang="de-DE" sz="1600" dirty="0"/>
              <a:t>Freiheit, Individualität </a:t>
            </a:r>
          </a:p>
          <a:p>
            <a:pPr marL="72000">
              <a:spcBef>
                <a:spcPts val="0"/>
              </a:spcBef>
            </a:pPr>
            <a:r>
              <a:rPr lang="de-DE" sz="1600" dirty="0"/>
              <a:t>Freundschaft, Kameradschaft, Loyalität </a:t>
            </a:r>
          </a:p>
          <a:p>
            <a:pPr marL="72000">
              <a:spcBef>
                <a:spcPts val="0"/>
              </a:spcBef>
            </a:pPr>
            <a:r>
              <a:rPr lang="de-DE" sz="1600" dirty="0"/>
              <a:t>Friede, Harmonie</a:t>
            </a:r>
          </a:p>
          <a:p>
            <a:pPr marL="72000">
              <a:spcBef>
                <a:spcPts val="0"/>
              </a:spcBef>
            </a:pPr>
            <a:r>
              <a:rPr lang="de-DE" sz="1600" dirty="0"/>
              <a:t>Geld   </a:t>
            </a:r>
          </a:p>
          <a:p>
            <a:pPr marL="72000">
              <a:spcBef>
                <a:spcPts val="0"/>
              </a:spcBef>
            </a:pPr>
            <a:r>
              <a:rPr lang="de-DE" sz="1600" dirty="0"/>
              <a:t>Gesundheit   </a:t>
            </a:r>
          </a:p>
          <a:p>
            <a:pPr marL="72000">
              <a:spcBef>
                <a:spcPts val="0"/>
              </a:spcBef>
            </a:pPr>
            <a:r>
              <a:rPr lang="de-DE" sz="1600" dirty="0"/>
              <a:t>Glaube / Spiritualität</a:t>
            </a:r>
          </a:p>
          <a:p>
            <a:pPr marL="72000">
              <a:spcBef>
                <a:spcPts val="0"/>
              </a:spcBef>
            </a:pPr>
            <a:r>
              <a:rPr lang="de-DE" sz="1600" dirty="0"/>
              <a:t>Glück </a:t>
            </a:r>
          </a:p>
        </p:txBody>
      </p:sp>
      <p:sp>
        <p:nvSpPr>
          <p:cNvPr id="5" name="Foliennummernplatzhalter 4"/>
          <p:cNvSpPr>
            <a:spLocks noGrp="1"/>
          </p:cNvSpPr>
          <p:nvPr>
            <p:ph type="sldNum" sz="quarter" idx="4"/>
          </p:nvPr>
        </p:nvSpPr>
        <p:spPr/>
        <p:txBody>
          <a:bodyPr/>
          <a:lstStyle/>
          <a:p>
            <a:fld id="{BA9B540C-44DA-4F69-89C9-7C84606640D3}" type="slidenum">
              <a:rPr lang="en-US" smtClean="0"/>
              <a:pPr/>
              <a:t>18</a:t>
            </a:fld>
            <a:endParaRPr lang="en-US" dirty="0"/>
          </a:p>
        </p:txBody>
      </p:sp>
      <p:sp>
        <p:nvSpPr>
          <p:cNvPr id="8" name="Textfeld 7"/>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5</a:t>
            </a:r>
          </a:p>
        </p:txBody>
      </p:sp>
    </p:spTree>
    <p:extLst>
      <p:ext uri="{BB962C8B-B14F-4D97-AF65-F5344CB8AC3E}">
        <p14:creationId xmlns:p14="http://schemas.microsoft.com/office/powerpoint/2010/main" val="1372448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Wertekompass</a:t>
            </a:r>
          </a:p>
        </p:txBody>
      </p:sp>
      <p:pic>
        <p:nvPicPr>
          <p:cNvPr id="8" name="Inhaltsplatzhalt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27451" y="1700213"/>
            <a:ext cx="7689098" cy="4425950"/>
          </a:xfrm>
        </p:spPr>
      </p:pic>
      <p:sp>
        <p:nvSpPr>
          <p:cNvPr id="5" name="Foliennummernplatzhalter 4"/>
          <p:cNvSpPr>
            <a:spLocks noGrp="1"/>
          </p:cNvSpPr>
          <p:nvPr>
            <p:ph type="sldNum" sz="quarter" idx="4"/>
          </p:nvPr>
        </p:nvSpPr>
        <p:spPr/>
        <p:txBody>
          <a:bodyPr/>
          <a:lstStyle/>
          <a:p>
            <a:fld id="{BA9B540C-44DA-4F69-89C9-7C84606640D3}" type="slidenum">
              <a:rPr lang="en-US" smtClean="0"/>
              <a:pPr/>
              <a:t>19</a:t>
            </a:fld>
            <a:endParaRPr lang="en-US" dirty="0"/>
          </a:p>
        </p:txBody>
      </p:sp>
      <p:sp>
        <p:nvSpPr>
          <p:cNvPr id="9" name="Textfeld 8"/>
          <p:cNvSpPr txBox="1"/>
          <p:nvPr/>
        </p:nvSpPr>
        <p:spPr>
          <a:xfrm rot="16200000">
            <a:off x="6972523" y="3429290"/>
            <a:ext cx="3816424" cy="215444"/>
          </a:xfrm>
          <a:prstGeom prst="rect">
            <a:avLst/>
          </a:prstGeom>
          <a:noFill/>
        </p:spPr>
        <p:txBody>
          <a:bodyPr wrap="square" rtlCol="0">
            <a:spAutoFit/>
          </a:bodyPr>
          <a:lstStyle/>
          <a:p>
            <a:r>
              <a:rPr lang="de-CH" sz="800" dirty="0"/>
              <a:t>nach Wilson et al. 2010</a:t>
            </a:r>
          </a:p>
        </p:txBody>
      </p:sp>
      <p:sp>
        <p:nvSpPr>
          <p:cNvPr id="7" name="Textfeld 6"/>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5</a:t>
            </a:r>
          </a:p>
        </p:txBody>
      </p:sp>
    </p:spTree>
    <p:extLst>
      <p:ext uri="{BB962C8B-B14F-4D97-AF65-F5344CB8AC3E}">
        <p14:creationId xmlns:p14="http://schemas.microsoft.com/office/powerpoint/2010/main" val="70737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Dritte Welle der Verhaltenstherapie</a:t>
            </a:r>
          </a:p>
        </p:txBody>
      </p:sp>
      <p:sp>
        <p:nvSpPr>
          <p:cNvPr id="3" name="Inhaltsplatzhalter 2"/>
          <p:cNvSpPr>
            <a:spLocks noGrp="1"/>
          </p:cNvSpPr>
          <p:nvPr>
            <p:ph idx="1"/>
          </p:nvPr>
        </p:nvSpPr>
        <p:spPr/>
        <p:txBody>
          <a:bodyPr>
            <a:normAutofit lnSpcReduction="10000"/>
          </a:bodyPr>
          <a:lstStyle/>
          <a:p>
            <a:r>
              <a:rPr lang="de-CH" dirty="0"/>
              <a:t>Erste Welle: reine Betonung auf dem Verhalten (Skinner)</a:t>
            </a:r>
          </a:p>
          <a:p>
            <a:pPr lvl="1"/>
            <a:r>
              <a:rPr lang="en-US" dirty="0" err="1"/>
              <a:t>Grundannahme</a:t>
            </a:r>
            <a:r>
              <a:rPr lang="en-US" dirty="0"/>
              <a:t>: </a:t>
            </a:r>
            <a:r>
              <a:rPr lang="en-US" dirty="0" err="1"/>
              <a:t>Alles</a:t>
            </a:r>
            <a:r>
              <a:rPr lang="en-US" dirty="0"/>
              <a:t> </a:t>
            </a:r>
            <a:r>
              <a:rPr lang="en-US" dirty="0" err="1"/>
              <a:t>Verhalten</a:t>
            </a:r>
            <a:r>
              <a:rPr lang="en-US" dirty="0"/>
              <a:t> </a:t>
            </a:r>
            <a:r>
              <a:rPr lang="en-US" dirty="0" err="1"/>
              <a:t>wird</a:t>
            </a:r>
            <a:r>
              <a:rPr lang="en-US" dirty="0"/>
              <a:t> von der </a:t>
            </a:r>
            <a:r>
              <a:rPr lang="en-US" dirty="0" err="1"/>
              <a:t>Umwelt</a:t>
            </a:r>
            <a:r>
              <a:rPr lang="en-US" dirty="0"/>
              <a:t> </a:t>
            </a:r>
            <a:r>
              <a:rPr lang="en-US" dirty="0" err="1"/>
              <a:t>erlernt</a:t>
            </a:r>
            <a:r>
              <a:rPr lang="en-US" dirty="0"/>
              <a:t>; </a:t>
            </a:r>
            <a:r>
              <a:rPr lang="en-US" dirty="0" err="1"/>
              <a:t>wesentlich</a:t>
            </a:r>
            <a:r>
              <a:rPr lang="en-US" dirty="0"/>
              <a:t> </a:t>
            </a:r>
            <a:r>
              <a:rPr lang="en-US" dirty="0" err="1"/>
              <a:t>ist</a:t>
            </a:r>
            <a:r>
              <a:rPr lang="en-US" dirty="0"/>
              <a:t> </a:t>
            </a:r>
            <a:r>
              <a:rPr lang="en-US" dirty="0" err="1"/>
              <a:t>nur</a:t>
            </a:r>
            <a:r>
              <a:rPr lang="en-US" dirty="0"/>
              <a:t> das </a:t>
            </a:r>
            <a:r>
              <a:rPr lang="en-US" dirty="0" err="1"/>
              <a:t>beobachtbare</a:t>
            </a:r>
            <a:r>
              <a:rPr lang="en-US" dirty="0"/>
              <a:t> </a:t>
            </a:r>
            <a:r>
              <a:rPr lang="en-US" dirty="0" err="1"/>
              <a:t>Verhalten</a:t>
            </a:r>
            <a:r>
              <a:rPr lang="en-US" dirty="0"/>
              <a:t> und </a:t>
            </a:r>
            <a:r>
              <a:rPr lang="en-US" dirty="0" err="1"/>
              <a:t>sonst</a:t>
            </a:r>
            <a:r>
              <a:rPr lang="en-US" dirty="0"/>
              <a:t> </a:t>
            </a:r>
            <a:r>
              <a:rPr lang="en-US" dirty="0" err="1"/>
              <a:t>nichts</a:t>
            </a:r>
            <a:r>
              <a:rPr lang="en-US" dirty="0"/>
              <a:t>. </a:t>
            </a:r>
            <a:br>
              <a:rPr lang="de-CH" dirty="0"/>
            </a:br>
            <a:endParaRPr lang="de-CH" dirty="0"/>
          </a:p>
          <a:p>
            <a:r>
              <a:rPr lang="de-CH" dirty="0"/>
              <a:t>Zweite Welle: Verbindung von Verhalten und Denken </a:t>
            </a:r>
            <a:br>
              <a:rPr lang="de-CH" dirty="0"/>
            </a:br>
            <a:r>
              <a:rPr lang="de-CH" dirty="0"/>
              <a:t>(Aaron Beck; Myrna </a:t>
            </a:r>
            <a:r>
              <a:rPr lang="de-CH" dirty="0" err="1"/>
              <a:t>Weissman</a:t>
            </a:r>
            <a:r>
              <a:rPr lang="de-CH" dirty="0"/>
              <a:t> u.a.)</a:t>
            </a:r>
          </a:p>
          <a:p>
            <a:pPr lvl="1"/>
            <a:r>
              <a:rPr lang="de-CH" dirty="0"/>
              <a:t>kognitive Verhaltenstherapie</a:t>
            </a:r>
          </a:p>
          <a:p>
            <a:pPr lvl="1"/>
            <a:r>
              <a:rPr lang="de-CH" dirty="0"/>
              <a:t>Interpersonelle Therapie der Depression</a:t>
            </a:r>
          </a:p>
          <a:p>
            <a:r>
              <a:rPr lang="de-CH" dirty="0"/>
              <a:t>Dritte Welle: Einführung von Fragen der Psychodynamik sowie von Sinn und Werten in der Therapie</a:t>
            </a:r>
          </a:p>
          <a:p>
            <a:pPr lvl="1"/>
            <a:r>
              <a:rPr lang="de-CH" dirty="0"/>
              <a:t>Schematherapie</a:t>
            </a:r>
          </a:p>
          <a:p>
            <a:pPr lvl="1"/>
            <a:r>
              <a:rPr lang="de-CH" dirty="0" err="1"/>
              <a:t>Acceptance</a:t>
            </a:r>
            <a:r>
              <a:rPr lang="de-CH" dirty="0"/>
              <a:t> </a:t>
            </a:r>
            <a:r>
              <a:rPr lang="de-CH" dirty="0" err="1"/>
              <a:t>and</a:t>
            </a:r>
            <a:r>
              <a:rPr lang="de-CH" dirty="0"/>
              <a:t> </a:t>
            </a:r>
            <a:r>
              <a:rPr lang="de-CH" dirty="0" err="1"/>
              <a:t>Commitment</a:t>
            </a:r>
            <a:r>
              <a:rPr lang="de-CH" dirty="0"/>
              <a:t> </a:t>
            </a:r>
            <a:r>
              <a:rPr lang="de-CH" dirty="0" err="1"/>
              <a:t>Therapy</a:t>
            </a:r>
            <a:r>
              <a:rPr lang="de-CH" dirty="0"/>
              <a:t> (ACT)</a:t>
            </a:r>
          </a:p>
        </p:txBody>
      </p:sp>
      <p:sp>
        <p:nvSpPr>
          <p:cNvPr id="4" name="Foliennummernplatzhalter 3"/>
          <p:cNvSpPr>
            <a:spLocks noGrp="1"/>
          </p:cNvSpPr>
          <p:nvPr>
            <p:ph type="sldNum" sz="quarter" idx="4"/>
          </p:nvPr>
        </p:nvSpPr>
        <p:spPr/>
        <p:txBody>
          <a:bodyPr/>
          <a:lstStyle/>
          <a:p>
            <a:fld id="{BA9B540C-44DA-4F69-89C9-7C84606640D3}" type="slidenum">
              <a:rPr lang="en-US" smtClean="0"/>
              <a:pPr/>
              <a:t>2</a:t>
            </a:fld>
            <a:endParaRPr lang="en-US" dirty="0"/>
          </a:p>
        </p:txBody>
      </p:sp>
    </p:spTree>
    <p:extLst>
      <p:ext uri="{BB962C8B-B14F-4D97-AF65-F5344CB8AC3E}">
        <p14:creationId xmlns:p14="http://schemas.microsoft.com/office/powerpoint/2010/main" val="35790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t="13719" b="17719"/>
          <a:stretch/>
        </p:blipFill>
        <p:spPr>
          <a:xfrm>
            <a:off x="-4089827" y="1261241"/>
            <a:ext cx="8496728" cy="4640795"/>
          </a:xfrm>
        </p:spPr>
      </p:pic>
      <p:sp>
        <p:nvSpPr>
          <p:cNvPr id="5" name="Titel 4"/>
          <p:cNvSpPr>
            <a:spLocks noGrp="1"/>
          </p:cNvSpPr>
          <p:nvPr>
            <p:ph type="title"/>
          </p:nvPr>
        </p:nvSpPr>
        <p:spPr/>
        <p:txBody>
          <a:bodyPr/>
          <a:lstStyle/>
          <a:p>
            <a:r>
              <a:rPr lang="de-CH" dirty="0"/>
              <a:t>Tun, was wichtig ist</a:t>
            </a:r>
          </a:p>
        </p:txBody>
      </p:sp>
      <p:sp>
        <p:nvSpPr>
          <p:cNvPr id="6" name="Inhaltsplatzhalter 5"/>
          <p:cNvSpPr>
            <a:spLocks noGrp="1"/>
          </p:cNvSpPr>
          <p:nvPr>
            <p:ph sz="half" idx="2"/>
          </p:nvPr>
        </p:nvSpPr>
        <p:spPr/>
        <p:txBody>
          <a:bodyPr/>
          <a:lstStyle/>
          <a:p>
            <a:pPr marL="0" indent="0">
              <a:buNone/>
            </a:pPr>
            <a:r>
              <a:rPr lang="de-CH" dirty="0"/>
              <a:t>Vier Schritte zu engagiertem Handeln:</a:t>
            </a:r>
          </a:p>
          <a:p>
            <a:pPr marL="685800" lvl="1"/>
            <a:r>
              <a:rPr lang="de-CH" dirty="0"/>
              <a:t>Einen Lebensbereich wählen, den man ändern möchte</a:t>
            </a:r>
          </a:p>
          <a:p>
            <a:pPr marL="685800" lvl="1"/>
            <a:r>
              <a:rPr lang="de-CH" dirty="0"/>
              <a:t>Werte bestimmen, die für diesen Bereich wichtig sind</a:t>
            </a:r>
          </a:p>
          <a:p>
            <a:pPr marL="685800" lvl="1"/>
            <a:r>
              <a:rPr lang="de-CH" dirty="0"/>
              <a:t>Ziele festlegen, die sich an diesen Werten orientieren</a:t>
            </a:r>
          </a:p>
          <a:p>
            <a:pPr marL="685800" lvl="1"/>
            <a:r>
              <a:rPr lang="de-CH" dirty="0"/>
              <a:t>Achtsam handeln</a:t>
            </a:r>
          </a:p>
          <a:p>
            <a:pPr marL="685800" lvl="1"/>
            <a:endParaRPr lang="de-CH" dirty="0"/>
          </a:p>
        </p:txBody>
      </p:sp>
      <p:sp>
        <p:nvSpPr>
          <p:cNvPr id="4" name="Foliennummernplatzhalter 3"/>
          <p:cNvSpPr>
            <a:spLocks noGrp="1"/>
          </p:cNvSpPr>
          <p:nvPr>
            <p:ph type="sldNum" sz="quarter" idx="4"/>
          </p:nvPr>
        </p:nvSpPr>
        <p:spPr/>
        <p:txBody>
          <a:bodyPr/>
          <a:lstStyle/>
          <a:p>
            <a:fld id="{BA9B540C-44DA-4F69-89C9-7C84606640D3}" type="slidenum">
              <a:rPr lang="en-US" smtClean="0"/>
              <a:pPr/>
              <a:t>20</a:t>
            </a:fld>
            <a:endParaRPr lang="en-US" dirty="0"/>
          </a:p>
        </p:txBody>
      </p:sp>
      <p:sp>
        <p:nvSpPr>
          <p:cNvPr id="9" name="Textfeld 8"/>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6</a:t>
            </a:r>
          </a:p>
        </p:txBody>
      </p:sp>
    </p:spTree>
    <p:extLst>
      <p:ext uri="{BB962C8B-B14F-4D97-AF65-F5344CB8AC3E}">
        <p14:creationId xmlns:p14="http://schemas.microsoft.com/office/powerpoint/2010/main" val="219989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Wertebasierte (SMARTE) Ziele festlegen</a:t>
            </a:r>
          </a:p>
        </p:txBody>
      </p:sp>
      <p:sp>
        <p:nvSpPr>
          <p:cNvPr id="4" name="Foliennummernplatzhalter 3"/>
          <p:cNvSpPr>
            <a:spLocks noGrp="1"/>
          </p:cNvSpPr>
          <p:nvPr>
            <p:ph type="sldNum" sz="quarter" idx="4"/>
          </p:nvPr>
        </p:nvSpPr>
        <p:spPr/>
        <p:txBody>
          <a:bodyPr/>
          <a:lstStyle/>
          <a:p>
            <a:fld id="{BA9B540C-44DA-4F69-89C9-7C84606640D3}" type="slidenum">
              <a:rPr lang="en-US" smtClean="0"/>
              <a:pPr/>
              <a:t>21</a:t>
            </a:fld>
            <a:endParaRPr lang="en-US" dirty="0"/>
          </a:p>
        </p:txBody>
      </p:sp>
      <p:sp>
        <p:nvSpPr>
          <p:cNvPr id="9" name="Textfeld 8"/>
          <p:cNvSpPr txBox="1"/>
          <p:nvPr/>
        </p:nvSpPr>
        <p:spPr>
          <a:xfrm>
            <a:off x="8532440" y="428471"/>
            <a:ext cx="611560" cy="1200329"/>
          </a:xfrm>
          <a:prstGeom prst="rect">
            <a:avLst/>
          </a:prstGeom>
          <a:solidFill>
            <a:schemeClr val="bg2"/>
          </a:solidFill>
        </p:spPr>
        <p:txBody>
          <a:bodyPr wrap="square" rtlCol="0">
            <a:spAutoFit/>
          </a:bodyPr>
          <a:lstStyle/>
          <a:p>
            <a:r>
              <a:rPr lang="de-CH" sz="7200" b="1" dirty="0">
                <a:solidFill>
                  <a:schemeClr val="bg1"/>
                </a:solidFill>
              </a:rPr>
              <a:t>6</a:t>
            </a:r>
          </a:p>
        </p:txBody>
      </p:sp>
      <p:sp>
        <p:nvSpPr>
          <p:cNvPr id="2" name="Inhaltsplatzhalter 1"/>
          <p:cNvSpPr>
            <a:spLocks noGrp="1"/>
          </p:cNvSpPr>
          <p:nvPr>
            <p:ph sz="quarter" idx="13"/>
          </p:nvPr>
        </p:nvSpPr>
        <p:spPr/>
        <p:txBody>
          <a:bodyPr/>
          <a:lstStyle/>
          <a:p>
            <a:r>
              <a:rPr lang="de-CH" dirty="0" err="1"/>
              <a:t>SMARTe</a:t>
            </a:r>
            <a:r>
              <a:rPr lang="de-CH" dirty="0"/>
              <a:t> Ziele</a:t>
            </a:r>
          </a:p>
          <a:p>
            <a:pPr lvl="1"/>
            <a:r>
              <a:rPr lang="de-CH" dirty="0"/>
              <a:t>Spezifisch</a:t>
            </a:r>
          </a:p>
          <a:p>
            <a:pPr lvl="1"/>
            <a:r>
              <a:rPr lang="de-CH" dirty="0" err="1"/>
              <a:t>Meaningful</a:t>
            </a:r>
            <a:r>
              <a:rPr lang="de-CH" dirty="0"/>
              <a:t> (bedeutsam, sinnvoll)</a:t>
            </a:r>
          </a:p>
          <a:p>
            <a:pPr lvl="1"/>
            <a:r>
              <a:rPr lang="de-CH" dirty="0"/>
              <a:t>Angepasst / geeignet</a:t>
            </a:r>
          </a:p>
          <a:p>
            <a:pPr lvl="1"/>
            <a:r>
              <a:rPr lang="de-CH" dirty="0"/>
              <a:t>Realistisch</a:t>
            </a:r>
          </a:p>
          <a:p>
            <a:pPr lvl="1"/>
            <a:r>
              <a:rPr lang="de-CH" dirty="0"/>
              <a:t>Time-</a:t>
            </a:r>
            <a:r>
              <a:rPr lang="de-CH" dirty="0" err="1"/>
              <a:t>framed</a:t>
            </a:r>
            <a:r>
              <a:rPr lang="de-CH" dirty="0"/>
              <a:t> (klare Zeitangabe)</a:t>
            </a:r>
          </a:p>
        </p:txBody>
      </p:sp>
      <p:sp>
        <p:nvSpPr>
          <p:cNvPr id="3" name="Inhaltsplatzhalter 2"/>
          <p:cNvSpPr>
            <a:spLocks noGrp="1"/>
          </p:cNvSpPr>
          <p:nvPr>
            <p:ph sz="half" idx="2"/>
          </p:nvPr>
        </p:nvSpPr>
        <p:spPr/>
        <p:txBody>
          <a:bodyPr>
            <a:normAutofit/>
          </a:bodyPr>
          <a:lstStyle/>
          <a:p>
            <a:pPr marL="0" indent="0">
              <a:buNone/>
            </a:pPr>
            <a:r>
              <a:rPr lang="de-CH" u="sng" dirty="0"/>
              <a:t>Werte herausfinden:</a:t>
            </a:r>
          </a:p>
          <a:p>
            <a:r>
              <a:rPr lang="de-CH" dirty="0"/>
              <a:t>Aus einer Liste wählen</a:t>
            </a:r>
          </a:p>
          <a:p>
            <a:r>
              <a:rPr lang="de-CH" u="sng" dirty="0"/>
              <a:t>Imaginationsübung</a:t>
            </a:r>
            <a:r>
              <a:rPr lang="de-CH" dirty="0"/>
              <a:t>: </a:t>
            </a:r>
          </a:p>
          <a:p>
            <a:pPr lvl="1"/>
            <a:r>
              <a:rPr lang="de-CH" dirty="0"/>
              <a:t>Stellen Sie sich eine Szene in ihrem Leben vor, die Sie sehr berührt hat. Lassen Sie das Bild so lebendig werden wie möglich. </a:t>
            </a:r>
          </a:p>
          <a:p>
            <a:pPr lvl="1"/>
            <a:r>
              <a:rPr lang="de-CH" dirty="0"/>
              <a:t>Warum war dieses Erlebnis so wichtig? Welche Werte sind darin enthalten? </a:t>
            </a:r>
          </a:p>
          <a:p>
            <a:pPr lvl="1"/>
            <a:r>
              <a:rPr lang="de-CH" dirty="0"/>
              <a:t>Was möchten Sie tun, damit diese Werte ihr Leben weiterhin leiten?</a:t>
            </a:r>
          </a:p>
        </p:txBody>
      </p:sp>
    </p:spTree>
    <p:extLst>
      <p:ext uri="{BB962C8B-B14F-4D97-AF65-F5344CB8AC3E}">
        <p14:creationId xmlns:p14="http://schemas.microsoft.com/office/powerpoint/2010/main" val="1662662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Beispiel Alex</a:t>
            </a:r>
          </a:p>
        </p:txBody>
      </p:sp>
      <p:sp>
        <p:nvSpPr>
          <p:cNvPr id="3" name="Inhaltsplatzhalter 2"/>
          <p:cNvSpPr>
            <a:spLocks noGrp="1"/>
          </p:cNvSpPr>
          <p:nvPr>
            <p:ph sz="half" idx="2"/>
          </p:nvPr>
        </p:nvSpPr>
        <p:spPr/>
        <p:txBody>
          <a:bodyPr/>
          <a:lstStyle/>
          <a:p>
            <a:r>
              <a:rPr lang="de-CH" dirty="0"/>
              <a:t>Realistische Ziele</a:t>
            </a:r>
          </a:p>
          <a:p>
            <a:pPr lvl="1"/>
            <a:r>
              <a:rPr lang="de-CH" dirty="0"/>
              <a:t>Aktiv sein, etwas für die Gesundheit tun</a:t>
            </a:r>
          </a:p>
          <a:p>
            <a:pPr lvl="1"/>
            <a:r>
              <a:rPr lang="de-CH" dirty="0"/>
              <a:t>Beitrag zu einem Team leisten</a:t>
            </a:r>
          </a:p>
          <a:p>
            <a:pPr lvl="1"/>
            <a:r>
              <a:rPr lang="de-CH" dirty="0"/>
              <a:t>Kontakt mit Menschen</a:t>
            </a:r>
          </a:p>
          <a:p>
            <a:pPr lvl="1"/>
            <a:r>
              <a:rPr lang="de-CH" dirty="0"/>
              <a:t>Sich mit andern messen</a:t>
            </a:r>
          </a:p>
          <a:p>
            <a:pPr lvl="1"/>
            <a:r>
              <a:rPr lang="de-CH" dirty="0"/>
              <a:t>Ein guter Freund sein</a:t>
            </a:r>
          </a:p>
          <a:p>
            <a:pPr lvl="1"/>
            <a:endParaRPr lang="de-CH" dirty="0"/>
          </a:p>
          <a:p>
            <a:r>
              <a:rPr lang="de-CH" dirty="0"/>
              <a:t>Gibt es Möglichkeiten, diese Werte zu leben, auch wenn Fussball nicht mehr möglich ist? </a:t>
            </a:r>
          </a:p>
        </p:txBody>
      </p:sp>
      <p:sp>
        <p:nvSpPr>
          <p:cNvPr id="4" name="Inhaltsplatzhalter 3"/>
          <p:cNvSpPr>
            <a:spLocks noGrp="1"/>
          </p:cNvSpPr>
          <p:nvPr>
            <p:ph sz="quarter" idx="13"/>
          </p:nvPr>
        </p:nvSpPr>
        <p:spPr/>
        <p:txBody>
          <a:bodyPr>
            <a:normAutofit/>
          </a:bodyPr>
          <a:lstStyle/>
          <a:p>
            <a:r>
              <a:rPr lang="de-CH" dirty="0"/>
              <a:t>Alex war ein </a:t>
            </a:r>
            <a:r>
              <a:rPr lang="de-CH" dirty="0" err="1"/>
              <a:t>sportbegeister-ter</a:t>
            </a:r>
            <a:r>
              <a:rPr lang="de-CH" dirty="0"/>
              <a:t> Sozialarbeiter, der bei einem Überfall so schwer verletzt wurde, dass er nicht mehr aktiv Fussball spielen kann; starker Rückzug, Verbitterung, chronischer Schmerz.</a:t>
            </a:r>
          </a:p>
          <a:p>
            <a:r>
              <a:rPr lang="de-CH" dirty="0"/>
              <a:t>Unrealistische Ziele: </a:t>
            </a:r>
          </a:p>
          <a:p>
            <a:pPr lvl="1"/>
            <a:r>
              <a:rPr lang="de-CH" dirty="0"/>
              <a:t>Fussball spielen, gewinnen, Team mitreissen, umjubelt werden, Party machen.</a:t>
            </a:r>
          </a:p>
        </p:txBody>
      </p:sp>
      <p:sp>
        <p:nvSpPr>
          <p:cNvPr id="5" name="Foliennummernplatzhalter 4"/>
          <p:cNvSpPr>
            <a:spLocks noGrp="1"/>
          </p:cNvSpPr>
          <p:nvPr>
            <p:ph type="sldNum" sz="quarter" idx="4"/>
          </p:nvPr>
        </p:nvSpPr>
        <p:spPr/>
        <p:txBody>
          <a:bodyPr/>
          <a:lstStyle/>
          <a:p>
            <a:fld id="{BA9B540C-44DA-4F69-89C9-7C84606640D3}" type="slidenum">
              <a:rPr lang="en-US" smtClean="0"/>
              <a:pPr/>
              <a:t>22</a:t>
            </a:fld>
            <a:endParaRPr lang="en-US" dirty="0"/>
          </a:p>
        </p:txBody>
      </p:sp>
      <p:sp>
        <p:nvSpPr>
          <p:cNvPr id="6" name="Rechteck 5"/>
          <p:cNvSpPr/>
          <p:nvPr/>
        </p:nvSpPr>
        <p:spPr>
          <a:xfrm>
            <a:off x="4644008" y="1556792"/>
            <a:ext cx="4104456" cy="424847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47095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Dynamische Entwicklung</a:t>
            </a:r>
          </a:p>
        </p:txBody>
      </p:sp>
      <p:sp>
        <p:nvSpPr>
          <p:cNvPr id="3" name="Inhaltsplatzhalter 2"/>
          <p:cNvSpPr>
            <a:spLocks noGrp="1"/>
          </p:cNvSpPr>
          <p:nvPr>
            <p:ph idx="1"/>
          </p:nvPr>
        </p:nvSpPr>
        <p:spPr/>
        <p:txBody>
          <a:bodyPr>
            <a:normAutofit/>
          </a:bodyPr>
          <a:lstStyle/>
          <a:p>
            <a:r>
              <a:rPr lang="de-CH" dirty="0"/>
              <a:t>Die ACT ist in einem dynamischen Entwicklungsprozess. Es gibt einige führende Autoren, die das Feld prägen:</a:t>
            </a:r>
          </a:p>
          <a:p>
            <a:pPr lvl="1"/>
            <a:r>
              <a:rPr lang="de-CH" dirty="0"/>
              <a:t>Steven Hayes</a:t>
            </a:r>
          </a:p>
          <a:p>
            <a:pPr lvl="1"/>
            <a:r>
              <a:rPr lang="de-CH" dirty="0"/>
              <a:t>Russ Harris</a:t>
            </a:r>
          </a:p>
          <a:p>
            <a:pPr lvl="1"/>
            <a:r>
              <a:rPr lang="de-CH" dirty="0"/>
              <a:t>Zahlreiche Forschungsgruppen</a:t>
            </a:r>
          </a:p>
          <a:p>
            <a:r>
              <a:rPr lang="de-CH" dirty="0"/>
              <a:t>Unterschiedliche Definitionen / Betonungen von Achtsamkeit:</a:t>
            </a:r>
          </a:p>
          <a:p>
            <a:pPr lvl="1"/>
            <a:r>
              <a:rPr lang="en-US" dirty="0"/>
              <a:t>ACT is a model of therapy, not a specific protocol, and there are variations in how ACT is conducted, particularly its format but sometimes the specific techniques. Most protocols include mindfulness, for example, but some do not; however, the overarching approach of specific techniques is to help people to be intensely present-focused. </a:t>
            </a:r>
            <a:endParaRPr lang="de-CH" dirty="0"/>
          </a:p>
        </p:txBody>
      </p:sp>
      <p:sp>
        <p:nvSpPr>
          <p:cNvPr id="4" name="Foliennummernplatzhalter 3"/>
          <p:cNvSpPr>
            <a:spLocks noGrp="1"/>
          </p:cNvSpPr>
          <p:nvPr>
            <p:ph type="sldNum" sz="quarter" idx="4"/>
          </p:nvPr>
        </p:nvSpPr>
        <p:spPr/>
        <p:txBody>
          <a:bodyPr/>
          <a:lstStyle/>
          <a:p>
            <a:fld id="{BA9B540C-44DA-4F69-89C9-7C84606640D3}" type="slidenum">
              <a:rPr lang="en-US" smtClean="0"/>
              <a:pPr/>
              <a:t>23</a:t>
            </a:fld>
            <a:endParaRPr lang="en-US" dirty="0"/>
          </a:p>
        </p:txBody>
      </p:sp>
    </p:spTree>
    <p:extLst>
      <p:ext uri="{BB962C8B-B14F-4D97-AF65-F5344CB8AC3E}">
        <p14:creationId xmlns:p14="http://schemas.microsoft.com/office/powerpoint/2010/main" val="2817386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Belegt durch vielfältige empirische Studien</a:t>
            </a:r>
          </a:p>
        </p:txBody>
      </p:sp>
      <p:sp>
        <p:nvSpPr>
          <p:cNvPr id="3" name="Inhaltsplatzhalter 2"/>
          <p:cNvSpPr>
            <a:spLocks noGrp="1"/>
          </p:cNvSpPr>
          <p:nvPr>
            <p:ph idx="1"/>
          </p:nvPr>
        </p:nvSpPr>
        <p:spPr/>
        <p:txBody>
          <a:bodyPr>
            <a:normAutofit lnSpcReduction="10000"/>
          </a:bodyPr>
          <a:lstStyle/>
          <a:p>
            <a:r>
              <a:rPr lang="de-CH" dirty="0"/>
              <a:t>Bis heute liegen rund 60 Studien zur Wirksamkeit von ACT vor. Diese zeigen, dass ACT offenbar mindestens so wirksam ist wie bisherige Goldstandard-Therapien (CBT)</a:t>
            </a:r>
          </a:p>
          <a:p>
            <a:r>
              <a:rPr lang="de-CH" dirty="0"/>
              <a:t>Folgende Problemkreise zeigen ein gutes Ansprechen auf den Therapieansatz von ACT:</a:t>
            </a:r>
          </a:p>
          <a:p>
            <a:pPr lvl="1"/>
            <a:r>
              <a:rPr lang="de-CH" dirty="0"/>
              <a:t>Depressions- und Angstsymptome, soziale Ängste</a:t>
            </a:r>
          </a:p>
          <a:p>
            <a:pPr lvl="1"/>
            <a:r>
              <a:rPr lang="de-CH" dirty="0" err="1"/>
              <a:t>Borderline</a:t>
            </a:r>
            <a:r>
              <a:rPr lang="de-CH" dirty="0"/>
              <a:t>-Persönlichkeitsstörung, psychotische Störungen</a:t>
            </a:r>
          </a:p>
          <a:p>
            <a:pPr lvl="1"/>
            <a:r>
              <a:rPr lang="de-CH" dirty="0"/>
              <a:t>Essstörungen</a:t>
            </a:r>
          </a:p>
          <a:p>
            <a:pPr lvl="1"/>
            <a:r>
              <a:rPr lang="de-CH" dirty="0"/>
              <a:t>posttraumatischer Stress</a:t>
            </a:r>
          </a:p>
          <a:p>
            <a:pPr lvl="1"/>
            <a:r>
              <a:rPr lang="de-CH" dirty="0"/>
              <a:t>chronische Schmerzen</a:t>
            </a:r>
          </a:p>
          <a:p>
            <a:pPr lvl="1"/>
            <a:r>
              <a:rPr lang="de-CH" dirty="0"/>
              <a:t>Burnout</a:t>
            </a:r>
          </a:p>
          <a:p>
            <a:pPr lvl="1"/>
            <a:r>
              <a:rPr lang="de-CH" dirty="0"/>
              <a:t>Somatische Probleme mit psychosozialen Aspekten wie z.B. Diabetes.</a:t>
            </a:r>
          </a:p>
        </p:txBody>
      </p:sp>
      <p:sp>
        <p:nvSpPr>
          <p:cNvPr id="4" name="Foliennummernplatzhalter 3"/>
          <p:cNvSpPr>
            <a:spLocks noGrp="1"/>
          </p:cNvSpPr>
          <p:nvPr>
            <p:ph type="sldNum" sz="quarter" idx="4"/>
          </p:nvPr>
        </p:nvSpPr>
        <p:spPr/>
        <p:txBody>
          <a:bodyPr/>
          <a:lstStyle/>
          <a:p>
            <a:fld id="{BA9B540C-44DA-4F69-89C9-7C84606640D3}" type="slidenum">
              <a:rPr lang="en-US" smtClean="0"/>
              <a:pPr/>
              <a:t>24</a:t>
            </a:fld>
            <a:endParaRPr lang="en-US" dirty="0"/>
          </a:p>
        </p:txBody>
      </p:sp>
    </p:spTree>
    <p:extLst>
      <p:ext uri="{BB962C8B-B14F-4D97-AF65-F5344CB8AC3E}">
        <p14:creationId xmlns:p14="http://schemas.microsoft.com/office/powerpoint/2010/main" val="3476380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ACT </a:t>
            </a:r>
            <a:r>
              <a:rPr lang="de-CH" dirty="0" err="1"/>
              <a:t>Schmerztherapie</a:t>
            </a:r>
            <a:endParaRPr lang="de-CH" dirty="0"/>
          </a:p>
        </p:txBody>
      </p:sp>
      <p:sp>
        <p:nvSpPr>
          <p:cNvPr id="3" name="Inhaltsplatzhalter 2"/>
          <p:cNvSpPr>
            <a:spLocks noGrp="1"/>
          </p:cNvSpPr>
          <p:nvPr>
            <p:ph idx="1"/>
          </p:nvPr>
        </p:nvSpPr>
        <p:spPr/>
        <p:txBody>
          <a:bodyPr>
            <a:normAutofit fontScale="92500" lnSpcReduction="10000"/>
          </a:bodyPr>
          <a:lstStyle/>
          <a:p>
            <a:r>
              <a:rPr lang="de-DE" dirty="0"/>
              <a:t>In der Behandlung von Schmerzen ist es nicht das Ziel von ACT, die Symptome zu reduzieren, sondern die Funktion zu verbessern (Motto: “Wer vor dem Schmerz davonläuft, wird von ihm eingeholt”). Ziel ist es, weniger Verhalten zu vermeiden, sondern “flexibel zu werden”, und aufgrund von persönlichen Werten effektiv zu handeln, auch wenn weiterhin Schmerzen da sind.</a:t>
            </a:r>
          </a:p>
          <a:p>
            <a:pPr marL="0" indent="0">
              <a:buNone/>
            </a:pPr>
            <a:endParaRPr lang="de-DE" dirty="0"/>
          </a:p>
          <a:p>
            <a:r>
              <a:rPr lang="de-DE" dirty="0"/>
              <a:t>ACT erweist sich bei der Behandlung von chronischen Schmerzen deutlich besser als eine Warteliste oder zeigt Effekte, die sich mit Kognitiver Verhaltenstherapie vergleichen lassen.</a:t>
            </a:r>
          </a:p>
          <a:p>
            <a:endParaRPr lang="en-US" dirty="0"/>
          </a:p>
          <a:p>
            <a:r>
              <a:rPr lang="en-US" dirty="0">
                <a:hlinkClick r:id="rId3"/>
              </a:rPr>
              <a:t>http://www.div12.org/PsychologicalTreatments/treatments/chronicpain_act.html</a:t>
            </a:r>
            <a:r>
              <a:rPr lang="en-US" dirty="0"/>
              <a:t> </a:t>
            </a:r>
          </a:p>
        </p:txBody>
      </p:sp>
      <p:sp>
        <p:nvSpPr>
          <p:cNvPr id="4" name="Foliennummernplatzhalter 3"/>
          <p:cNvSpPr>
            <a:spLocks noGrp="1"/>
          </p:cNvSpPr>
          <p:nvPr>
            <p:ph type="sldNum" sz="quarter" idx="4"/>
          </p:nvPr>
        </p:nvSpPr>
        <p:spPr/>
        <p:txBody>
          <a:bodyPr/>
          <a:lstStyle/>
          <a:p>
            <a:fld id="{BA9B540C-44DA-4F69-89C9-7C84606640D3}" type="slidenum">
              <a:rPr lang="en-US" smtClean="0"/>
              <a:pPr/>
              <a:t>25</a:t>
            </a:fld>
            <a:endParaRPr lang="en-US" dirty="0"/>
          </a:p>
        </p:txBody>
      </p:sp>
    </p:spTree>
    <p:extLst>
      <p:ext uri="{BB962C8B-B14F-4D97-AF65-F5344CB8AC3E}">
        <p14:creationId xmlns:p14="http://schemas.microsoft.com/office/powerpoint/2010/main" val="1751891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Wer dem Glück hinterher rennt, läuft daran vorb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9858">
            <a:off x="5806770" y="2151405"/>
            <a:ext cx="2352343" cy="34911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CH" dirty="0"/>
              <a:t>Hilfreiche Bücher zur Einführung</a:t>
            </a:r>
          </a:p>
        </p:txBody>
      </p:sp>
      <p:sp>
        <p:nvSpPr>
          <p:cNvPr id="4" name="Foliennummernplatzhalter 3"/>
          <p:cNvSpPr>
            <a:spLocks noGrp="1"/>
          </p:cNvSpPr>
          <p:nvPr>
            <p:ph type="sldNum" sz="quarter" idx="4"/>
          </p:nvPr>
        </p:nvSpPr>
        <p:spPr/>
        <p:txBody>
          <a:bodyPr/>
          <a:lstStyle/>
          <a:p>
            <a:fld id="{BA9B540C-44DA-4F69-89C9-7C84606640D3}" type="slidenum">
              <a:rPr lang="en-US" smtClean="0"/>
              <a:pPr/>
              <a:t>26</a:t>
            </a:fld>
            <a:endParaRPr lang="en-US" dirty="0"/>
          </a:p>
        </p:txBody>
      </p:sp>
      <p:pic>
        <p:nvPicPr>
          <p:cNvPr id="1028" name="Picture 4" descr="Wer vor dem Schmerz flieht, wird von ihm eingeho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5077" y="1652533"/>
            <a:ext cx="2361059" cy="37705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ACT leicht gemac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296294">
            <a:off x="641025" y="1789012"/>
            <a:ext cx="2800350" cy="4000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29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Websites zu ACT</a:t>
            </a:r>
          </a:p>
        </p:txBody>
      </p:sp>
      <p:sp>
        <p:nvSpPr>
          <p:cNvPr id="3" name="Inhaltsplatzhalter 2"/>
          <p:cNvSpPr>
            <a:spLocks noGrp="1"/>
          </p:cNvSpPr>
          <p:nvPr>
            <p:ph idx="1"/>
          </p:nvPr>
        </p:nvSpPr>
        <p:spPr/>
        <p:txBody>
          <a:bodyPr/>
          <a:lstStyle/>
          <a:p>
            <a:r>
              <a:rPr lang="en-US" dirty="0">
                <a:hlinkClick r:id="rId2"/>
              </a:rPr>
              <a:t>www.contextualpsychology.org</a:t>
            </a:r>
            <a:endParaRPr lang="en-US" dirty="0"/>
          </a:p>
          <a:p>
            <a:r>
              <a:rPr lang="en-US">
                <a:hlinkClick r:id="rId3"/>
              </a:rPr>
              <a:t>www.contextualscience.org</a:t>
            </a:r>
            <a:r>
              <a:rPr lang="en-US"/>
              <a:t> </a:t>
            </a:r>
            <a:endParaRPr lang="en-US" dirty="0"/>
          </a:p>
          <a:p>
            <a:r>
              <a:rPr lang="en-US" dirty="0">
                <a:hlinkClick r:id="rId4"/>
              </a:rPr>
              <a:t>www.actmindfully.com.au</a:t>
            </a:r>
            <a:endParaRPr lang="en-US" dirty="0"/>
          </a:p>
          <a:p>
            <a:r>
              <a:rPr lang="en-US" dirty="0">
                <a:hlinkClick r:id="rId5"/>
              </a:rPr>
              <a:t>www.thehappinesstrap.com</a:t>
            </a:r>
            <a:endParaRPr lang="en-US" dirty="0"/>
          </a:p>
          <a:p>
            <a:endParaRPr lang="en-US" dirty="0"/>
          </a:p>
          <a:p>
            <a:endParaRPr lang="de-CH" dirty="0"/>
          </a:p>
        </p:txBody>
      </p:sp>
      <p:sp>
        <p:nvSpPr>
          <p:cNvPr id="4" name="Foliennummernplatzhalter 3"/>
          <p:cNvSpPr>
            <a:spLocks noGrp="1"/>
          </p:cNvSpPr>
          <p:nvPr>
            <p:ph type="sldNum" sz="quarter" idx="4"/>
          </p:nvPr>
        </p:nvSpPr>
        <p:spPr/>
        <p:txBody>
          <a:bodyPr/>
          <a:lstStyle/>
          <a:p>
            <a:fld id="{BA9B540C-44DA-4F69-89C9-7C84606640D3}" type="slidenum">
              <a:rPr lang="en-US" smtClean="0"/>
              <a:pPr/>
              <a:t>27</a:t>
            </a:fld>
            <a:endParaRPr lang="en-US" dirty="0"/>
          </a:p>
        </p:txBody>
      </p:sp>
    </p:spTree>
    <p:extLst>
      <p:ext uri="{BB962C8B-B14F-4D97-AF65-F5344CB8AC3E}">
        <p14:creationId xmlns:p14="http://schemas.microsoft.com/office/powerpoint/2010/main" val="1834945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685800" y="609601"/>
            <a:ext cx="7772400" cy="2819399"/>
          </a:xfrm>
        </p:spPr>
        <p:txBody>
          <a:bodyPr/>
          <a:lstStyle/>
          <a:p>
            <a:r>
              <a:rPr lang="de-CH" dirty="0"/>
              <a:t>Danke für die Aufmerksamkeit</a:t>
            </a:r>
          </a:p>
        </p:txBody>
      </p:sp>
      <p:sp>
        <p:nvSpPr>
          <p:cNvPr id="7" name="Untertitel 6"/>
          <p:cNvSpPr>
            <a:spLocks noGrp="1"/>
          </p:cNvSpPr>
          <p:nvPr>
            <p:ph type="subTitle" idx="1"/>
          </p:nvPr>
        </p:nvSpPr>
        <p:spPr>
          <a:xfrm>
            <a:off x="1371600" y="3998168"/>
            <a:ext cx="6400800" cy="1951112"/>
          </a:xfrm>
        </p:spPr>
        <p:txBody>
          <a:bodyPr>
            <a:normAutofit/>
          </a:bodyPr>
          <a:lstStyle/>
          <a:p>
            <a:r>
              <a:rPr lang="de-CH" dirty="0"/>
              <a:t>DOWNLOAD</a:t>
            </a:r>
          </a:p>
          <a:p>
            <a:r>
              <a:rPr lang="de-CH" dirty="0">
                <a:hlinkClick r:id="rId2"/>
              </a:rPr>
              <a:t>www.seminare-ps.net</a:t>
            </a:r>
            <a:r>
              <a:rPr lang="de-CH" dirty="0"/>
              <a:t> </a:t>
            </a:r>
          </a:p>
        </p:txBody>
      </p:sp>
      <p:sp>
        <p:nvSpPr>
          <p:cNvPr id="5" name="Foliennummernplatzhalter 4"/>
          <p:cNvSpPr>
            <a:spLocks noGrp="1"/>
          </p:cNvSpPr>
          <p:nvPr>
            <p:ph type="sldNum" sz="quarter" idx="4"/>
          </p:nvPr>
        </p:nvSpPr>
        <p:spPr/>
        <p:txBody>
          <a:bodyPr/>
          <a:lstStyle/>
          <a:p>
            <a:fld id="{BA9B540C-44DA-4F69-89C9-7C84606640D3}" type="slidenum">
              <a:rPr lang="en-US" smtClean="0"/>
              <a:pPr/>
              <a:t>28</a:t>
            </a:fld>
            <a:endParaRPr lang="en-US" dirty="0"/>
          </a:p>
        </p:txBody>
      </p:sp>
    </p:spTree>
    <p:extLst>
      <p:ext uri="{BB962C8B-B14F-4D97-AF65-F5344CB8AC3E}">
        <p14:creationId xmlns:p14="http://schemas.microsoft.com/office/powerpoint/2010/main" val="1269748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Anfang: Ein Artikel über Spiritualität</a:t>
            </a:r>
          </a:p>
        </p:txBody>
      </p:sp>
      <p:sp>
        <p:nvSpPr>
          <p:cNvPr id="3" name="Inhaltsplatzhalter 2"/>
          <p:cNvSpPr>
            <a:spLocks noGrp="1"/>
          </p:cNvSpPr>
          <p:nvPr>
            <p:ph idx="1"/>
          </p:nvPr>
        </p:nvSpPr>
        <p:spPr/>
        <p:txBody>
          <a:bodyPr>
            <a:normAutofit lnSpcReduction="10000"/>
          </a:bodyPr>
          <a:lstStyle/>
          <a:p>
            <a:r>
              <a:rPr lang="en-US" dirty="0"/>
              <a:t>Hayes, S. C. (1984). Making sense of spirituality. </a:t>
            </a:r>
            <a:r>
              <a:rPr lang="en-US" i="1" dirty="0"/>
              <a:t>Behaviorism, 12, </a:t>
            </a:r>
            <a:r>
              <a:rPr lang="en-US" dirty="0"/>
              <a:t>99-110.</a:t>
            </a:r>
            <a:endParaRPr lang="de-CH" dirty="0"/>
          </a:p>
          <a:p>
            <a:r>
              <a:rPr lang="de-CH" dirty="0"/>
              <a:t>Grundzüge der Argumentation:</a:t>
            </a:r>
          </a:p>
          <a:p>
            <a:pPr lvl="1"/>
            <a:r>
              <a:rPr lang="de-CH" sz="1600" dirty="0"/>
              <a:t>Behavioristen lehnen eigentlich Spiritualität ab</a:t>
            </a:r>
          </a:p>
          <a:p>
            <a:pPr lvl="1"/>
            <a:r>
              <a:rPr lang="de-CH" sz="1600" dirty="0"/>
              <a:t>Problem 1: «Was nicht verhaltensbezogen (</a:t>
            </a:r>
            <a:r>
              <a:rPr lang="de-CH" sz="1600" dirty="0" err="1"/>
              <a:t>behavioral</a:t>
            </a:r>
            <a:r>
              <a:rPr lang="de-CH" sz="1600" dirty="0"/>
              <a:t>) ist, ist irrelevant.» «Wahr ist nur, was sich beobachten lässt.» Verwendet ein Mensch den Begriff «Geist» (</a:t>
            </a:r>
            <a:r>
              <a:rPr lang="de-CH" sz="1600" dirty="0" err="1"/>
              <a:t>spirit</a:t>
            </a:r>
            <a:r>
              <a:rPr lang="de-CH" sz="1600" dirty="0"/>
              <a:t>), so hat er das wahrscheinlich nur unter dem sozialen Einfluss von Eltern oder Kirche gelernt (soziale Kontingenz).</a:t>
            </a:r>
          </a:p>
          <a:p>
            <a:pPr lvl="1"/>
            <a:r>
              <a:rPr lang="de-CH" sz="1600" dirty="0"/>
              <a:t>Problem 2: Betrachtung von Sprache nur unter strukturellen Aspekten lässt metaphorische Bedeutung und tieferen Sinn verlieren (Beispiel «etwas mit anderen Augen sehen»)</a:t>
            </a:r>
          </a:p>
          <a:p>
            <a:pPr lvl="1"/>
            <a:r>
              <a:rPr lang="de-CH" sz="1600" dirty="0"/>
              <a:t>Und doch gibt es noch etwas anderes als materielle Dinge. Wie damit umgehen?</a:t>
            </a:r>
          </a:p>
          <a:p>
            <a:pPr lvl="1"/>
            <a:r>
              <a:rPr lang="de-CH" sz="1600" dirty="0"/>
              <a:t>«Sehen» bezieht sich nicht nur auf physische Objekte, sondern auch auf «inneres Sehen oder Verstehen». Selbsterkenntnis = «</a:t>
            </a:r>
            <a:r>
              <a:rPr lang="de-CH" sz="1600" dirty="0" err="1"/>
              <a:t>seeing</a:t>
            </a:r>
            <a:r>
              <a:rPr lang="de-CH" sz="1600" dirty="0"/>
              <a:t> </a:t>
            </a:r>
            <a:r>
              <a:rPr lang="de-CH" sz="1600" dirty="0" err="1"/>
              <a:t>seeing</a:t>
            </a:r>
            <a:r>
              <a:rPr lang="de-CH" sz="1600" dirty="0"/>
              <a:t>»</a:t>
            </a:r>
          </a:p>
          <a:p>
            <a:pPr lvl="1"/>
            <a:r>
              <a:rPr lang="de-CH" sz="1600" u="sng" dirty="0"/>
              <a:t>Die Frage nach dem DU</a:t>
            </a:r>
            <a:r>
              <a:rPr lang="de-CH" sz="1600" dirty="0"/>
              <a:t>: «Wärest du auch du, wenn du einen Arm verlieren würdest?» – offenbar ist das Gegenüber mehr als nur das physisch Wahrnehmbare. </a:t>
            </a:r>
          </a:p>
          <a:p>
            <a:pPr lvl="1"/>
            <a:endParaRPr lang="de-CH" dirty="0"/>
          </a:p>
          <a:p>
            <a:pPr lvl="1"/>
            <a:endParaRPr lang="de-CH" dirty="0"/>
          </a:p>
        </p:txBody>
      </p:sp>
      <p:sp>
        <p:nvSpPr>
          <p:cNvPr id="4" name="Foliennummernplatzhalter 3"/>
          <p:cNvSpPr>
            <a:spLocks noGrp="1"/>
          </p:cNvSpPr>
          <p:nvPr>
            <p:ph type="sldNum" sz="quarter" idx="4"/>
          </p:nvPr>
        </p:nvSpPr>
        <p:spPr/>
        <p:txBody>
          <a:bodyPr/>
          <a:lstStyle/>
          <a:p>
            <a:fld id="{BA9B540C-44DA-4F69-89C9-7C84606640D3}" type="slidenum">
              <a:rPr lang="en-US" smtClean="0"/>
              <a:pPr/>
              <a:t>3</a:t>
            </a:fld>
            <a:endParaRPr lang="en-US" dirty="0"/>
          </a:p>
        </p:txBody>
      </p:sp>
    </p:spTree>
    <p:extLst>
      <p:ext uri="{BB962C8B-B14F-4D97-AF65-F5344CB8AC3E}">
        <p14:creationId xmlns:p14="http://schemas.microsoft.com/office/powerpoint/2010/main" val="4104196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a:p>
        </p:txBody>
      </p:sp>
      <p:sp>
        <p:nvSpPr>
          <p:cNvPr id="3" name="Inhaltsplatzhalter 2"/>
          <p:cNvSpPr>
            <a:spLocks noGrp="1"/>
          </p:cNvSpPr>
          <p:nvPr>
            <p:ph idx="1"/>
          </p:nvPr>
        </p:nvSpPr>
        <p:spPr/>
        <p:txBody>
          <a:bodyPr>
            <a:normAutofit fontScale="92500" lnSpcReduction="20000"/>
          </a:bodyPr>
          <a:lstStyle/>
          <a:p>
            <a:r>
              <a:rPr lang="de-CH" dirty="0"/>
              <a:t>Grundzüge der Argumentation:</a:t>
            </a:r>
          </a:p>
          <a:p>
            <a:pPr lvl="1"/>
            <a:r>
              <a:rPr lang="de-CH" sz="1700" dirty="0"/>
              <a:t>Behavioristen hatten bis dahin Religion nur als moralisierende Institution wahrgenommen.</a:t>
            </a:r>
          </a:p>
          <a:p>
            <a:pPr lvl="1"/>
            <a:r>
              <a:rPr lang="de-CH" sz="1700" dirty="0"/>
              <a:t>Neue Sichtweise von Religion: so wie wir das Du metaphorisch wahrnehmen, so nehmen wir auch ein transzendentes Gegenüber wahr. «Gott ist Liebe» bedeutet: Gott ist ein Gegenüber, er ist «der Kontext aller Kontexte».</a:t>
            </a:r>
          </a:p>
          <a:p>
            <a:pPr lvl="1"/>
            <a:r>
              <a:rPr lang="de-CH" sz="1700" dirty="0"/>
              <a:t>Unsere mentalen Repräsentationen sind genau so «real» wie beobachtbares Verhalten.</a:t>
            </a:r>
          </a:p>
          <a:p>
            <a:pPr lvl="1"/>
            <a:endParaRPr lang="de-CH" sz="1600" dirty="0"/>
          </a:p>
          <a:p>
            <a:r>
              <a:rPr lang="de-CH" dirty="0"/>
              <a:t>Beispiel: Die Zwei Bildschirme-Technik</a:t>
            </a:r>
          </a:p>
          <a:p>
            <a:pPr lvl="1"/>
            <a:r>
              <a:rPr lang="de-CH" sz="1700" dirty="0"/>
              <a:t>Das «beobachtende Selbst» ist wesentlich dafür, wie wir uns fühlen.</a:t>
            </a:r>
            <a:br>
              <a:rPr lang="de-CH" sz="1700" dirty="0"/>
            </a:br>
            <a:endParaRPr lang="de-CH" sz="1700" dirty="0"/>
          </a:p>
          <a:p>
            <a:r>
              <a:rPr lang="de-CH" dirty="0"/>
              <a:t>Unterscheiden zwischen Selbst und Kontext als wesentliche spirituelle Ressource</a:t>
            </a:r>
          </a:p>
          <a:p>
            <a:pPr lvl="1"/>
            <a:r>
              <a:rPr lang="de-CH" sz="1700" dirty="0"/>
              <a:t>Im östlichen Denken: Achtsamkeit – «Gedanken ziehen lassen wie Wolken»</a:t>
            </a:r>
          </a:p>
          <a:p>
            <a:pPr lvl="1"/>
            <a:r>
              <a:rPr lang="de-CH" sz="1700" dirty="0"/>
              <a:t>Im christlichen Denken: «von der Welt verachtet, aber von Gott geliebt»</a:t>
            </a:r>
          </a:p>
          <a:p>
            <a:pPr marL="57150" indent="0">
              <a:buNone/>
            </a:pPr>
            <a:r>
              <a:rPr lang="de-CH" dirty="0"/>
              <a:t>	</a:t>
            </a:r>
          </a:p>
          <a:p>
            <a:pPr marL="457200" lvl="1" indent="0">
              <a:buNone/>
            </a:pPr>
            <a:endParaRPr lang="de-CH" sz="1600" dirty="0"/>
          </a:p>
          <a:p>
            <a:endParaRPr lang="de-CH" dirty="0"/>
          </a:p>
        </p:txBody>
      </p:sp>
      <p:sp>
        <p:nvSpPr>
          <p:cNvPr id="4" name="Foliennummernplatzhalter 3"/>
          <p:cNvSpPr>
            <a:spLocks noGrp="1"/>
          </p:cNvSpPr>
          <p:nvPr>
            <p:ph type="sldNum" sz="quarter" idx="4"/>
          </p:nvPr>
        </p:nvSpPr>
        <p:spPr/>
        <p:txBody>
          <a:bodyPr/>
          <a:lstStyle/>
          <a:p>
            <a:fld id="{BA9B540C-44DA-4F69-89C9-7C84606640D3}" type="slidenum">
              <a:rPr lang="en-US" smtClean="0"/>
              <a:pPr/>
              <a:t>4</a:t>
            </a:fld>
            <a:endParaRPr lang="en-US" dirty="0"/>
          </a:p>
        </p:txBody>
      </p:sp>
    </p:spTree>
    <p:extLst>
      <p:ext uri="{BB962C8B-B14F-4D97-AF65-F5344CB8AC3E}">
        <p14:creationId xmlns:p14="http://schemas.microsoft.com/office/powerpoint/2010/main" val="406819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CH" dirty="0"/>
              <a:t>Die Zwei Bildschirme-Technik</a:t>
            </a:r>
          </a:p>
        </p:txBody>
      </p:sp>
      <p:sp>
        <p:nvSpPr>
          <p:cNvPr id="6" name="Inhaltsplatzhalter 5"/>
          <p:cNvSpPr>
            <a:spLocks noGrp="1"/>
          </p:cNvSpPr>
          <p:nvPr>
            <p:ph sz="half" idx="2"/>
          </p:nvPr>
        </p:nvSpPr>
        <p:spPr/>
        <p:txBody>
          <a:bodyPr>
            <a:normAutofit/>
          </a:bodyPr>
          <a:lstStyle/>
          <a:p>
            <a:pPr marL="0" indent="0" algn="r">
              <a:buNone/>
            </a:pPr>
            <a:endParaRPr lang="de-CH" sz="2000" dirty="0"/>
          </a:p>
          <a:p>
            <a:pPr marL="0" indent="0" algn="r">
              <a:buNone/>
            </a:pPr>
            <a:endParaRPr lang="de-CH" sz="2000" dirty="0"/>
          </a:p>
          <a:p>
            <a:pPr marL="0" indent="0" algn="r">
              <a:buNone/>
            </a:pPr>
            <a:endParaRPr lang="de-CH" sz="2000" dirty="0"/>
          </a:p>
          <a:p>
            <a:pPr marL="0" indent="0" algn="r">
              <a:buNone/>
            </a:pPr>
            <a:r>
              <a:rPr lang="de-CH" sz="2000" u="sng" dirty="0"/>
              <a:t>Person 2:</a:t>
            </a:r>
          </a:p>
          <a:p>
            <a:pPr marL="0" indent="0" algn="r">
              <a:buNone/>
            </a:pPr>
            <a:r>
              <a:rPr lang="de-CH" sz="2000" dirty="0"/>
              <a:t>Wird von dem </a:t>
            </a:r>
            <a:br>
              <a:rPr lang="de-CH" sz="2000" dirty="0"/>
            </a:br>
            <a:r>
              <a:rPr lang="de-CH" sz="2000" dirty="0"/>
              <a:t>Satz völlig</a:t>
            </a:r>
            <a:br>
              <a:rPr lang="de-CH" sz="2000" dirty="0"/>
            </a:br>
            <a:r>
              <a:rPr lang="de-CH" sz="2000" dirty="0"/>
              <a:t>absorbiert. </a:t>
            </a:r>
            <a:br>
              <a:rPr lang="de-CH" sz="2000" dirty="0"/>
            </a:br>
            <a:r>
              <a:rPr lang="de-CH" sz="2000" dirty="0"/>
              <a:t>Der Bildschirm </a:t>
            </a:r>
            <a:br>
              <a:rPr lang="de-CH" sz="2000" dirty="0"/>
            </a:br>
            <a:r>
              <a:rPr lang="de-CH" sz="2000" dirty="0"/>
              <a:t>sagt die Wahrheit </a:t>
            </a:r>
            <a:br>
              <a:rPr lang="de-CH" sz="2000" dirty="0"/>
            </a:br>
            <a:r>
              <a:rPr lang="de-CH" sz="2000" dirty="0"/>
              <a:t>über mich! Sie verschmilzt mit der Botschaft. </a:t>
            </a:r>
          </a:p>
        </p:txBody>
      </p:sp>
      <p:sp>
        <p:nvSpPr>
          <p:cNvPr id="7" name="Inhaltsplatzhalter 6"/>
          <p:cNvSpPr>
            <a:spLocks noGrp="1"/>
          </p:cNvSpPr>
          <p:nvPr>
            <p:ph sz="quarter" idx="13"/>
          </p:nvPr>
        </p:nvSpPr>
        <p:spPr/>
        <p:txBody>
          <a:bodyPr>
            <a:normAutofit/>
          </a:bodyPr>
          <a:lstStyle/>
          <a:p>
            <a:pPr marL="0" indent="0">
              <a:buNone/>
            </a:pPr>
            <a:endParaRPr lang="de-CH" sz="2000" dirty="0"/>
          </a:p>
          <a:p>
            <a:pPr marL="0" indent="0">
              <a:buNone/>
            </a:pPr>
            <a:endParaRPr lang="de-CH" sz="2000" dirty="0"/>
          </a:p>
          <a:p>
            <a:pPr marL="0" indent="0">
              <a:buNone/>
            </a:pPr>
            <a:endParaRPr lang="de-CH" sz="2000" dirty="0"/>
          </a:p>
          <a:p>
            <a:pPr marL="0" indent="0">
              <a:buNone/>
            </a:pPr>
            <a:r>
              <a:rPr lang="de-CH" sz="2000" u="sng" dirty="0"/>
              <a:t>Person 1:</a:t>
            </a:r>
          </a:p>
          <a:p>
            <a:pPr marL="0" indent="0">
              <a:buNone/>
            </a:pPr>
            <a:r>
              <a:rPr lang="de-CH" sz="2000" dirty="0"/>
              <a:t>Sieht grüne </a:t>
            </a:r>
            <a:br>
              <a:rPr lang="de-CH" sz="2000" dirty="0"/>
            </a:br>
            <a:r>
              <a:rPr lang="de-CH" sz="2000" dirty="0"/>
              <a:t>Buchstaben auf </a:t>
            </a:r>
            <a:br>
              <a:rPr lang="de-CH" sz="2000" dirty="0"/>
            </a:br>
            <a:r>
              <a:rPr lang="de-CH" sz="2000" dirty="0"/>
              <a:t>dem Bildschirm, </a:t>
            </a:r>
            <a:br>
              <a:rPr lang="de-CH" sz="2000" dirty="0"/>
            </a:br>
            <a:r>
              <a:rPr lang="de-CH" sz="2000" dirty="0"/>
              <a:t>die nichts mit ihr</a:t>
            </a:r>
            <a:br>
              <a:rPr lang="de-CH" sz="2000" dirty="0"/>
            </a:br>
            <a:r>
              <a:rPr lang="de-CH" sz="2000" dirty="0"/>
              <a:t>selbst zu tun haben. Sie kann</a:t>
            </a:r>
            <a:br>
              <a:rPr lang="de-CH" sz="2000" dirty="0"/>
            </a:br>
            <a:r>
              <a:rPr lang="de-CH" sz="2000" dirty="0"/>
              <a:t>den Unterschied zwischen</a:t>
            </a:r>
            <a:br>
              <a:rPr lang="de-CH" sz="2000" dirty="0"/>
            </a:br>
            <a:r>
              <a:rPr lang="de-CH" sz="2000" dirty="0"/>
              <a:t>Bildschirmtext und Person machen.</a:t>
            </a:r>
          </a:p>
        </p:txBody>
      </p:sp>
      <p:sp>
        <p:nvSpPr>
          <p:cNvPr id="4" name="Foliennummernplatzhalter 3"/>
          <p:cNvSpPr>
            <a:spLocks noGrp="1"/>
          </p:cNvSpPr>
          <p:nvPr>
            <p:ph type="sldNum" sz="quarter" idx="4"/>
          </p:nvPr>
        </p:nvSpPr>
        <p:spPr/>
        <p:txBody>
          <a:bodyPr/>
          <a:lstStyle/>
          <a:p>
            <a:fld id="{BA9B540C-44DA-4F69-89C9-7C84606640D3}" type="slidenum">
              <a:rPr lang="en-US" smtClean="0"/>
              <a:pPr/>
              <a:t>5</a:t>
            </a:fld>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1196753"/>
            <a:ext cx="3852642"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3149949" y="1930366"/>
            <a:ext cx="2808312" cy="1200329"/>
          </a:xfrm>
          <a:prstGeom prst="rect">
            <a:avLst/>
          </a:prstGeom>
          <a:noFill/>
        </p:spPr>
        <p:txBody>
          <a:bodyPr wrap="square" rtlCol="0">
            <a:spAutoFit/>
          </a:bodyPr>
          <a:lstStyle/>
          <a:p>
            <a:r>
              <a:rPr lang="de-CH" b="1" dirty="0">
                <a:solidFill>
                  <a:srgbClr val="92D050"/>
                </a:solidFill>
                <a:latin typeface="Verdana" panose="020B0604030504040204" pitchFamily="34" charset="0"/>
                <a:ea typeface="Verdana" panose="020B0604030504040204" pitchFamily="34" charset="0"/>
                <a:cs typeface="Verdana" panose="020B0604030504040204" pitchFamily="34" charset="0"/>
              </a:rPr>
              <a:t>Tief in dir selbst bist du eigentlich eine schlechte Person</a:t>
            </a:r>
          </a:p>
        </p:txBody>
      </p:sp>
      <p:pic>
        <p:nvPicPr>
          <p:cNvPr id="1027" name="Picture 3" descr="C:\Program Files\Microsoft Office\MEDIA\CAGCAT10\j028603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8344" y="1700808"/>
            <a:ext cx="918972" cy="88513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www.wagnerdienst.de/assets/images/daumen-hoch-smile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435612"/>
            <a:ext cx="989508" cy="9895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feld 9"/>
          <p:cNvSpPr txBox="1"/>
          <p:nvPr/>
        </p:nvSpPr>
        <p:spPr>
          <a:xfrm>
            <a:off x="2897921" y="5589240"/>
            <a:ext cx="3312368" cy="646331"/>
          </a:xfrm>
          <a:prstGeom prst="rect">
            <a:avLst/>
          </a:prstGeom>
          <a:solidFill>
            <a:schemeClr val="tx1"/>
          </a:solidFill>
        </p:spPr>
        <p:txBody>
          <a:bodyPr wrap="square" rtlCol="0">
            <a:spAutoFit/>
          </a:bodyPr>
          <a:lstStyle/>
          <a:p>
            <a:pPr algn="ctr"/>
            <a:r>
              <a:rPr lang="de-CH" dirty="0">
                <a:solidFill>
                  <a:schemeClr val="bg1"/>
                </a:solidFill>
                <a:latin typeface="Calibri" panose="020F0502020204030204" pitchFamily="34" charset="0"/>
              </a:rPr>
              <a:t>Was sind die Folgen für das Selbstwertgefühl?</a:t>
            </a:r>
          </a:p>
        </p:txBody>
      </p:sp>
      <p:grpSp>
        <p:nvGrpSpPr>
          <p:cNvPr id="12" name="Gruppieren 11"/>
          <p:cNvGrpSpPr/>
          <p:nvPr/>
        </p:nvGrpSpPr>
        <p:grpSpPr>
          <a:xfrm>
            <a:off x="70588" y="5362126"/>
            <a:ext cx="9084623" cy="387660"/>
            <a:chOff x="70588" y="5362126"/>
            <a:chExt cx="9084623" cy="387660"/>
          </a:xfrm>
        </p:grpSpPr>
        <p:sp>
          <p:nvSpPr>
            <p:cNvPr id="11" name="Ellipse 10"/>
            <p:cNvSpPr/>
            <p:nvPr/>
          </p:nvSpPr>
          <p:spPr>
            <a:xfrm>
              <a:off x="7535539" y="5389746"/>
              <a:ext cx="1619672" cy="36004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a:solidFill>
                    <a:schemeClr val="tx1"/>
                  </a:solidFill>
                  <a:latin typeface="Calibri" panose="020F0502020204030204" pitchFamily="34" charset="0"/>
                  <a:cs typeface="Calibri" panose="020F0502020204030204" pitchFamily="34" charset="0"/>
                </a:rPr>
                <a:t>FUSION</a:t>
              </a:r>
            </a:p>
          </p:txBody>
        </p:sp>
        <p:sp>
          <p:nvSpPr>
            <p:cNvPr id="15" name="Ellipse 14"/>
            <p:cNvSpPr/>
            <p:nvPr/>
          </p:nvSpPr>
          <p:spPr>
            <a:xfrm>
              <a:off x="70588" y="5362126"/>
              <a:ext cx="1619672" cy="36004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b="1" dirty="0">
                  <a:solidFill>
                    <a:schemeClr val="tx1"/>
                  </a:solidFill>
                  <a:latin typeface="Calibri" panose="020F0502020204030204" pitchFamily="34" charset="0"/>
                  <a:cs typeface="Calibri" panose="020F0502020204030204" pitchFamily="34" charset="0"/>
                </a:rPr>
                <a:t>DEFUSION</a:t>
              </a:r>
            </a:p>
          </p:txBody>
        </p:sp>
      </p:grpSp>
    </p:spTree>
    <p:extLst>
      <p:ext uri="{BB962C8B-B14F-4D97-AF65-F5344CB8AC3E}">
        <p14:creationId xmlns:p14="http://schemas.microsoft.com/office/powerpoint/2010/main" val="288947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2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Begründer von ACT</a:t>
            </a:r>
          </a:p>
        </p:txBody>
      </p:sp>
      <p:sp>
        <p:nvSpPr>
          <p:cNvPr id="5" name="Foliennummernplatzhalter 4"/>
          <p:cNvSpPr>
            <a:spLocks noGrp="1"/>
          </p:cNvSpPr>
          <p:nvPr>
            <p:ph type="sldNum" sz="quarter" idx="4"/>
          </p:nvPr>
        </p:nvSpPr>
        <p:spPr/>
        <p:txBody>
          <a:bodyPr/>
          <a:lstStyle/>
          <a:p>
            <a:fld id="{BA9B540C-44DA-4F69-89C9-7C84606640D3}" type="slidenum">
              <a:rPr lang="en-US" smtClean="0"/>
              <a:pPr/>
              <a:t>6</a:t>
            </a:fld>
            <a:endParaRPr lang="en-US" dirty="0"/>
          </a:p>
        </p:txBody>
      </p:sp>
      <p:pic>
        <p:nvPicPr>
          <p:cNvPr id="1026" name="Picture 2" descr="F:\SEMINARE_MATERIAL\PSYCHOTHERAPIE\ACT_Mindfulness\IMAGES_ACT\Steven_C_Haye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t="6393" r="-13319" b="20544"/>
          <a:stretch/>
        </p:blipFill>
        <p:spPr bwMode="auto">
          <a:xfrm>
            <a:off x="827584" y="1700808"/>
            <a:ext cx="1485753" cy="143691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SEMINARE_MATERIAL\PSYCHOTHERAPIE\ACT_Mindfulness\IMAGES_ACT\Dr-Russ-Harris.jpg"/>
          <p:cNvPicPr>
            <a:picLocks noChangeAspect="1" noChangeArrowheads="1"/>
          </p:cNvPicPr>
          <p:nvPr/>
        </p:nvPicPr>
        <p:blipFill rotWithShape="1">
          <a:blip r:embed="rId3">
            <a:extLst>
              <a:ext uri="{28A0092B-C50C-407E-A947-70E740481C1C}">
                <a14:useLocalDpi xmlns:a14="http://schemas.microsoft.com/office/drawing/2010/main" val="0"/>
              </a:ext>
            </a:extLst>
          </a:blip>
          <a:srcRect l="23671" t="7392" r="28637" b="18056"/>
          <a:stretch/>
        </p:blipFill>
        <p:spPr bwMode="auto">
          <a:xfrm>
            <a:off x="827584" y="4005064"/>
            <a:ext cx="1345600" cy="1421959"/>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843808" y="1700808"/>
            <a:ext cx="5544616" cy="1477328"/>
          </a:xfrm>
          <a:prstGeom prst="rect">
            <a:avLst/>
          </a:prstGeom>
          <a:noFill/>
        </p:spPr>
        <p:txBody>
          <a:bodyPr wrap="square" rtlCol="0">
            <a:spAutoFit/>
          </a:bodyPr>
          <a:lstStyle/>
          <a:p>
            <a:r>
              <a:rPr lang="de-CH" dirty="0"/>
              <a:t>Steven Hayes, </a:t>
            </a:r>
            <a:r>
              <a:rPr lang="de-CH" dirty="0" err="1"/>
              <a:t>Ph.D</a:t>
            </a:r>
            <a:r>
              <a:rPr lang="de-CH" dirty="0"/>
              <a:t>., Professor für Psychologie </a:t>
            </a:r>
            <a:r>
              <a:rPr lang="de-CH" dirty="0" err="1"/>
              <a:t>and</a:t>
            </a:r>
            <a:r>
              <a:rPr lang="de-CH" dirty="0"/>
              <a:t> der University von Nevada; erster Artikel über «</a:t>
            </a:r>
            <a:r>
              <a:rPr lang="de-CH" dirty="0" err="1"/>
              <a:t>contextual</a:t>
            </a:r>
            <a:r>
              <a:rPr lang="de-CH" dirty="0"/>
              <a:t> </a:t>
            </a:r>
            <a:r>
              <a:rPr lang="de-CH" dirty="0" err="1"/>
              <a:t>therapy</a:t>
            </a:r>
            <a:r>
              <a:rPr lang="de-CH" dirty="0"/>
              <a:t>» 1984.</a:t>
            </a:r>
          </a:p>
          <a:p>
            <a:r>
              <a:rPr lang="de-CH">
                <a:hlinkClick r:id="rId4"/>
              </a:rPr>
              <a:t>www.stevenchayes.com</a:t>
            </a:r>
            <a:r>
              <a:rPr lang="de-CH"/>
              <a:t> </a:t>
            </a:r>
            <a:endParaRPr lang="de-CH" dirty="0"/>
          </a:p>
          <a:p>
            <a:endParaRPr lang="de-CH" dirty="0"/>
          </a:p>
        </p:txBody>
      </p:sp>
      <p:sp>
        <p:nvSpPr>
          <p:cNvPr id="10" name="Textfeld 9"/>
          <p:cNvSpPr txBox="1"/>
          <p:nvPr/>
        </p:nvSpPr>
        <p:spPr>
          <a:xfrm>
            <a:off x="2843808" y="3945830"/>
            <a:ext cx="5544616" cy="1477328"/>
          </a:xfrm>
          <a:prstGeom prst="rect">
            <a:avLst/>
          </a:prstGeom>
          <a:noFill/>
        </p:spPr>
        <p:txBody>
          <a:bodyPr wrap="square" rtlCol="0">
            <a:spAutoFit/>
          </a:bodyPr>
          <a:lstStyle/>
          <a:p>
            <a:r>
              <a:rPr lang="de-CH" dirty="0"/>
              <a:t>Russ Harris, Allgemeinpraktiker in Melbourne, Australien; entdeckt ca. 2000 ACT und beginnt Kurse zu geben; heute einer der wichtigsten Vertreter der Therapierichtung</a:t>
            </a:r>
          </a:p>
          <a:p>
            <a:r>
              <a:rPr lang="de-CH" dirty="0">
                <a:hlinkClick r:id="rId5"/>
              </a:rPr>
              <a:t>www.actmindfully.co.au</a:t>
            </a:r>
            <a:r>
              <a:rPr lang="de-CH" dirty="0"/>
              <a:t> </a:t>
            </a:r>
          </a:p>
        </p:txBody>
      </p:sp>
    </p:spTree>
    <p:extLst>
      <p:ext uri="{BB962C8B-B14F-4D97-AF65-F5344CB8AC3E}">
        <p14:creationId xmlns:p14="http://schemas.microsoft.com/office/powerpoint/2010/main" val="8496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dirty="0"/>
              <a:t>Das Ziel von ACT</a:t>
            </a:r>
          </a:p>
        </p:txBody>
      </p:sp>
      <p:sp>
        <p:nvSpPr>
          <p:cNvPr id="7" name="Inhaltsplatzhalter 6"/>
          <p:cNvSpPr>
            <a:spLocks noGrp="1"/>
          </p:cNvSpPr>
          <p:nvPr>
            <p:ph idx="1"/>
          </p:nvPr>
        </p:nvSpPr>
        <p:spPr>
          <a:xfrm>
            <a:off x="457200" y="1556792"/>
            <a:ext cx="8229600" cy="4104456"/>
          </a:xfrm>
          <a:solidFill>
            <a:schemeClr val="accent1">
              <a:lumMod val="60000"/>
              <a:lumOff val="40000"/>
            </a:schemeClr>
          </a:solidFill>
          <a:ln w="38100">
            <a:solidFill>
              <a:srgbClr val="FFC000"/>
            </a:solidFill>
          </a:ln>
        </p:spPr>
        <p:txBody>
          <a:bodyPr>
            <a:normAutofit/>
          </a:bodyPr>
          <a:lstStyle/>
          <a:p>
            <a:pPr marL="0" indent="0" algn="ctr">
              <a:buNone/>
            </a:pPr>
            <a:br>
              <a:rPr lang="de-CH" sz="3600" dirty="0">
                <a:latin typeface="Cambria" panose="02040503050406030204" pitchFamily="18" charset="0"/>
              </a:rPr>
            </a:br>
            <a:r>
              <a:rPr lang="de-CH" sz="3600" dirty="0">
                <a:latin typeface="Cambria" panose="02040503050406030204" pitchFamily="18" charset="0"/>
              </a:rPr>
              <a:t>Ein reiches und ein erfülltes Leben</a:t>
            </a:r>
          </a:p>
          <a:p>
            <a:pPr marL="0" indent="0" algn="ctr">
              <a:buNone/>
            </a:pPr>
            <a:r>
              <a:rPr lang="de-CH" sz="3600" dirty="0">
                <a:latin typeface="Cambria" panose="02040503050406030204" pitchFamily="18" charset="0"/>
              </a:rPr>
              <a:t>T R O T Z</a:t>
            </a:r>
          </a:p>
          <a:p>
            <a:pPr marL="0" indent="0" algn="ctr">
              <a:buNone/>
            </a:pPr>
            <a:r>
              <a:rPr lang="de-CH" sz="3600" dirty="0">
                <a:latin typeface="Cambria" panose="02040503050406030204" pitchFamily="18" charset="0"/>
              </a:rPr>
              <a:t>Unvollkommenheit, Schmerz und Leiden,</a:t>
            </a:r>
            <a:br>
              <a:rPr lang="de-CH" sz="3600" dirty="0">
                <a:latin typeface="Cambria" panose="02040503050406030204" pitchFamily="18" charset="0"/>
              </a:rPr>
            </a:br>
            <a:r>
              <a:rPr lang="de-CH" sz="3600" dirty="0">
                <a:latin typeface="Cambria" panose="02040503050406030204" pitchFamily="18" charset="0"/>
              </a:rPr>
              <a:t>die existentiell und unausweichlich zu unserem Leben gehören.</a:t>
            </a:r>
          </a:p>
        </p:txBody>
      </p:sp>
      <p:sp>
        <p:nvSpPr>
          <p:cNvPr id="5" name="Foliennummernplatzhalter 4"/>
          <p:cNvSpPr>
            <a:spLocks noGrp="1"/>
          </p:cNvSpPr>
          <p:nvPr>
            <p:ph type="sldNum" sz="quarter" idx="4"/>
          </p:nvPr>
        </p:nvSpPr>
        <p:spPr/>
        <p:txBody>
          <a:bodyPr/>
          <a:lstStyle/>
          <a:p>
            <a:fld id="{BA9B540C-44DA-4F69-89C9-7C84606640D3}" type="slidenum">
              <a:rPr lang="en-US" smtClean="0"/>
              <a:pPr/>
              <a:t>7</a:t>
            </a:fld>
            <a:endParaRPr lang="en-US" dirty="0"/>
          </a:p>
        </p:txBody>
      </p:sp>
      <p:sp>
        <p:nvSpPr>
          <p:cNvPr id="2" name="Textfeld 1"/>
          <p:cNvSpPr txBox="1"/>
          <p:nvPr/>
        </p:nvSpPr>
        <p:spPr>
          <a:xfrm>
            <a:off x="2884726" y="1517882"/>
            <a:ext cx="3312368" cy="830997"/>
          </a:xfrm>
          <a:prstGeom prst="rect">
            <a:avLst/>
          </a:prstGeom>
          <a:noFill/>
        </p:spPr>
        <p:txBody>
          <a:bodyPr wrap="square" rtlCol="0">
            <a:spAutoFit/>
          </a:bodyPr>
          <a:lstStyle/>
          <a:p>
            <a:pPr algn="ctr"/>
            <a:r>
              <a:rPr lang="de-CH" sz="4800" b="1" dirty="0">
                <a:solidFill>
                  <a:schemeClr val="bg1"/>
                </a:solidFill>
                <a:latin typeface="Calibri" panose="020F0502020204030204" pitchFamily="34" charset="0"/>
                <a:cs typeface="Calibri" panose="020F0502020204030204" pitchFamily="34" charset="0"/>
              </a:rPr>
              <a:t>Z I E L :</a:t>
            </a:r>
          </a:p>
        </p:txBody>
      </p:sp>
    </p:spTree>
    <p:extLst>
      <p:ext uri="{BB962C8B-B14F-4D97-AF65-F5344CB8AC3E}">
        <p14:creationId xmlns:p14="http://schemas.microsoft.com/office/powerpoint/2010/main" val="106937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r>
              <a:rPr lang="de-CH" sz="3000" dirty="0"/>
              <a:t>Was ist </a:t>
            </a:r>
            <a:r>
              <a:rPr lang="de-CH" sz="3000" dirty="0" err="1"/>
              <a:t>Acceptance</a:t>
            </a:r>
            <a:r>
              <a:rPr lang="de-CH" sz="3000" dirty="0"/>
              <a:t> </a:t>
            </a:r>
            <a:r>
              <a:rPr lang="de-CH" sz="3000" dirty="0" err="1"/>
              <a:t>and</a:t>
            </a:r>
            <a:r>
              <a:rPr lang="de-CH" sz="3000" dirty="0"/>
              <a:t> </a:t>
            </a:r>
            <a:r>
              <a:rPr lang="de-CH" sz="3000" dirty="0" err="1"/>
              <a:t>Commitment</a:t>
            </a:r>
            <a:r>
              <a:rPr lang="de-CH" sz="3000" dirty="0"/>
              <a:t> </a:t>
            </a:r>
            <a:r>
              <a:rPr lang="de-CH" sz="3000" dirty="0" err="1"/>
              <a:t>Therapy</a:t>
            </a:r>
            <a:r>
              <a:rPr lang="de-CH" sz="3000" dirty="0"/>
              <a:t>?</a:t>
            </a:r>
          </a:p>
        </p:txBody>
      </p:sp>
      <p:sp>
        <p:nvSpPr>
          <p:cNvPr id="7" name="Inhaltsplatzhalter 6"/>
          <p:cNvSpPr>
            <a:spLocks noGrp="1"/>
          </p:cNvSpPr>
          <p:nvPr>
            <p:ph idx="1"/>
          </p:nvPr>
        </p:nvSpPr>
        <p:spPr/>
        <p:txBody>
          <a:bodyPr>
            <a:normAutofit fontScale="92500" lnSpcReduction="20000"/>
          </a:bodyPr>
          <a:lstStyle/>
          <a:p>
            <a:r>
              <a:rPr lang="de-DE" dirty="0"/>
              <a:t>ACT hat seinen Namen aus den Kernbotschaften: </a:t>
            </a:r>
            <a:r>
              <a:rPr lang="de-DE" u="sng" dirty="0"/>
              <a:t>Akzeptiere</a:t>
            </a:r>
            <a:r>
              <a:rPr lang="de-DE" dirty="0"/>
              <a:t>, was du nicht kontrollieren kannst und widme dich (verpflichte dich zu – engl. </a:t>
            </a:r>
            <a:r>
              <a:rPr lang="de-DE" u="sng" dirty="0" err="1"/>
              <a:t>commit</a:t>
            </a:r>
            <a:r>
              <a:rPr lang="de-DE" dirty="0"/>
              <a:t>) Handlungen / Verhaltensweisen, die dein Leben verbessern und bereichern.</a:t>
            </a:r>
          </a:p>
          <a:p>
            <a:endParaRPr lang="de-DE" dirty="0"/>
          </a:p>
          <a:p>
            <a:r>
              <a:rPr lang="de-DE" dirty="0"/>
              <a:t>Das Ziel von ACT ist es, das menschliche Potential auszuschöpfen, um ein </a:t>
            </a:r>
            <a:r>
              <a:rPr lang="de-DE" dirty="0" err="1"/>
              <a:t>ein</a:t>
            </a:r>
            <a:r>
              <a:rPr lang="de-DE" dirty="0"/>
              <a:t> reiches, erfülltes und sinnvolles Leben zu erreichen. Zwei Strategien helfen dabei:</a:t>
            </a:r>
          </a:p>
          <a:p>
            <a:endParaRPr lang="de-DE" dirty="0"/>
          </a:p>
          <a:p>
            <a:pPr lvl="1"/>
            <a:r>
              <a:rPr lang="de-DE" dirty="0"/>
              <a:t>Erlernen von psychologischen Fertigkeiten, um mit schmerzlichen Gedanken und Gefühlen effektiv umzugehen – im Sinne, dass sie deutlich weniger Einfluss haben  (Achtsamkeits-Fertigkeiten)</a:t>
            </a:r>
          </a:p>
          <a:p>
            <a:pPr lvl="1"/>
            <a:r>
              <a:rPr lang="de-DE" dirty="0"/>
              <a:t>Klären, was wirklich wichtig und bedeutsam ist – also deine Werte erkennen. Dieses Wissen soll dich anleiten, inspirieren und motivieren, um das Leben zu verbessern.</a:t>
            </a:r>
          </a:p>
        </p:txBody>
      </p:sp>
      <p:sp>
        <p:nvSpPr>
          <p:cNvPr id="5" name="Foliennummernplatzhalter 4"/>
          <p:cNvSpPr>
            <a:spLocks noGrp="1"/>
          </p:cNvSpPr>
          <p:nvPr>
            <p:ph type="sldNum" sz="quarter" idx="4"/>
          </p:nvPr>
        </p:nvSpPr>
        <p:spPr/>
        <p:txBody>
          <a:bodyPr/>
          <a:lstStyle/>
          <a:p>
            <a:fld id="{BA9B540C-44DA-4F69-89C9-7C84606640D3}" type="slidenum">
              <a:rPr lang="en-US" smtClean="0"/>
              <a:pPr/>
              <a:t>8</a:t>
            </a:fld>
            <a:endParaRPr lang="en-US" dirty="0"/>
          </a:p>
        </p:txBody>
      </p:sp>
    </p:spTree>
    <p:extLst>
      <p:ext uri="{BB962C8B-B14F-4D97-AF65-F5344CB8AC3E}">
        <p14:creationId xmlns:p14="http://schemas.microsoft.com/office/powerpoint/2010/main" val="786504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251520" y="1929286"/>
            <a:ext cx="4041775" cy="3299914"/>
          </a:xfrm>
        </p:spPr>
      </p:pic>
      <p:sp>
        <p:nvSpPr>
          <p:cNvPr id="2" name="Titel 1"/>
          <p:cNvSpPr>
            <a:spLocks noGrp="1"/>
          </p:cNvSpPr>
          <p:nvPr>
            <p:ph type="title"/>
          </p:nvPr>
        </p:nvSpPr>
        <p:spPr/>
        <p:txBody>
          <a:bodyPr/>
          <a:lstStyle/>
          <a:p>
            <a:r>
              <a:rPr lang="de-CH" dirty="0"/>
              <a:t>Ein Akzeptanz-geleitetes Leben</a:t>
            </a:r>
          </a:p>
        </p:txBody>
      </p:sp>
      <p:sp>
        <p:nvSpPr>
          <p:cNvPr id="3" name="Inhaltsplatzhalter 2"/>
          <p:cNvSpPr>
            <a:spLocks noGrp="1"/>
          </p:cNvSpPr>
          <p:nvPr>
            <p:ph sz="half" idx="2"/>
          </p:nvPr>
        </p:nvSpPr>
        <p:spPr>
          <a:xfrm>
            <a:off x="4283968" y="1600200"/>
            <a:ext cx="4402832" cy="4525963"/>
          </a:xfrm>
        </p:spPr>
        <p:txBody>
          <a:bodyPr>
            <a:normAutofit/>
          </a:bodyPr>
          <a:lstStyle/>
          <a:p>
            <a:pPr marL="0" indent="0">
              <a:buNone/>
            </a:pPr>
            <a:r>
              <a:rPr lang="de-CH" sz="2000" b="1" dirty="0"/>
              <a:t>ACCEPTANCE AND COMMITMENT THERAPY</a:t>
            </a:r>
          </a:p>
          <a:p>
            <a:r>
              <a:rPr lang="de-CH" sz="2000" dirty="0"/>
              <a:t>Menschliches Leiden entsteht oft durch den Versuch, seelischen Schmerz zu vermeiden. Krampfhaftes Korrigieren hilft nicht.</a:t>
            </a:r>
          </a:p>
          <a:p>
            <a:r>
              <a:rPr lang="de-CH" sz="2000" dirty="0"/>
              <a:t>Dinge akzeptieren, wie sie sind, besonders, wenn man sie nicht ändern kann. – Gleichmut, Gelassenheit.</a:t>
            </a:r>
          </a:p>
          <a:p>
            <a:r>
              <a:rPr lang="de-CH" sz="2000" dirty="0"/>
              <a:t>Werte, die das Leben leiten können</a:t>
            </a:r>
          </a:p>
          <a:p>
            <a:r>
              <a:rPr lang="de-CH" sz="2000" dirty="0"/>
              <a:t>Ableiten von konkreten Handlungsweisen</a:t>
            </a:r>
          </a:p>
          <a:p>
            <a:pPr marL="0" indent="0">
              <a:buNone/>
            </a:pPr>
            <a:endParaRPr lang="de-CH" sz="2000" dirty="0"/>
          </a:p>
          <a:p>
            <a:pPr marL="0" indent="0">
              <a:buNone/>
            </a:pPr>
            <a:endParaRPr lang="de-CH" sz="2000" dirty="0"/>
          </a:p>
        </p:txBody>
      </p:sp>
      <p:sp>
        <p:nvSpPr>
          <p:cNvPr id="5" name="Foliennummernplatzhalter 4"/>
          <p:cNvSpPr>
            <a:spLocks noGrp="1"/>
          </p:cNvSpPr>
          <p:nvPr>
            <p:ph type="sldNum" sz="quarter" idx="4"/>
          </p:nvPr>
        </p:nvSpPr>
        <p:spPr>
          <a:xfrm>
            <a:off x="8645159" y="111547"/>
            <a:ext cx="561975" cy="365125"/>
          </a:xfrm>
          <a:prstGeom prst="rect">
            <a:avLst/>
          </a:prstGeom>
        </p:spPr>
        <p:txBody>
          <a:bodyPr/>
          <a:lstStyle/>
          <a:p>
            <a:fld id="{BA9B540C-44DA-4F69-89C9-7C84606640D3}" type="slidenum">
              <a:rPr lang="en-US" smtClean="0"/>
              <a:pPr/>
              <a:t>9</a:t>
            </a:fld>
            <a:endParaRPr lang="en-US" dirty="0"/>
          </a:p>
        </p:txBody>
      </p:sp>
      <p:sp>
        <p:nvSpPr>
          <p:cNvPr id="6" name="Bogen 5"/>
          <p:cNvSpPr/>
          <p:nvPr/>
        </p:nvSpPr>
        <p:spPr>
          <a:xfrm>
            <a:off x="1259632" y="2564904"/>
            <a:ext cx="2088232" cy="1944216"/>
          </a:xfrm>
          <a:prstGeom prst="arc">
            <a:avLst>
              <a:gd name="adj1" fmla="val 5376392"/>
              <a:gd name="adj2" fmla="val 0"/>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CH"/>
          </a:p>
        </p:txBody>
      </p:sp>
    </p:spTree>
    <p:extLst>
      <p:ext uri="{BB962C8B-B14F-4D97-AF65-F5344CB8AC3E}">
        <p14:creationId xmlns:p14="http://schemas.microsoft.com/office/powerpoint/2010/main" val="24723524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nank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3386</Words>
  <Application>Microsoft Office PowerPoint</Application>
  <PresentationFormat>Bildschirmpräsentation (4:3)</PresentationFormat>
  <Paragraphs>415</Paragraphs>
  <Slides>28</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28</vt:i4>
      </vt:variant>
    </vt:vector>
  </HeadingPairs>
  <TitlesOfParts>
    <vt:vector size="35" baseType="lpstr">
      <vt:lpstr>Arial</vt:lpstr>
      <vt:lpstr>Calibri</vt:lpstr>
      <vt:lpstr>Cambria</vt:lpstr>
      <vt:lpstr>Courier New</vt:lpstr>
      <vt:lpstr>Palatino Linotype</vt:lpstr>
      <vt:lpstr>Verdana</vt:lpstr>
      <vt:lpstr>Executive</vt:lpstr>
      <vt:lpstr>ACT Acceptance and Commitment Therapie</vt:lpstr>
      <vt:lpstr>Dritte Welle der Verhaltenstherapie</vt:lpstr>
      <vt:lpstr>Anfang: Ein Artikel über Spiritualität</vt:lpstr>
      <vt:lpstr>PowerPoint-Präsentation</vt:lpstr>
      <vt:lpstr>Die Zwei Bildschirme-Technik</vt:lpstr>
      <vt:lpstr>Begründer von ACT</vt:lpstr>
      <vt:lpstr>Das Ziel von ACT</vt:lpstr>
      <vt:lpstr>Was ist Acceptance and Commitment Therapy?</vt:lpstr>
      <vt:lpstr>Ein Akzeptanz-geleitetes Leben</vt:lpstr>
      <vt:lpstr>Die einzelnen Elemente</vt:lpstr>
      <vt:lpstr>Selbst im Kontext, das beobachtende Selbst</vt:lpstr>
      <vt:lpstr>Von der Fusion zur «Defusion»</vt:lpstr>
      <vt:lpstr>Akzeptanz</vt:lpstr>
      <vt:lpstr>Achtsamkeit – im Hier und Jetzt</vt:lpstr>
      <vt:lpstr>Achtsamkeit in ACT</vt:lpstr>
      <vt:lpstr>Achtsamkeit – kritische Würdigung</vt:lpstr>
      <vt:lpstr>Werte</vt:lpstr>
      <vt:lpstr>Beispiele für Werte</vt:lpstr>
      <vt:lpstr>Wertekompass</vt:lpstr>
      <vt:lpstr>Tun, was wichtig ist</vt:lpstr>
      <vt:lpstr>Wertebasierte (SMARTE) Ziele festlegen</vt:lpstr>
      <vt:lpstr>Beispiel Alex</vt:lpstr>
      <vt:lpstr>Dynamische Entwicklung</vt:lpstr>
      <vt:lpstr>Belegt durch vielfältige empirische Studien</vt:lpstr>
      <vt:lpstr>ACT Schmerztherapie</vt:lpstr>
      <vt:lpstr>Hilfreiche Bücher zur Einführung</vt:lpstr>
      <vt:lpstr>Websites zu ACT</vt:lpstr>
      <vt:lpstr>Danke für die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 Einführung</dc:title>
  <dc:creator>Dr. Samuel Pfeifer</dc:creator>
  <cp:keywords>Einführung in Acceptance und Commitment Therapy - Bezug zur Spiritualität Journacl Club Klinik Sonnenhalde</cp:keywords>
  <cp:lastModifiedBy>Samuel Pfeifer</cp:lastModifiedBy>
  <cp:revision>214</cp:revision>
  <cp:lastPrinted>2013-05-06T06:44:21Z</cp:lastPrinted>
  <dcterms:created xsi:type="dcterms:W3CDTF">2012-12-12T08:45:31Z</dcterms:created>
  <dcterms:modified xsi:type="dcterms:W3CDTF">2021-01-09T15:42:17Z</dcterms:modified>
</cp:coreProperties>
</file>