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443" r:id="rId3"/>
    <p:sldId id="401" r:id="rId4"/>
    <p:sldId id="422" r:id="rId5"/>
    <p:sldId id="423" r:id="rId6"/>
    <p:sldId id="425" r:id="rId7"/>
    <p:sldId id="440" r:id="rId8"/>
    <p:sldId id="434" r:id="rId9"/>
    <p:sldId id="435" r:id="rId10"/>
    <p:sldId id="407" r:id="rId11"/>
    <p:sldId id="408" r:id="rId12"/>
    <p:sldId id="404" r:id="rId13"/>
    <p:sldId id="355" r:id="rId14"/>
    <p:sldId id="409" r:id="rId15"/>
    <p:sldId id="410" r:id="rId16"/>
    <p:sldId id="411" r:id="rId17"/>
    <p:sldId id="412" r:id="rId18"/>
    <p:sldId id="413" r:id="rId19"/>
    <p:sldId id="414" r:id="rId20"/>
    <p:sldId id="415" r:id="rId21"/>
    <p:sldId id="416" r:id="rId22"/>
    <p:sldId id="417" r:id="rId23"/>
    <p:sldId id="437" r:id="rId24"/>
    <p:sldId id="438" r:id="rId25"/>
    <p:sldId id="439" r:id="rId26"/>
    <p:sldId id="429" r:id="rId27"/>
    <p:sldId id="428" r:id="rId28"/>
    <p:sldId id="431" r:id="rId29"/>
    <p:sldId id="430" r:id="rId30"/>
    <p:sldId id="418" r:id="rId31"/>
    <p:sldId id="419" r:id="rId32"/>
    <p:sldId id="421" r:id="rId33"/>
    <p:sldId id="426" r:id="rId34"/>
    <p:sldId id="276" r:id="rId35"/>
    <p:sldId id="427" r:id="rId3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4035" autoAdjust="0"/>
  </p:normalViewPr>
  <p:slideViewPr>
    <p:cSldViewPr>
      <p:cViewPr varScale="1">
        <p:scale>
          <a:sx n="72" d="100"/>
          <a:sy n="72" d="100"/>
        </p:scale>
        <p:origin x="1836" y="66"/>
      </p:cViewPr>
      <p:guideLst>
        <p:guide orient="horz" pos="2160"/>
        <p:guide pos="2880"/>
      </p:guideLst>
    </p:cSldViewPr>
  </p:slideViewPr>
  <p:outlineViewPr>
    <p:cViewPr>
      <p:scale>
        <a:sx n="33" d="100"/>
        <a:sy n="33" d="100"/>
      </p:scale>
      <p:origin x="0" y="19110"/>
    </p:cViewPr>
  </p:outlineViewPr>
  <p:notesTextViewPr>
    <p:cViewPr>
      <p:scale>
        <a:sx n="1" d="1"/>
        <a:sy n="1" d="1"/>
      </p:scale>
      <p:origin x="0" y="0"/>
    </p:cViewPr>
  </p:notesTextViewPr>
  <p:sorterViewPr>
    <p:cViewPr>
      <p:scale>
        <a:sx n="78" d="100"/>
        <a:sy n="78" d="100"/>
      </p:scale>
      <p:origin x="0" y="-588"/>
    </p:cViewPr>
  </p:sorterViewPr>
  <p:notesViewPr>
    <p:cSldViewPr>
      <p:cViewPr varScale="1">
        <p:scale>
          <a:sx n="66" d="100"/>
          <a:sy n="66" d="100"/>
        </p:scale>
        <p:origin x="3204" y="72"/>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sz="quarter" idx="1"/>
          </p:nvPr>
        </p:nvSpPr>
        <p:spPr>
          <a:xfrm>
            <a:off x="2944071" y="183813"/>
            <a:ext cx="3661199" cy="468154"/>
          </a:xfrm>
          <a:prstGeom prst="rect">
            <a:avLst/>
          </a:prstGeom>
        </p:spPr>
        <p:txBody>
          <a:bodyPr vert="horz" lIns="93936" tIns="46968" rIns="93936" bIns="46968" rtlCol="0"/>
          <a:lstStyle>
            <a:lvl1pPr algn="r">
              <a:defRPr sz="1200"/>
            </a:lvl1pPr>
          </a:lstStyle>
          <a:p>
            <a:r>
              <a:rPr lang="de-CH" dirty="0"/>
              <a:t>Prof. Dr. Samuel Pfeifer</a:t>
            </a:r>
            <a:br>
              <a:rPr lang="de-CH" dirty="0"/>
            </a:br>
            <a:r>
              <a:rPr lang="de-CH" dirty="0"/>
              <a:t>Sich selbst verstehen in seiner </a:t>
            </a:r>
            <a:br>
              <a:rPr lang="de-CH" dirty="0"/>
            </a:br>
            <a:r>
              <a:rPr lang="de-CH" dirty="0"/>
              <a:t>Endlichkeit und Verletzlichkeit</a:t>
            </a:r>
          </a:p>
          <a:p>
            <a:r>
              <a:rPr lang="de-CH" dirty="0"/>
              <a:t>15</a:t>
            </a:r>
          </a:p>
        </p:txBody>
      </p:sp>
      <p:sp>
        <p:nvSpPr>
          <p:cNvPr id="4" name="Fußzeilenplatzhalter 3"/>
          <p:cNvSpPr>
            <a:spLocks noGrp="1"/>
          </p:cNvSpPr>
          <p:nvPr>
            <p:ph type="ftr" sz="quarter" idx="2"/>
          </p:nvPr>
        </p:nvSpPr>
        <p:spPr>
          <a:xfrm>
            <a:off x="566207" y="8736863"/>
            <a:ext cx="3066733" cy="468154"/>
          </a:xfrm>
          <a:prstGeom prst="rect">
            <a:avLst/>
          </a:prstGeom>
        </p:spPr>
        <p:txBody>
          <a:bodyPr vert="horz" lIns="93936" tIns="46968" rIns="93936" bIns="46968" rtlCol="0" anchor="b"/>
          <a:lstStyle>
            <a:lvl1pPr algn="l">
              <a:defRPr sz="1200"/>
            </a:lvl1pPr>
          </a:lstStyle>
          <a:p>
            <a:r>
              <a:rPr lang="de-CH" dirty="0"/>
              <a:t>www.samuelpfeifer.com</a:t>
            </a:r>
          </a:p>
        </p:txBody>
      </p:sp>
      <p:sp>
        <p:nvSpPr>
          <p:cNvPr id="5" name="Foliennummernplatzhalter 4"/>
          <p:cNvSpPr>
            <a:spLocks noGrp="1"/>
          </p:cNvSpPr>
          <p:nvPr>
            <p:ph type="sldNum" sz="quarter" idx="3"/>
          </p:nvPr>
        </p:nvSpPr>
        <p:spPr>
          <a:xfrm>
            <a:off x="3389921" y="8736863"/>
            <a:ext cx="3066733" cy="468154"/>
          </a:xfrm>
          <a:prstGeom prst="rect">
            <a:avLst/>
          </a:prstGeom>
        </p:spPr>
        <p:txBody>
          <a:bodyPr vert="horz" lIns="93936" tIns="46968" rIns="93936" bIns="46968" rtlCol="0" anchor="b"/>
          <a:lstStyle>
            <a:lvl1pPr algn="r">
              <a:defRPr sz="1200"/>
            </a:lvl1pPr>
          </a:lstStyle>
          <a:p>
            <a:fld id="{FE4720BD-7955-4B34-9FB9-31D860029BDB}" type="slidenum">
              <a:rPr lang="de-CH" smtClean="0"/>
              <a:t>‹Nr.›</a:t>
            </a:fld>
            <a:endParaRPr lang="de-CH" dirty="0"/>
          </a:p>
        </p:txBody>
      </p:sp>
    </p:spTree>
    <p:extLst>
      <p:ext uri="{BB962C8B-B14F-4D97-AF65-F5344CB8AC3E}">
        <p14:creationId xmlns:p14="http://schemas.microsoft.com/office/powerpoint/2010/main" val="267117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de-CH"/>
          </a:p>
        </p:txBody>
      </p:sp>
      <p:sp>
        <p:nvSpPr>
          <p:cNvPr id="3" name="Datumsplatzhalt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DE6FD1FD-B62D-4692-B8E6-7640BBA53223}" type="datetimeFigureOut">
              <a:rPr lang="de-CH" smtClean="0"/>
              <a:t>20.11.2017</a:t>
            </a:fld>
            <a:endParaRPr lang="de-CH"/>
          </a:p>
        </p:txBody>
      </p:sp>
      <p:sp>
        <p:nvSpPr>
          <p:cNvPr id="4" name="Folienbildplatzhalt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de-CH"/>
          </a:p>
        </p:txBody>
      </p:sp>
      <p:sp>
        <p:nvSpPr>
          <p:cNvPr id="5" name="Notizenplatzhalt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de-CH"/>
          </a:p>
        </p:txBody>
      </p:sp>
      <p:sp>
        <p:nvSpPr>
          <p:cNvPr id="7" name="Foliennummernplatzhalt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233C9692-F9B6-4752-82D8-A692B8862853}" type="slidenum">
              <a:rPr lang="de-CH" smtClean="0"/>
              <a:t>‹Nr.›</a:t>
            </a:fld>
            <a:endParaRPr lang="de-CH"/>
          </a:p>
        </p:txBody>
      </p:sp>
    </p:spTree>
    <p:extLst>
      <p:ext uri="{BB962C8B-B14F-4D97-AF65-F5344CB8AC3E}">
        <p14:creationId xmlns:p14="http://schemas.microsoft.com/office/powerpoint/2010/main" val="105576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39363">
              <a:defRPr/>
            </a:pPr>
            <a:r>
              <a:rPr lang="de-CH" dirty="0"/>
              <a:t>Samuel Koch und Philippe </a:t>
            </a:r>
            <a:r>
              <a:rPr lang="de-CH" dirty="0" err="1"/>
              <a:t>Pozzo</a:t>
            </a:r>
            <a:r>
              <a:rPr lang="de-CH" dirty="0"/>
              <a:t> di </a:t>
            </a:r>
            <a:r>
              <a:rPr lang="de-CH" dirty="0" err="1"/>
              <a:t>Borgo</a:t>
            </a:r>
            <a:endParaRPr lang="de-CH"/>
          </a:p>
          <a:p>
            <a:endParaRPr lang="de-CH"/>
          </a:p>
        </p:txBody>
      </p:sp>
      <p:sp>
        <p:nvSpPr>
          <p:cNvPr id="4" name="Foliennummernplatzhalter 3"/>
          <p:cNvSpPr>
            <a:spLocks noGrp="1"/>
          </p:cNvSpPr>
          <p:nvPr>
            <p:ph type="sldNum" sz="quarter" idx="10"/>
          </p:nvPr>
        </p:nvSpPr>
        <p:spPr/>
        <p:txBody>
          <a:bodyPr/>
          <a:lstStyle/>
          <a:p>
            <a:fld id="{233C9692-F9B6-4752-82D8-A692B8862853}" type="slidenum">
              <a:rPr lang="de-CH" smtClean="0"/>
              <a:t>5</a:t>
            </a:fld>
            <a:endParaRPr lang="de-CH"/>
          </a:p>
        </p:txBody>
      </p:sp>
    </p:spTree>
    <p:extLst>
      <p:ext uri="{BB962C8B-B14F-4D97-AF65-F5344CB8AC3E}">
        <p14:creationId xmlns:p14="http://schemas.microsoft.com/office/powerpoint/2010/main" val="1522268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Lebenskrisen ---- RINGEN MIT GOTT als notwendiger Schritt in der Verarbeitung des Leidens – </a:t>
            </a:r>
          </a:p>
          <a:p>
            <a:r>
              <a:rPr lang="de-CH" dirty="0"/>
              <a:t> </a:t>
            </a:r>
          </a:p>
          <a:p>
            <a:r>
              <a:rPr lang="de-CH" dirty="0"/>
              <a:t>CHRISTLICHER EXISTENZIALISMUS: Es gibt nicht immer Gründe für das Leiden, nicht immer Sinn;</a:t>
            </a:r>
          </a:p>
          <a:p>
            <a:r>
              <a:rPr lang="de-CH" dirty="0"/>
              <a:t> </a:t>
            </a:r>
          </a:p>
          <a:p>
            <a:r>
              <a:rPr lang="de-CH" dirty="0"/>
              <a:t>SINNERFÜLLUNG: „auf dass“</a:t>
            </a:r>
          </a:p>
          <a:p>
            <a:r>
              <a:rPr lang="de-CH" dirty="0"/>
              <a:t> </a:t>
            </a:r>
          </a:p>
          <a:p>
            <a:r>
              <a:rPr lang="de-CH" dirty="0"/>
              <a:t>OHNE Gott (Jochen Klepper)</a:t>
            </a:r>
          </a:p>
          <a:p>
            <a:r>
              <a:rPr lang="de-CH" dirty="0"/>
              <a:t>PARADOX: „Leiden verdunkelt das Leben!“</a:t>
            </a:r>
          </a:p>
          <a:p>
            <a:r>
              <a:rPr lang="de-CH" dirty="0"/>
              <a:t>Gegenbeispiel: „So nimm denn meine Hände“ (Julie Hausmann)</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31</a:t>
            </a:fld>
            <a:endParaRPr lang="de-CH"/>
          </a:p>
        </p:txBody>
      </p:sp>
    </p:spTree>
    <p:extLst>
      <p:ext uri="{BB962C8B-B14F-4D97-AF65-F5344CB8AC3E}">
        <p14:creationId xmlns:p14="http://schemas.microsoft.com/office/powerpoint/2010/main" val="220815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Dir gehört mein Lob, wenn der Segen in Strömen fließt,</a:t>
            </a:r>
          </a:p>
          <a:p>
            <a:r>
              <a:rPr lang="de-CH" dirty="0"/>
              <a:t>du mir mehr als genügend gibst, dir gehört mein Lob.</a:t>
            </a:r>
          </a:p>
          <a:p>
            <a:r>
              <a:rPr lang="de-CH" dirty="0"/>
              <a:t>Und dir gehört mein Lob, auch wenn ich mich verloren fühl</a:t>
            </a:r>
          </a:p>
          <a:p>
            <a:r>
              <a:rPr lang="de-CH" dirty="0"/>
              <a:t>in der Wüste und ohne Ziel, dir gehört mein Lob.</a:t>
            </a:r>
          </a:p>
          <a:p>
            <a:r>
              <a:rPr lang="de-CH" dirty="0"/>
              <a:t> </a:t>
            </a:r>
          </a:p>
          <a:p>
            <a:r>
              <a:rPr lang="de-CH" dirty="0"/>
              <a:t>Jeder Segen, den du schenkst, wird zum Lob für dich,</a:t>
            </a:r>
          </a:p>
          <a:p>
            <a:r>
              <a:rPr lang="de-CH" dirty="0"/>
              <a:t>und selbst wenn ich im Dunkeln steh, Herr, gilt das für mich.</a:t>
            </a:r>
          </a:p>
          <a:p>
            <a:r>
              <a:rPr lang="de-CH" dirty="0"/>
              <a:t> </a:t>
            </a:r>
          </a:p>
          <a:p>
            <a:r>
              <a:rPr lang="de-CH" dirty="0"/>
              <a:t>Jesus, dir gehört all mein Lob, dir gehört mein Lob.</a:t>
            </a:r>
          </a:p>
          <a:p>
            <a:r>
              <a:rPr lang="de-CH" dirty="0"/>
              <a:t>Jesus, dir gehört all mein Lob, deinen Namen preise ich, Herr.</a:t>
            </a:r>
          </a:p>
          <a:p>
            <a:r>
              <a:rPr lang="de-CH" dirty="0"/>
              <a:t> </a:t>
            </a:r>
          </a:p>
          <a:p>
            <a:r>
              <a:rPr lang="de-CH" dirty="0"/>
              <a:t>Dir gehört mein Lob, wenn die Sonne am Himmel scheint.,</a:t>
            </a:r>
          </a:p>
          <a:p>
            <a:r>
              <a:rPr lang="de-CH" dirty="0"/>
              <a:t>es "das Leben gut mit mir meint", dir gehört mein Lob.</a:t>
            </a:r>
          </a:p>
          <a:p>
            <a:r>
              <a:rPr lang="de-CH" dirty="0"/>
              <a:t>Und dir gehört mein Lob, wenn der Weg auch nicht einfach ist,</a:t>
            </a:r>
          </a:p>
          <a:p>
            <a:r>
              <a:rPr lang="de-CH" dirty="0"/>
              <a:t>sich mein Lobpreis mit Leiden mischt, dir gehört mein Lob.</a:t>
            </a:r>
          </a:p>
          <a:p>
            <a:r>
              <a:rPr lang="de-CH" dirty="0"/>
              <a:t> </a:t>
            </a:r>
          </a:p>
          <a:p>
            <a:r>
              <a:rPr lang="de-CH" dirty="0"/>
              <a:t>Jeder Segen, den du schenkst, wird zum Lob für dich,</a:t>
            </a:r>
          </a:p>
          <a:p>
            <a:r>
              <a:rPr lang="de-CH" dirty="0"/>
              <a:t>und selbst wenn ich im Dunkeln steh, Herr, gilt das für mich.</a:t>
            </a:r>
          </a:p>
          <a:p>
            <a:r>
              <a:rPr lang="de-CH" dirty="0"/>
              <a:t> </a:t>
            </a:r>
          </a:p>
          <a:p>
            <a:r>
              <a:rPr lang="de-CH" dirty="0"/>
              <a:t>Jesus, dir gehört all mein Lob, dir gehört mein Lob.</a:t>
            </a:r>
          </a:p>
          <a:p>
            <a:r>
              <a:rPr lang="de-CH" dirty="0"/>
              <a:t>Jesus, dir gehört all mein Lob, deinen Namen preise ich, Herr.</a:t>
            </a:r>
          </a:p>
          <a:p>
            <a:r>
              <a:rPr lang="de-CH" dirty="0"/>
              <a:t> </a:t>
            </a:r>
          </a:p>
          <a:p>
            <a:r>
              <a:rPr lang="de-CH" dirty="0"/>
              <a:t>Egal, was du mir gibst, egal, was du mir nimmst,</a:t>
            </a:r>
          </a:p>
          <a:p>
            <a:r>
              <a:rPr lang="de-CH" dirty="0"/>
              <a:t>du bist und bleibst mein Gott, nur dir gehört mein Lob.</a:t>
            </a:r>
          </a:p>
          <a:p>
            <a:r>
              <a:rPr lang="de-CH" dirty="0"/>
              <a:t>Egal, was du mir gibst, egal, was du mir nimmst,</a:t>
            </a:r>
          </a:p>
          <a:p>
            <a:r>
              <a:rPr lang="de-CH" dirty="0"/>
              <a:t>du bist und bleibst mein Gott, nur dir gehört mein Lob.</a:t>
            </a:r>
          </a:p>
          <a:p>
            <a:r>
              <a:rPr lang="de-CH" dirty="0"/>
              <a:t> </a:t>
            </a:r>
          </a:p>
          <a:p>
            <a:r>
              <a:rPr lang="de-CH" dirty="0"/>
              <a:t>Jesus, dir gehört all mein Lob, dir gehört mein Lob.</a:t>
            </a:r>
          </a:p>
          <a:p>
            <a:r>
              <a:rPr lang="de-CH" dirty="0"/>
              <a:t>Jesus, dir gehört all mein Lob, deinen Namen preise ich, Herr.</a:t>
            </a:r>
          </a:p>
          <a:p>
            <a:r>
              <a:rPr lang="de-CH" dirty="0"/>
              <a:t>Jesus, dir gehört all mein Lob, dir gehört mein Lob.</a:t>
            </a:r>
          </a:p>
          <a:p>
            <a:r>
              <a:rPr lang="de-CH" dirty="0"/>
              <a:t>Jesus, dir gehört all mein Lob, deinen Namen </a:t>
            </a:r>
          </a:p>
        </p:txBody>
      </p:sp>
      <p:sp>
        <p:nvSpPr>
          <p:cNvPr id="4" name="Foliennummernplatzhalter 3"/>
          <p:cNvSpPr>
            <a:spLocks noGrp="1"/>
          </p:cNvSpPr>
          <p:nvPr>
            <p:ph type="sldNum" sz="quarter" idx="10"/>
          </p:nvPr>
        </p:nvSpPr>
        <p:spPr/>
        <p:txBody>
          <a:bodyPr/>
          <a:lstStyle/>
          <a:p>
            <a:fld id="{233C9692-F9B6-4752-82D8-A692B8862853}" type="slidenum">
              <a:rPr lang="de-CH" smtClean="0"/>
              <a:t>33</a:t>
            </a:fld>
            <a:endParaRPr lang="de-CH"/>
          </a:p>
        </p:txBody>
      </p:sp>
    </p:spTree>
    <p:extLst>
      <p:ext uri="{BB962C8B-B14F-4D97-AF65-F5344CB8AC3E}">
        <p14:creationId xmlns:p14="http://schemas.microsoft.com/office/powerpoint/2010/main" val="2092663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39363">
              <a:defRPr/>
            </a:pPr>
            <a:r>
              <a:rPr lang="de-CH" dirty="0"/>
              <a:t>Sontag S. (2003/2012). Krankheit als Metapher. Aids und seine Metaphern. 3. Auflage. </a:t>
            </a:r>
            <a:r>
              <a:rPr lang="de-CH"/>
              <a:t>Frankfurt: Fischer.</a:t>
            </a:r>
          </a:p>
          <a:p>
            <a:endParaRPr lang="de-CH"/>
          </a:p>
        </p:txBody>
      </p:sp>
      <p:sp>
        <p:nvSpPr>
          <p:cNvPr id="4" name="Foliennummernplatzhalter 3"/>
          <p:cNvSpPr>
            <a:spLocks noGrp="1"/>
          </p:cNvSpPr>
          <p:nvPr>
            <p:ph type="sldNum" sz="quarter" idx="10"/>
          </p:nvPr>
        </p:nvSpPr>
        <p:spPr/>
        <p:txBody>
          <a:bodyPr/>
          <a:lstStyle/>
          <a:p>
            <a:fld id="{233C9692-F9B6-4752-82D8-A692B8862853}" type="slidenum">
              <a:rPr lang="de-CH" smtClean="0"/>
              <a:t>6</a:t>
            </a:fld>
            <a:endParaRPr lang="de-CH"/>
          </a:p>
        </p:txBody>
      </p:sp>
    </p:spTree>
    <p:extLst>
      <p:ext uri="{BB962C8B-B14F-4D97-AF65-F5344CB8AC3E}">
        <p14:creationId xmlns:p14="http://schemas.microsoft.com/office/powerpoint/2010/main" val="64954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39363">
              <a:defRPr/>
            </a:pPr>
            <a:r>
              <a:rPr lang="de-CH" dirty="0"/>
              <a:t>Mankell H. (2015). Treibsand. Was es heisst, ein Mensch zu sein. Zsolnay Verlag, Wien.</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7</a:t>
            </a:fld>
            <a:endParaRPr lang="de-CH"/>
          </a:p>
        </p:txBody>
      </p:sp>
    </p:spTree>
    <p:extLst>
      <p:ext uri="{BB962C8B-B14F-4D97-AF65-F5344CB8AC3E}">
        <p14:creationId xmlns:p14="http://schemas.microsoft.com/office/powerpoint/2010/main" val="237322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Wir meinen oft, eine intensive Therapie, ein intensiver geistlicher Prozess, eine intensive Seelsorge / Gebet, könne eine Krise verkürzen;</a:t>
            </a:r>
          </a:p>
          <a:p>
            <a:r>
              <a:rPr lang="de-CH" dirty="0"/>
              <a:t>Leidensprozess und Heilungsprozess braucht seine Zeit</a:t>
            </a:r>
          </a:p>
          <a:p>
            <a:r>
              <a:rPr lang="de-CH" dirty="0"/>
              <a:t>Thema : Beschleunigung und Entfremdung (Hartmut Rosa)</a:t>
            </a:r>
          </a:p>
          <a:p>
            <a:endParaRPr lang="de-CH" dirty="0"/>
          </a:p>
          <a:p>
            <a:r>
              <a:rPr lang="de-CH" dirty="0"/>
              <a:t>Und doch: ZEIT HEILT WUNDEN</a:t>
            </a:r>
          </a:p>
          <a:p>
            <a:r>
              <a:rPr lang="de-CH" dirty="0"/>
              <a:t>Message: GIB DIR ZEIT – ERGIB DICH IN DEN RHYTHMUS DES LEBENS, DEN Gott IN DEINEM LEBEN ZULÄSST; versuche nichts in gehetztem Tempo zu forcieren</a:t>
            </a:r>
          </a:p>
          <a:p>
            <a:r>
              <a:rPr lang="de-CH" dirty="0"/>
              <a:t>BILD DES LANGSAM GEWACHSENEN HOLZES (Geigenbau, </a:t>
            </a:r>
            <a:r>
              <a:rPr lang="de-CH" dirty="0" err="1"/>
              <a:t>Schleske</a:t>
            </a:r>
            <a:r>
              <a:rPr lang="de-CH" dirty="0"/>
              <a:t>)</a:t>
            </a:r>
          </a:p>
          <a:p>
            <a:endParaRPr lang="de-CH" dirty="0"/>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14</a:t>
            </a:fld>
            <a:endParaRPr lang="de-CH"/>
          </a:p>
        </p:txBody>
      </p:sp>
    </p:spTree>
    <p:extLst>
      <p:ext uri="{BB962C8B-B14F-4D97-AF65-F5344CB8AC3E}">
        <p14:creationId xmlns:p14="http://schemas.microsoft.com/office/powerpoint/2010/main" val="18783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Wir meinen oft, eine intensive Therapie, ein intensiver geistlicher Prozess, eine intensive Seelsorge / Gebet, könne eine Krise verkürzen;</a:t>
            </a:r>
          </a:p>
          <a:p>
            <a:r>
              <a:rPr lang="de-CH" dirty="0"/>
              <a:t>Leidensprozess und Heilungsprozess braucht seine Zeit</a:t>
            </a:r>
          </a:p>
          <a:p>
            <a:r>
              <a:rPr lang="de-CH" dirty="0"/>
              <a:t>Thema : Beschleunigung und Entfremdung (Hartmut Rosa)</a:t>
            </a:r>
          </a:p>
          <a:p>
            <a:endParaRPr lang="de-CH" dirty="0"/>
          </a:p>
          <a:p>
            <a:r>
              <a:rPr lang="de-CH" dirty="0"/>
              <a:t>Und doch: ZEIT HEILT WUNDEN</a:t>
            </a:r>
          </a:p>
          <a:p>
            <a:r>
              <a:rPr lang="de-CH" dirty="0"/>
              <a:t>Message: GIB DIR ZEIT – ERGIB DICH IN DEN RHYTHMUS DES LEBENS, DEN Gott IN DEINEM LEBEN ZULÄSST; versuche nichts in gehetztem Tempo zu forcieren</a:t>
            </a:r>
          </a:p>
          <a:p>
            <a:r>
              <a:rPr lang="de-CH" dirty="0"/>
              <a:t>BILD DES LANGSAM GEWACHSENEN HOLZES (Geigenbau, </a:t>
            </a:r>
            <a:r>
              <a:rPr lang="de-CH" dirty="0" err="1"/>
              <a:t>Schleske</a:t>
            </a:r>
            <a:r>
              <a:rPr lang="de-CH" dirty="0"/>
              <a:t>)</a:t>
            </a:r>
          </a:p>
          <a:p>
            <a:endParaRPr lang="de-CH" dirty="0"/>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15</a:t>
            </a:fld>
            <a:endParaRPr lang="de-CH"/>
          </a:p>
        </p:txBody>
      </p:sp>
    </p:spTree>
    <p:extLst>
      <p:ext uri="{BB962C8B-B14F-4D97-AF65-F5344CB8AC3E}">
        <p14:creationId xmlns:p14="http://schemas.microsoft.com/office/powerpoint/2010/main" val="154874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Paradox zwischen Verheissungen und Enttäuschten Hoffnungen</a:t>
            </a:r>
          </a:p>
          <a:p>
            <a:r>
              <a:rPr lang="de-CH" dirty="0"/>
              <a:t>„Du musst mehr beten! Betest du mit deinem Mann zusammen? Wo zwei oder drei beten, da wirkt Gott! Gott will doch, dass es uns gut geht!“</a:t>
            </a:r>
          </a:p>
          <a:p>
            <a:r>
              <a:rPr lang="de-CH" dirty="0"/>
              <a:t> </a:t>
            </a:r>
          </a:p>
          <a:p>
            <a:r>
              <a:rPr lang="de-CH" dirty="0"/>
              <a:t>BEISPIEL: ICH HABE DURCH MEINE SCHMERZENDE SCHULTER VIEL GELERNT (Fr. F); vorher konnte ich Einschränkungen meiner Fitness nicht vorstellen, nicht akzeptieren; jetzt </a:t>
            </a:r>
            <a:r>
              <a:rPr lang="de-CH" dirty="0" err="1"/>
              <a:t>muste</a:t>
            </a:r>
            <a:r>
              <a:rPr lang="de-CH" dirty="0"/>
              <a:t> ich lernen mit diesen Grenzen. </a:t>
            </a:r>
          </a:p>
          <a:p>
            <a:r>
              <a:rPr lang="de-CH" dirty="0"/>
              <a:t> </a:t>
            </a:r>
          </a:p>
          <a:p>
            <a:r>
              <a:rPr lang="de-CH" dirty="0"/>
              <a:t>BEISPIEL: Jubeljahr statt Katastrophenjahr der Schwachheit</a:t>
            </a:r>
          </a:p>
          <a:p>
            <a:r>
              <a:rPr lang="de-CH" dirty="0"/>
              <a:t>Körper setzt mir jetzt die Grenzen, die vorher der Wille überrollt hat;</a:t>
            </a:r>
          </a:p>
          <a:p>
            <a:r>
              <a:rPr lang="de-CH" dirty="0"/>
              <a:t> </a:t>
            </a:r>
          </a:p>
          <a:p>
            <a:r>
              <a:rPr lang="de-CH" dirty="0"/>
              <a:t>„Jubeljahr“ – ein Jahr Ruhezeit, die sie sich vorher nicht gegeben hat. Mich nicht schlecht fühlen, wenn ich eigen Wünsche erfülle.</a:t>
            </a:r>
          </a:p>
          <a:p>
            <a:r>
              <a:rPr lang="de-CH" dirty="0"/>
              <a:t> </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20</a:t>
            </a:fld>
            <a:endParaRPr lang="de-CH"/>
          </a:p>
        </p:txBody>
      </p:sp>
    </p:spTree>
    <p:extLst>
      <p:ext uri="{BB962C8B-B14F-4D97-AF65-F5344CB8AC3E}">
        <p14:creationId xmlns:p14="http://schemas.microsoft.com/office/powerpoint/2010/main" val="1927814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Paradox zwischen Verheissungen und Enttäuschten Hoffnungen</a:t>
            </a:r>
          </a:p>
          <a:p>
            <a:r>
              <a:rPr lang="de-CH" dirty="0"/>
              <a:t>„Du musst mehr beten! Betest du mit deinem Mann zusammen? Wo zwei oder drei beten, da wirkt Gott! Gott will doch, dass es uns gut geht!“</a:t>
            </a:r>
          </a:p>
          <a:p>
            <a:r>
              <a:rPr lang="de-CH" dirty="0"/>
              <a:t> </a:t>
            </a:r>
          </a:p>
          <a:p>
            <a:r>
              <a:rPr lang="de-CH" dirty="0"/>
              <a:t>BEISPIEL: ICH HABE DURCH MEINE SCHMERZENDE SCHULTER VIEL GELERNT (Fr. F); vorher konnte ich Einschränkungen meiner Fitness nicht vorstellen, nicht akzeptieren; jetzt </a:t>
            </a:r>
            <a:r>
              <a:rPr lang="de-CH" dirty="0" err="1"/>
              <a:t>muste</a:t>
            </a:r>
            <a:r>
              <a:rPr lang="de-CH" dirty="0"/>
              <a:t> ich lernen mit diesen Grenzen. </a:t>
            </a:r>
          </a:p>
          <a:p>
            <a:r>
              <a:rPr lang="de-CH" dirty="0"/>
              <a:t> </a:t>
            </a:r>
          </a:p>
          <a:p>
            <a:r>
              <a:rPr lang="de-CH" dirty="0"/>
              <a:t>BEISPIEL: Jubeljahr statt Katastrophenjahr der Schwachheit</a:t>
            </a:r>
          </a:p>
          <a:p>
            <a:r>
              <a:rPr lang="de-CH" dirty="0"/>
              <a:t>Körper setzt mir jetzt die Grenzen, die vorher der Wille überrollt hat;</a:t>
            </a:r>
          </a:p>
          <a:p>
            <a:r>
              <a:rPr lang="de-CH" dirty="0"/>
              <a:t> </a:t>
            </a:r>
          </a:p>
          <a:p>
            <a:r>
              <a:rPr lang="de-CH" dirty="0"/>
              <a:t>„Jubeljahr“ – ein Jahr Ruhezeit, die sie sich vorher nicht gegeben hat. Mich nicht schlecht fühlen, wenn ich eigen Wünsche erfülle.</a:t>
            </a:r>
          </a:p>
          <a:p>
            <a:r>
              <a:rPr lang="de-CH" dirty="0"/>
              <a:t> </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21</a:t>
            </a:fld>
            <a:endParaRPr lang="de-CH"/>
          </a:p>
        </p:txBody>
      </p:sp>
    </p:spTree>
    <p:extLst>
      <p:ext uri="{BB962C8B-B14F-4D97-AF65-F5344CB8AC3E}">
        <p14:creationId xmlns:p14="http://schemas.microsoft.com/office/powerpoint/2010/main" val="326959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AC3D54-F328-4119-9A10-747FC8F76533}" type="slidenum">
              <a:rPr lang="de-CH"/>
              <a:pPr/>
              <a:t>27</a:t>
            </a:fld>
            <a:endParaRPr lang="de-CH"/>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de-CH"/>
              <a:t>Tedeschi, R. &amp; Calhoun, L. (1995). Trauma &amp; Transformation. CA: Sage Publications.</a:t>
            </a:r>
            <a:endParaRPr lang="en-US"/>
          </a:p>
          <a:p>
            <a:r>
              <a:rPr lang="en-US"/>
              <a:t>Posttraumatic Growth</a:t>
            </a:r>
          </a:p>
          <a:p>
            <a:r>
              <a:rPr lang="en-US"/>
              <a:t>Posttraumatic growth in children develops as a result of lessons learned from exposure to trauma or crisis (Tedeschi &amp; Calhoun, 2004). Posttraumatic growth is manifested in several clearly defined behaviors and thought patterns not necessarily present prior to exposure (Turner &amp; Cox, 2004). Experiences that children and adolescents may have that are associated with posttraumatic growth include (Tedeschi &amp; Calhoun, 2004; Ungerleider, 2003):</a:t>
            </a:r>
          </a:p>
          <a:p>
            <a:r>
              <a:rPr lang="en-US"/>
              <a:t>•	Feeling more compassion and empathy for others after personal trauma or loss</a:t>
            </a:r>
          </a:p>
          <a:p>
            <a:r>
              <a:rPr lang="en-US"/>
              <a:t>•	Increased psychological and emotional maturity when compared to age-related peers</a:t>
            </a:r>
          </a:p>
          <a:p>
            <a:r>
              <a:rPr lang="en-US"/>
              <a:t>•	Increased resiliency, the ability to “bounce back”</a:t>
            </a:r>
          </a:p>
          <a:p>
            <a:r>
              <a:rPr lang="en-US"/>
              <a:t>•	A more complex appreciation of life when compared to age related peers</a:t>
            </a:r>
          </a:p>
          <a:p>
            <a:r>
              <a:rPr lang="en-US"/>
              <a:t>•	A deeper understanding of one’s personal values, purpose, and meaning in life</a:t>
            </a:r>
          </a:p>
          <a:p>
            <a:r>
              <a:rPr lang="en-US"/>
              <a:t>•	A greater value of interpersonal relationships</a:t>
            </a:r>
          </a:p>
          <a:p>
            <a:r>
              <a:rPr lang="de-CH"/>
              <a:t>Tedeschi, R. &amp; Calhoun, L. (1995). Trauma &amp; Transformation. CA: Sage Publications.</a:t>
            </a:r>
          </a:p>
          <a:p>
            <a:r>
              <a:rPr lang="en-US">
                <a:solidFill>
                  <a:schemeClr val="tx2"/>
                </a:solidFill>
              </a:rPr>
              <a:t>Park C.L. &amp; Fenster J.R. (2004). Stress-Related Growth: Predictors of Occurrence and Correlates with Psychological AdjustmentJ ournal of Social and Clinical Psychology 23:195-215.</a:t>
            </a:r>
          </a:p>
          <a:p>
            <a:endParaRPr lang="en-US"/>
          </a:p>
        </p:txBody>
      </p:sp>
    </p:spTree>
    <p:extLst>
      <p:ext uri="{BB962C8B-B14F-4D97-AF65-F5344CB8AC3E}">
        <p14:creationId xmlns:p14="http://schemas.microsoft.com/office/powerpoint/2010/main" val="2609683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Lebenskrisen ---- RINGEN MIT GOTT als notwendiger Schritt in der Verarbeitung des Leidens – </a:t>
            </a:r>
          </a:p>
          <a:p>
            <a:r>
              <a:rPr lang="de-CH" dirty="0"/>
              <a:t> </a:t>
            </a:r>
          </a:p>
          <a:p>
            <a:r>
              <a:rPr lang="de-CH" dirty="0"/>
              <a:t>CHRISTLICHER EXISTENZIALISMUS: Es gibt nicht immer Gründe für das Leiden, nicht immer Sinn;</a:t>
            </a:r>
          </a:p>
          <a:p>
            <a:r>
              <a:rPr lang="de-CH" dirty="0"/>
              <a:t> </a:t>
            </a:r>
          </a:p>
          <a:p>
            <a:r>
              <a:rPr lang="de-CH" dirty="0"/>
              <a:t>SINNERFÜLLUNG: „auf dass“</a:t>
            </a:r>
          </a:p>
          <a:p>
            <a:r>
              <a:rPr lang="de-CH" dirty="0"/>
              <a:t> </a:t>
            </a:r>
          </a:p>
          <a:p>
            <a:r>
              <a:rPr lang="de-CH" dirty="0"/>
              <a:t>OHNE Gott (Jochen Klepper)</a:t>
            </a:r>
          </a:p>
          <a:p>
            <a:r>
              <a:rPr lang="de-CH" dirty="0"/>
              <a:t>PARADOX: „Leiden verdunkelt das Leben!“</a:t>
            </a:r>
          </a:p>
          <a:p>
            <a:r>
              <a:rPr lang="de-CH" dirty="0"/>
              <a:t>Gegenbeispiel: „So nimm denn meine Hände“ (Julie Hausmann)</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30</a:t>
            </a:fld>
            <a:endParaRPr lang="de-CH"/>
          </a:p>
        </p:txBody>
      </p:sp>
    </p:spTree>
    <p:extLst>
      <p:ext uri="{BB962C8B-B14F-4D97-AF65-F5344CB8AC3E}">
        <p14:creationId xmlns:p14="http://schemas.microsoft.com/office/powerpoint/2010/main" val="769652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09601"/>
            <a:ext cx="7772400" cy="3467471"/>
          </a:xfrm>
        </p:spPr>
        <p:txBody>
          <a:bodyPr anchor="b">
            <a:noAutofit/>
          </a:bodyPr>
          <a:lstStyle>
            <a:lvl1pPr>
              <a:lnSpc>
                <a:spcPct val="100000"/>
              </a:lnSpc>
              <a:defRPr sz="4800" baseline="0"/>
            </a:lvl1pPr>
          </a:lstStyle>
          <a:p>
            <a:r>
              <a:rPr lang="de-DE" dirty="0"/>
              <a:t>Text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52128"/>
          </a:xfrm>
        </p:spPr>
        <p:txBody>
          <a:bodyPr/>
          <a:lstStyle/>
          <a:p>
            <a:r>
              <a:rPr lang="de-DE" dirty="0"/>
              <a:t>Titelmasterformat durch Klicken bearbeiten</a:t>
            </a:r>
            <a:endParaRPr lang="en-US" dirty="0"/>
          </a:p>
        </p:txBody>
      </p:sp>
      <p:sp>
        <p:nvSpPr>
          <p:cNvPr id="3" name="Content Placeholder 2"/>
          <p:cNvSpPr>
            <a:spLocks noGrp="1"/>
          </p:cNvSpPr>
          <p:nvPr>
            <p:ph idx="1"/>
          </p:nvPr>
        </p:nvSpPr>
        <p:spPr>
          <a:xfrm>
            <a:off x="457200" y="1700808"/>
            <a:ext cx="8229600" cy="4425355"/>
          </a:xfrm>
        </p:spPr>
        <p:txBody>
          <a:bodyPr/>
          <a:lstStyle>
            <a:lvl1pPr>
              <a:defRPr b="0"/>
            </a:lvl1pPr>
            <a:lvl5pPr>
              <a:defRPr/>
            </a:lvl5pPr>
            <a:lvl6pPr>
              <a:defRPr/>
            </a:lvl6pPr>
            <a:lvl7pPr>
              <a:defRPr/>
            </a:lvl7pPr>
            <a:lvl8pPr>
              <a:defRPr/>
            </a:lvl8pPr>
            <a:lvl9pPr>
              <a:buFont typeface="Arial" pitchFamily="34" charset="0"/>
              <a:buChar char="•"/>
              <a:defRPr/>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3"/>
          <p:cNvSpPr txBox="1">
            <a:spLocks/>
          </p:cNvSpPr>
          <p:nvPr userDrawn="1"/>
        </p:nvSpPr>
        <p:spPr>
          <a:xfrm>
            <a:off x="3491880" y="630932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latin typeface="+mn-lt"/>
                <a:ea typeface="+mj-ea"/>
                <a:cs typeface="+mj-cs"/>
              </a:defRPr>
            </a:lvl1pPr>
          </a:lstStyle>
          <a:p>
            <a:r>
              <a:rPr lang="de-DE" dirty="0"/>
              <a:t>Titelmasterformat durch Klicken bearbeiten</a:t>
            </a:r>
            <a:endParaRPr lang="en-US" dirty="0"/>
          </a:p>
        </p:txBody>
      </p:sp>
      <p:sp>
        <p:nvSpPr>
          <p:cNvPr id="3" name="Text Placeholder 2"/>
          <p:cNvSpPr>
            <a:spLocks noGrp="1"/>
          </p:cNvSpPr>
          <p:nvPr>
            <p:ph type="body" idx="1"/>
          </p:nvPr>
        </p:nvSpPr>
        <p:spPr>
          <a:xfrm>
            <a:off x="722313" y="4653136"/>
            <a:ext cx="7772400" cy="547514"/>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Content Placeholder 8"/>
          <p:cNvSpPr>
            <a:spLocks noGrp="1"/>
          </p:cNvSpPr>
          <p:nvPr>
            <p:ph sz="quarter" idx="13"/>
          </p:nvPr>
        </p:nvSpPr>
        <p:spPr>
          <a:xfrm>
            <a:off x="365760" y="1600200"/>
            <a:ext cx="4041648" cy="4526280"/>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3"/>
          <p:cNvSpPr txBox="1">
            <a:spLocks/>
          </p:cNvSpPr>
          <p:nvPr userDrawn="1"/>
        </p:nvSpPr>
        <p:spPr>
          <a:xfrm>
            <a:off x="3491880" y="630932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11" name="Content Placeholder 10"/>
          <p:cNvSpPr>
            <a:spLocks noGrp="1"/>
          </p:cNvSpPr>
          <p:nvPr>
            <p:ph sz="quarter" idx="13"/>
          </p:nvPr>
        </p:nvSpPr>
        <p:spPr>
          <a:xfrm>
            <a:off x="457200" y="2212848"/>
            <a:ext cx="4041648" cy="3913632"/>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Content Placeholder 12"/>
          <p:cNvSpPr>
            <a:spLocks noGrp="1"/>
          </p:cNvSpPr>
          <p:nvPr>
            <p:ph sz="quarter" idx="14"/>
          </p:nvPr>
        </p:nvSpPr>
        <p:spPr>
          <a:xfrm>
            <a:off x="4672584" y="2212848"/>
            <a:ext cx="4041648" cy="3913187"/>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t>Titelmasterformat durch Klicken bearbeiten</a:t>
            </a:r>
            <a:endParaRPr lang="de-CH"/>
          </a:p>
        </p:txBody>
      </p:sp>
      <p:sp>
        <p:nvSpPr>
          <p:cNvPr id="4" name="Slide Number Placeholder 5"/>
          <p:cNvSpPr>
            <a:spLocks noGrp="1"/>
          </p:cNvSpPr>
          <p:nvPr>
            <p:ph type="sldNum" sz="quarter" idx="4"/>
          </p:nvPr>
        </p:nvSpPr>
        <p:spPr>
          <a:xfrm>
            <a:off x="8645159" y="39539"/>
            <a:ext cx="561975"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a:t>Titelmasterformat durch Klicken bearbeiten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2656"/>
            <a:ext cx="8229600" cy="1152128"/>
          </a:xfrm>
          <a:prstGeom prst="rect">
            <a:avLst/>
          </a:prstGeom>
        </p:spPr>
        <p:txBody>
          <a:bodyPr vert="horz" lIns="91440" tIns="45720" rIns="91440" bIns="45720" rtlCol="0" anchor="ctr" anchorCtr="0">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5" name="Grafik 4"/>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7936632" y="6099809"/>
            <a:ext cx="750168" cy="562626"/>
          </a:xfrm>
          <a:prstGeom prst="rect">
            <a:avLst/>
          </a:prstGeom>
        </p:spPr>
      </p:pic>
      <p:pic>
        <p:nvPicPr>
          <p:cNvPr id="7" name="Grafik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67544" y="6165028"/>
            <a:ext cx="3059832" cy="458541"/>
          </a:xfrm>
          <a:prstGeom prst="rect">
            <a:avLst/>
          </a:prstGeom>
        </p:spPr>
      </p:pic>
      <p:pic>
        <p:nvPicPr>
          <p:cNvPr id="8" name="Grafik 7"/>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3320" y="-408334"/>
            <a:ext cx="9144000" cy="8166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hf hdr="0"/>
  <p:txStyles>
    <p:titleStyle>
      <a:lvl1pPr algn="ctr" defTabSz="914400" rtl="0" eaLnBrk="1" latinLnBrk="0" hangingPunct="1">
        <a:lnSpc>
          <a:spcPct val="100000"/>
        </a:lnSpc>
        <a:spcBef>
          <a:spcPct val="0"/>
        </a:spcBef>
        <a:buNone/>
        <a:defRPr sz="3200" b="0" kern="1200">
          <a:solidFill>
            <a:schemeClr val="accent1">
              <a:lumMod val="50000"/>
            </a:schemeClr>
          </a:solidFill>
          <a:effectLst/>
          <a:latin typeface="Cambria" pitchFamily="18" charset="0"/>
          <a:ea typeface="+mj-ea"/>
          <a:cs typeface="+mj-cs"/>
        </a:defRPr>
      </a:lvl1pPr>
    </p:titleStyle>
    <p:bodyStyle>
      <a:lvl1pPr marL="342900" indent="-342900" algn="l" defTabSz="914400" rtl="0" eaLnBrk="1" latinLnBrk="0" hangingPunct="1">
        <a:spcBef>
          <a:spcPct val="20000"/>
        </a:spcBef>
        <a:buClr>
          <a:srgbClr val="FFC000"/>
        </a:buClr>
        <a:buFont typeface="Calibri" pitchFamily="34" charset="0"/>
        <a:buChar char="»"/>
        <a:defRPr sz="2400" b="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Calibri" pitchFamily="34" charset="0"/>
        <a:buChar char="»"/>
        <a:defRPr sz="2000" i="1" kern="1200">
          <a:solidFill>
            <a:schemeClr val="accent6">
              <a:lumMod val="50000"/>
            </a:schemeClr>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s://www.youtube.com/watch?v=-NFNWNYtuJ4" TargetMode="Externa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oleObject" Target="../embeddings/oleObject2.bin"/><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eminare-ps.net/" TargetMode="External"/><Relationship Id="rId2" Type="http://schemas.openxmlformats.org/officeDocument/2006/relationships/hyperlink" Target="http://www.samuelpfeifer.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Sich selbst verstehen in seiner Endlichkeit und Verletzlichkeit</a:t>
            </a:r>
          </a:p>
        </p:txBody>
      </p:sp>
      <p:sp>
        <p:nvSpPr>
          <p:cNvPr id="3" name="Untertitel 2"/>
          <p:cNvSpPr>
            <a:spLocks noGrp="1"/>
          </p:cNvSpPr>
          <p:nvPr>
            <p:ph type="subTitle" idx="1"/>
          </p:nvPr>
        </p:nvSpPr>
        <p:spPr>
          <a:xfrm>
            <a:off x="1259632" y="4509120"/>
            <a:ext cx="6872808" cy="1219200"/>
          </a:xfrm>
        </p:spPr>
        <p:txBody>
          <a:bodyPr>
            <a:normAutofit/>
          </a:bodyPr>
          <a:lstStyle/>
          <a:p>
            <a:r>
              <a:rPr lang="de-CH" dirty="0"/>
              <a:t>Dr. med. Samuel Pfeifer, Riehen</a:t>
            </a:r>
          </a:p>
          <a:p>
            <a:r>
              <a:rPr lang="de-CH" dirty="0"/>
              <a:t>Professor an der </a:t>
            </a:r>
            <a:r>
              <a:rPr lang="de-CH" dirty="0" err="1"/>
              <a:t>Evang</a:t>
            </a:r>
            <a:r>
              <a:rPr lang="de-CH" dirty="0"/>
              <a:t>. Hochschule Tabor, Marburg </a:t>
            </a:r>
          </a:p>
        </p:txBody>
      </p:sp>
    </p:spTree>
    <p:extLst>
      <p:ext uri="{BB962C8B-B14F-4D97-AF65-F5344CB8AC3E}">
        <p14:creationId xmlns:p14="http://schemas.microsoft.com/office/powerpoint/2010/main" val="39690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Burnout</a:t>
            </a:r>
          </a:p>
        </p:txBody>
      </p:sp>
      <p:sp>
        <p:nvSpPr>
          <p:cNvPr id="5" name="Inhaltsplatzhalter 4"/>
          <p:cNvSpPr>
            <a:spLocks noGrp="1"/>
          </p:cNvSpPr>
          <p:nvPr>
            <p:ph sz="half" idx="2"/>
          </p:nvPr>
        </p:nvSpPr>
        <p:spPr>
          <a:xfrm>
            <a:off x="4139952" y="1600200"/>
            <a:ext cx="4546848" cy="4525963"/>
          </a:xfrm>
        </p:spPr>
        <p:txBody>
          <a:bodyPr>
            <a:normAutofit/>
          </a:bodyPr>
          <a:lstStyle/>
          <a:p>
            <a:r>
              <a:rPr lang="de-CH" dirty="0"/>
              <a:t>«Ich bin nur vorangekommen, weil mir alles weggenommen wurde.»</a:t>
            </a:r>
          </a:p>
          <a:p>
            <a:pPr lvl="1"/>
            <a:r>
              <a:rPr lang="de-CH" dirty="0"/>
              <a:t>(eine ehemaliger Bankmanager, der heute nach einem Burnout nicht mehr im Beruf steht);</a:t>
            </a:r>
          </a:p>
          <a:p>
            <a:endParaRPr lang="de-CH" dirty="0"/>
          </a:p>
          <a:p>
            <a:r>
              <a:rPr lang="de-CH" dirty="0"/>
              <a:t>Das Negative im Leben akzeptieren = wertschätzen, dass Gott mich durchgetragen hat durch die schweren Ereignisse in meinem Leben.</a:t>
            </a:r>
          </a:p>
          <a:p>
            <a:endParaRPr lang="de-CH" dirty="0"/>
          </a:p>
        </p:txBody>
      </p:sp>
      <p:pic>
        <p:nvPicPr>
          <p:cNvPr id="3" name="Inhaltsplatzhalter 2"/>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667531" y="1600200"/>
            <a:ext cx="3436962" cy="4525963"/>
          </a:xfrm>
        </p:spPr>
      </p:pic>
    </p:spTree>
    <p:extLst>
      <p:ext uri="{BB962C8B-B14F-4D97-AF65-F5344CB8AC3E}">
        <p14:creationId xmlns:p14="http://schemas.microsoft.com/office/powerpoint/2010/main" val="76804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Schwere Behinderung</a:t>
            </a:r>
          </a:p>
        </p:txBody>
      </p:sp>
      <p:sp>
        <p:nvSpPr>
          <p:cNvPr id="5" name="Inhaltsplatzhalter 4"/>
          <p:cNvSpPr>
            <a:spLocks noGrp="1"/>
          </p:cNvSpPr>
          <p:nvPr>
            <p:ph sz="half" idx="2"/>
          </p:nvPr>
        </p:nvSpPr>
        <p:spPr/>
        <p:txBody>
          <a:bodyPr>
            <a:normAutofit fontScale="62500" lnSpcReduction="20000"/>
          </a:bodyPr>
          <a:lstStyle/>
          <a:p>
            <a:r>
              <a:rPr lang="de-CH" dirty="0"/>
              <a:t>Edith Wolf </a:t>
            </a:r>
            <a:r>
              <a:rPr lang="de-CH" dirty="0" err="1"/>
              <a:t>Hunkeler</a:t>
            </a:r>
            <a:r>
              <a:rPr lang="de-CH" dirty="0"/>
              <a:t> - querschnittsgelähmt nach Autounfall 1994 (22-jährig)</a:t>
            </a:r>
          </a:p>
          <a:p>
            <a:r>
              <a:rPr lang="de-CH" dirty="0"/>
              <a:t>«Man muss vieles mit sich allein ausmachen und verbringt einsame Stunden. Eltern und Freunde sind wie Griffe im Fels auf dem steinigen Weg nach oben. Am meisten helfen einem Menschen, mit denen man sich ohne viele Worte versteht.» </a:t>
            </a:r>
          </a:p>
          <a:p>
            <a:r>
              <a:rPr lang="de-CH" dirty="0"/>
              <a:t>Später dramatische Siege in den </a:t>
            </a:r>
            <a:r>
              <a:rPr lang="de-CH" dirty="0" err="1"/>
              <a:t>Parolympics</a:t>
            </a:r>
            <a:endParaRPr lang="de-CH" dirty="0"/>
          </a:p>
          <a:p>
            <a:r>
              <a:rPr lang="de-CH" dirty="0"/>
              <a:t>2014 Sonderbotschafterin World Vision: </a:t>
            </a:r>
          </a:p>
          <a:p>
            <a:pPr lvl="1"/>
            <a:r>
              <a:rPr lang="de-CH" dirty="0"/>
              <a:t>«Ich gebe gerne ein Stück von meinem Glück weiter. Es ist ein kleiner Schritt, um jemandem die Welt zu verändern!» </a:t>
            </a:r>
            <a:br>
              <a:rPr lang="de-CH" dirty="0"/>
            </a:br>
            <a:endParaRPr lang="de-CH" dirty="0"/>
          </a:p>
          <a:p>
            <a:r>
              <a:rPr lang="de-CH" dirty="0"/>
              <a:t>Gerade solche einschneidenden Erlebnisse waren es, die ihren Optimismus und ihren unbändigen Kampfgeist offenbart und in ihr den Wunsch geweckt haben, anderen zu helfen.</a:t>
            </a:r>
          </a:p>
          <a:p>
            <a:endParaRPr lang="de-CH"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2907"/>
            <a:ext cx="3496712" cy="2618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f.blick.ch/img/incoming/crop3194951/2146022846-csquare-w300-h300/IMG-994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5736" y="3212975"/>
            <a:ext cx="2364853" cy="236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433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ist ein Paradox?</a:t>
            </a:r>
          </a:p>
        </p:txBody>
      </p:sp>
      <p:sp>
        <p:nvSpPr>
          <p:cNvPr id="3" name="Inhaltsplatzhalter 2"/>
          <p:cNvSpPr>
            <a:spLocks noGrp="1"/>
          </p:cNvSpPr>
          <p:nvPr>
            <p:ph idx="1"/>
          </p:nvPr>
        </p:nvSpPr>
        <p:spPr/>
        <p:txBody>
          <a:bodyPr/>
          <a:lstStyle/>
          <a:p>
            <a:r>
              <a:rPr lang="de-CH" dirty="0"/>
              <a:t>Es besteht ein Widerspruch zwischen dem Behaupteten einerseits und unseren Erfahrungen im alltäglichen Leben.</a:t>
            </a:r>
          </a:p>
          <a:p>
            <a:r>
              <a:rPr lang="de-CH" dirty="0"/>
              <a:t>Behauptung: Stark werden an Belastung – ist das nicht zynisch, ein Trostpflaster, Schönreden, Beschwichtigen, Bagatellisieren von Leiden?</a:t>
            </a:r>
          </a:p>
          <a:p>
            <a:r>
              <a:rPr lang="de-CH" dirty="0"/>
              <a:t>Wie ist das möglich?</a:t>
            </a:r>
          </a:p>
        </p:txBody>
      </p:sp>
    </p:spTree>
    <p:extLst>
      <p:ext uri="{BB962C8B-B14F-4D97-AF65-F5344CB8AC3E}">
        <p14:creationId xmlns:p14="http://schemas.microsoft.com/office/powerpoint/2010/main" val="3931351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Übersicht</a:t>
            </a:r>
          </a:p>
        </p:txBody>
      </p:sp>
      <p:sp>
        <p:nvSpPr>
          <p:cNvPr id="3" name="Inhaltsplatzhalter 2"/>
          <p:cNvSpPr>
            <a:spLocks noGrp="1"/>
          </p:cNvSpPr>
          <p:nvPr>
            <p:ph idx="1"/>
          </p:nvPr>
        </p:nvSpPr>
        <p:spPr>
          <a:xfrm>
            <a:off x="3635896" y="1700808"/>
            <a:ext cx="5050904" cy="4425355"/>
          </a:xfrm>
        </p:spPr>
        <p:txBody>
          <a:bodyPr/>
          <a:lstStyle/>
          <a:p>
            <a:pPr marL="0" indent="0">
              <a:buNone/>
            </a:pPr>
            <a:r>
              <a:rPr lang="de-CH" dirty="0"/>
              <a:t>1. Drei Paradoxe des Leidens: Zeit, Willenskraft, Verheissungen</a:t>
            </a:r>
          </a:p>
          <a:p>
            <a:pPr marL="0" indent="0">
              <a:buNone/>
            </a:pPr>
            <a:r>
              <a:rPr lang="de-CH" dirty="0"/>
              <a:t>2. Leiden lässt uns innerlich wachsen</a:t>
            </a:r>
          </a:p>
          <a:p>
            <a:pPr marL="0" indent="0">
              <a:buNone/>
            </a:pPr>
            <a:r>
              <a:rPr lang="de-CH" dirty="0"/>
              <a:t>3. Leiden öffnet den Blick über die Endlichkeit hinaus</a:t>
            </a:r>
          </a:p>
          <a:p>
            <a:pPr marL="0" indent="0">
              <a:buNone/>
            </a:pPr>
            <a:r>
              <a:rPr lang="de-CH" dirty="0"/>
              <a:t>4. Erst in der Dunkelheit sehen wir die Sterne</a:t>
            </a:r>
          </a:p>
          <a:p>
            <a:pPr marL="0" indent="0">
              <a:buNone/>
            </a:pPr>
            <a:r>
              <a:rPr lang="de-CH" dirty="0"/>
              <a:t>5. Gott bleibt der gleiche – im Überfluss und in der Wüste</a:t>
            </a:r>
          </a:p>
          <a:p>
            <a:pPr marL="0" indent="0">
              <a:buNone/>
            </a:pPr>
            <a:endParaRPr lang="de-CH" dirty="0"/>
          </a:p>
          <a:p>
            <a:pPr marL="0" indent="0">
              <a:buNone/>
            </a:pPr>
            <a:endParaRPr lang="de-CH" dirty="0"/>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2616" y="1712210"/>
            <a:ext cx="4248472" cy="2914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9348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Paradox 1: der Zeitfaktor</a:t>
            </a:r>
          </a:p>
        </p:txBody>
      </p:sp>
      <p:sp>
        <p:nvSpPr>
          <p:cNvPr id="3" name="Inhaltsplatzhalter 2"/>
          <p:cNvSpPr>
            <a:spLocks noGrp="1"/>
          </p:cNvSpPr>
          <p:nvPr>
            <p:ph sz="half" idx="2"/>
          </p:nvPr>
        </p:nvSpPr>
        <p:spPr/>
        <p:txBody>
          <a:bodyPr/>
          <a:lstStyle/>
          <a:p>
            <a:pPr>
              <a:buClr>
                <a:schemeClr val="tx2">
                  <a:lumMod val="75000"/>
                </a:schemeClr>
              </a:buClr>
            </a:pPr>
            <a:r>
              <a:rPr lang="de-CH" sz="3200" i="1" dirty="0">
                <a:solidFill>
                  <a:srgbClr val="800000"/>
                </a:solidFill>
                <a:latin typeface="Cambria" panose="02040503050406030204" pitchFamily="18" charset="0"/>
              </a:rPr>
              <a:t>Warum kann man Heilung nicht beschleunigen?</a:t>
            </a:r>
          </a:p>
          <a:p>
            <a:pPr>
              <a:buClr>
                <a:schemeClr val="tx2">
                  <a:lumMod val="75000"/>
                </a:schemeClr>
              </a:buClr>
            </a:pPr>
            <a:endParaRPr lang="de-CH" i="1" dirty="0">
              <a:solidFill>
                <a:srgbClr val="800000"/>
              </a:solidFill>
              <a:latin typeface="Cambria" panose="02040503050406030204" pitchFamily="18" charset="0"/>
            </a:endParaRPr>
          </a:p>
        </p:txBody>
      </p:sp>
      <p:pic>
        <p:nvPicPr>
          <p:cNvPr id="6" name="Inhaltsplatzhalter 5"/>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457200" y="1772816"/>
            <a:ext cx="4041775" cy="2719777"/>
          </a:xfrm>
        </p:spPr>
      </p:pic>
    </p:spTree>
    <p:extLst>
      <p:ext uri="{BB962C8B-B14F-4D97-AF65-F5344CB8AC3E}">
        <p14:creationId xmlns:p14="http://schemas.microsoft.com/office/powerpoint/2010/main" val="371542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Paradox 1: der Zeitfaktor</a:t>
            </a:r>
          </a:p>
        </p:txBody>
      </p:sp>
      <p:sp>
        <p:nvSpPr>
          <p:cNvPr id="3" name="Inhaltsplatzhalter 2"/>
          <p:cNvSpPr>
            <a:spLocks noGrp="1"/>
          </p:cNvSpPr>
          <p:nvPr>
            <p:ph idx="1"/>
          </p:nvPr>
        </p:nvSpPr>
        <p:spPr/>
        <p:txBody>
          <a:bodyPr/>
          <a:lstStyle/>
          <a:p>
            <a:r>
              <a:rPr lang="de-CH" sz="3200" dirty="0">
                <a:solidFill>
                  <a:srgbClr val="FF0000"/>
                </a:solidFill>
              </a:rPr>
              <a:t>Kann man das Leiden nicht abkürzen?</a:t>
            </a:r>
          </a:p>
          <a:p>
            <a:r>
              <a:rPr lang="de-CH" dirty="0"/>
              <a:t>Wir meinen oft, eine intensive Therapie, ein intensiver geistlicher Prozess, eine intensive Seelsorge / Gebet, könne eine Krise verkürzen;</a:t>
            </a:r>
          </a:p>
          <a:p>
            <a:r>
              <a:rPr lang="de-CH" dirty="0"/>
              <a:t>Bild: Pflanzen durch Ziehen im Wachsen beschleunigen.</a:t>
            </a:r>
          </a:p>
          <a:p>
            <a:r>
              <a:rPr lang="de-CH" dirty="0"/>
              <a:t>Leidensprozess und Heilungsprozess braucht seine Zeit</a:t>
            </a:r>
          </a:p>
          <a:p>
            <a:r>
              <a:rPr lang="de-CH" dirty="0"/>
              <a:t>Zeitphänomen: Beschleunigung und Entfremdung </a:t>
            </a:r>
            <a:br>
              <a:rPr lang="de-CH" dirty="0"/>
            </a:br>
            <a:r>
              <a:rPr lang="de-CH" dirty="0"/>
              <a:t>(Hartmut Rosa)</a:t>
            </a:r>
          </a:p>
          <a:p>
            <a:r>
              <a:rPr lang="de-CH" dirty="0"/>
              <a:t>Paradox: ZEIT HEILT WUNDEN</a:t>
            </a:r>
          </a:p>
          <a:p>
            <a:endParaRPr lang="de-CH" dirty="0"/>
          </a:p>
        </p:txBody>
      </p:sp>
    </p:spTree>
    <p:extLst>
      <p:ext uri="{BB962C8B-B14F-4D97-AF65-F5344CB8AC3E}">
        <p14:creationId xmlns:p14="http://schemas.microsoft.com/office/powerpoint/2010/main" val="1191387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Achtsamkeit – Rhythmus des Lebens</a:t>
            </a:r>
          </a:p>
        </p:txBody>
      </p:sp>
      <p:sp>
        <p:nvSpPr>
          <p:cNvPr id="3" name="Inhaltsplatzhalter 2"/>
          <p:cNvSpPr>
            <a:spLocks noGrp="1"/>
          </p:cNvSpPr>
          <p:nvPr>
            <p:ph idx="1"/>
          </p:nvPr>
        </p:nvSpPr>
        <p:spPr>
          <a:xfrm>
            <a:off x="4283968" y="1700808"/>
            <a:ext cx="4402832" cy="4425355"/>
          </a:xfrm>
        </p:spPr>
        <p:txBody>
          <a:bodyPr>
            <a:normAutofit/>
          </a:bodyPr>
          <a:lstStyle/>
          <a:p>
            <a:r>
              <a:rPr lang="de-CH" dirty="0"/>
              <a:t>GIB DIR ZEIT – ERGIB DICH IN DEN RHYTHMUS DES LEBENS, DEN GOTT IN DEINEM LEBEN ZULÄSST; versuche nichts in gehetztem Tempo zu forcieren</a:t>
            </a:r>
          </a:p>
          <a:p>
            <a:r>
              <a:rPr lang="de-CH" dirty="0"/>
              <a:t>NUR AUS LANGSAM GEWACHSENEM HOLZ WIRD EINE GUTE VIOLINE </a:t>
            </a:r>
            <a:br>
              <a:rPr lang="de-CH" dirty="0"/>
            </a:br>
            <a:r>
              <a:rPr lang="de-CH" dirty="0"/>
              <a:t>(Martin </a:t>
            </a:r>
            <a:r>
              <a:rPr lang="de-CH" dirty="0" err="1"/>
              <a:t>Schleske</a:t>
            </a:r>
            <a:r>
              <a:rPr lang="de-CH" dirty="0"/>
              <a:t>)</a:t>
            </a:r>
          </a:p>
          <a:p>
            <a:endParaRPr lang="de-CH" dirty="0"/>
          </a:p>
          <a:p>
            <a:endParaRPr lang="de-CH" dirty="0"/>
          </a:p>
        </p:txBody>
      </p:sp>
      <p:pic>
        <p:nvPicPr>
          <p:cNvPr id="4" name="Inhaltsplatzhalter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893" y="1700808"/>
            <a:ext cx="3775075" cy="2831306"/>
          </a:xfrm>
          <a:prstGeom prst="rect">
            <a:avLst/>
          </a:prstGeom>
        </p:spPr>
      </p:pic>
    </p:spTree>
    <p:extLst>
      <p:ext uri="{BB962C8B-B14F-4D97-AF65-F5344CB8AC3E}">
        <p14:creationId xmlns:p14="http://schemas.microsoft.com/office/powerpoint/2010/main" val="2122108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Paradox 2: Verstand gegen Gefühl </a:t>
            </a:r>
          </a:p>
        </p:txBody>
      </p:sp>
      <p:sp>
        <p:nvSpPr>
          <p:cNvPr id="3" name="Inhaltsplatzhalter 2"/>
          <p:cNvSpPr>
            <a:spLocks noGrp="1"/>
          </p:cNvSpPr>
          <p:nvPr>
            <p:ph sz="half" idx="2"/>
          </p:nvPr>
        </p:nvSpPr>
        <p:spPr/>
        <p:txBody>
          <a:bodyPr/>
          <a:lstStyle/>
          <a:p>
            <a:pPr marL="0" indent="0">
              <a:buNone/>
            </a:pPr>
            <a:r>
              <a:rPr lang="de-CH" sz="3200" i="1" dirty="0">
                <a:solidFill>
                  <a:srgbClr val="800000"/>
                </a:solidFill>
                <a:latin typeface="Cambria" panose="02040503050406030204" pitchFamily="18" charset="0"/>
              </a:rPr>
              <a:t>«Warum kann ich meine negativen Gefühle, Verletzungen, meine dunklen, drehenden Gedanken nicht mit dem Verstand überwinden?»</a:t>
            </a:r>
          </a:p>
          <a:p>
            <a:endParaRPr lang="de-CH" dirty="0">
              <a:latin typeface="Cambria" panose="02040503050406030204" pitchFamily="18" charset="0"/>
            </a:endParaRPr>
          </a:p>
        </p:txBody>
      </p:sp>
      <p:pic>
        <p:nvPicPr>
          <p:cNvPr id="5" name="Inhaltsplatzhalter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flipH="1">
            <a:off x="404862" y="1700809"/>
            <a:ext cx="3807097" cy="3692566"/>
          </a:xfrm>
        </p:spPr>
      </p:pic>
    </p:spTree>
    <p:extLst>
      <p:ext uri="{BB962C8B-B14F-4D97-AF65-F5344CB8AC3E}">
        <p14:creationId xmlns:p14="http://schemas.microsoft.com/office/powerpoint/2010/main" val="3248365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Paradox 2: Verstand gegen Gefühl </a:t>
            </a:r>
          </a:p>
        </p:txBody>
      </p:sp>
      <p:sp>
        <p:nvSpPr>
          <p:cNvPr id="3" name="Inhaltsplatzhalter 2"/>
          <p:cNvSpPr>
            <a:spLocks noGrp="1"/>
          </p:cNvSpPr>
          <p:nvPr>
            <p:ph idx="1"/>
          </p:nvPr>
        </p:nvSpPr>
        <p:spPr/>
        <p:txBody>
          <a:bodyPr/>
          <a:lstStyle/>
          <a:p>
            <a:r>
              <a:rPr lang="de-CH" sz="3200" dirty="0">
                <a:solidFill>
                  <a:srgbClr val="FF0000"/>
                </a:solidFill>
              </a:rPr>
              <a:t>«Sonst bin ich ein extremer Verstandesmensch. Warum kann ich meinen Körper nicht mit Vernunft lenken?»</a:t>
            </a:r>
          </a:p>
          <a:p>
            <a:r>
              <a:rPr lang="de-CH" dirty="0"/>
              <a:t>Kognitives Paradigma: «Mit den Gedanken kann man die Gefühle verändern.» – Paradox des Leidens.</a:t>
            </a:r>
          </a:p>
          <a:p>
            <a:r>
              <a:rPr lang="de-CH" dirty="0"/>
              <a:t>Warum lässt sich der Hebel der Gefühle nicht einfach umlegen? Warum kann ich nicht die Jalousie mit Hilfe meines Verstandes, mit guten Gedanken, mit göttlichen Verheissungen beliebig hochziehen, um das Licht in mein Dunkel fallen zu lassen?“</a:t>
            </a:r>
          </a:p>
          <a:p>
            <a:endParaRPr lang="de-CH" dirty="0"/>
          </a:p>
        </p:txBody>
      </p:sp>
    </p:spTree>
    <p:extLst>
      <p:ext uri="{BB962C8B-B14F-4D97-AF65-F5344CB8AC3E}">
        <p14:creationId xmlns:p14="http://schemas.microsoft.com/office/powerpoint/2010/main" val="3831805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Vernunft kann nicht trösten</a:t>
            </a:r>
          </a:p>
        </p:txBody>
      </p:sp>
      <p:sp>
        <p:nvSpPr>
          <p:cNvPr id="3" name="Inhaltsplatzhalter 2"/>
          <p:cNvSpPr>
            <a:spLocks noGrp="1"/>
          </p:cNvSpPr>
          <p:nvPr>
            <p:ph idx="1"/>
          </p:nvPr>
        </p:nvSpPr>
        <p:spPr/>
        <p:txBody>
          <a:bodyPr/>
          <a:lstStyle/>
          <a:p>
            <a:r>
              <a:rPr lang="de-CH" dirty="0"/>
              <a:t>Illusion des Verstandes und der Erkenntnis als Lösung</a:t>
            </a:r>
          </a:p>
          <a:p>
            <a:r>
              <a:rPr lang="de-CH" dirty="0"/>
              <a:t>«Ich denke, deshalb bin ich»</a:t>
            </a:r>
          </a:p>
          <a:p>
            <a:r>
              <a:rPr lang="de-CH" dirty="0"/>
              <a:t>Vernunft allein kann nicht trösten</a:t>
            </a:r>
          </a:p>
          <a:p>
            <a:r>
              <a:rPr lang="de-CH" dirty="0"/>
              <a:t>Alle Fachliteratur und alle Experten können die durchtrennten Nerven nicht wiederherstellen.</a:t>
            </a:r>
          </a:p>
          <a:p>
            <a:r>
              <a:rPr lang="de-CH" dirty="0"/>
              <a:t>NEUE WEGE: eine Umarmung, ein berührendes Lied, selbst ein einfaches warmes Wolltuch, ein inbrünstiges Gebet </a:t>
            </a:r>
          </a:p>
          <a:p>
            <a:r>
              <a:rPr lang="de-CH" dirty="0"/>
              <a:t>BEISPIEL: Der Theologieprofessor im Heilungsgebet: nachdem alle Wissenschaft nicht helfen konnte, wurde er in einer kleinen Versammlung von Gott berührt.</a:t>
            </a:r>
          </a:p>
        </p:txBody>
      </p:sp>
    </p:spTree>
    <p:extLst>
      <p:ext uri="{BB962C8B-B14F-4D97-AF65-F5344CB8AC3E}">
        <p14:creationId xmlns:p14="http://schemas.microsoft.com/office/powerpoint/2010/main" val="1950721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 y="742499"/>
            <a:ext cx="9160479" cy="6142885"/>
          </a:xfrm>
        </p:spPr>
      </p:pic>
    </p:spTree>
    <p:extLst>
      <p:ext uri="{BB962C8B-B14F-4D97-AF65-F5344CB8AC3E}">
        <p14:creationId xmlns:p14="http://schemas.microsoft.com/office/powerpoint/2010/main" val="1236908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Paradox 3: Verheissung und Enttäuschung</a:t>
            </a:r>
          </a:p>
        </p:txBody>
      </p:sp>
      <p:sp>
        <p:nvSpPr>
          <p:cNvPr id="3" name="Inhaltsplatzhalter 2"/>
          <p:cNvSpPr>
            <a:spLocks noGrp="1"/>
          </p:cNvSpPr>
          <p:nvPr>
            <p:ph sz="half" idx="2"/>
          </p:nvPr>
        </p:nvSpPr>
        <p:spPr/>
        <p:txBody>
          <a:bodyPr>
            <a:normAutofit/>
          </a:bodyPr>
          <a:lstStyle/>
          <a:p>
            <a:pPr>
              <a:buClr>
                <a:schemeClr val="tx2">
                  <a:lumMod val="75000"/>
                </a:schemeClr>
              </a:buClr>
            </a:pPr>
            <a:r>
              <a:rPr lang="de-CH" sz="3200" i="1" dirty="0">
                <a:solidFill>
                  <a:srgbClr val="800000"/>
                </a:solidFill>
                <a:latin typeface="Cambria" panose="02040503050406030204" pitchFamily="18" charset="0"/>
              </a:rPr>
              <a:t>Warum gehen so viele Verheissungen nicht in Erfüllung?</a:t>
            </a:r>
          </a:p>
        </p:txBody>
      </p:sp>
      <p:graphicFrame>
        <p:nvGraphicFramePr>
          <p:cNvPr id="5" name="Objekt 4"/>
          <p:cNvGraphicFramePr>
            <a:graphicFrameLocks noChangeAspect="1"/>
          </p:cNvGraphicFramePr>
          <p:nvPr>
            <p:extLst>
              <p:ext uri="{D42A27DB-BD31-4B8C-83A1-F6EECF244321}">
                <p14:modId xmlns:p14="http://schemas.microsoft.com/office/powerpoint/2010/main" val="1801866291"/>
              </p:ext>
            </p:extLst>
          </p:nvPr>
        </p:nvGraphicFramePr>
        <p:xfrm>
          <a:off x="478755" y="1772816"/>
          <a:ext cx="3725869" cy="3920753"/>
        </p:xfrm>
        <a:graphic>
          <a:graphicData uri="http://schemas.openxmlformats.org/presentationml/2006/ole">
            <mc:AlternateContent xmlns:mc="http://schemas.openxmlformats.org/markup-compatibility/2006">
              <mc:Choice xmlns:v="urn:schemas-microsoft-com:vml" Requires="v">
                <p:oleObj spid="_x0000_s3099" r:id="rId4" imgW="5130000" imgH="5396760" progId="">
                  <p:embed/>
                </p:oleObj>
              </mc:Choice>
              <mc:Fallback>
                <p:oleObj r:id="rId4" imgW="5130000" imgH="5396760" progId="">
                  <p:embed/>
                  <p:pic>
                    <p:nvPicPr>
                      <p:cNvPr id="0" name=""/>
                      <p:cNvPicPr/>
                      <p:nvPr/>
                    </p:nvPicPr>
                    <p:blipFill>
                      <a:blip r:embed="rId5"/>
                      <a:stretch>
                        <a:fillRect/>
                      </a:stretch>
                    </p:blipFill>
                    <p:spPr>
                      <a:xfrm>
                        <a:off x="478755" y="1772816"/>
                        <a:ext cx="3725869" cy="3920753"/>
                      </a:xfrm>
                      <a:prstGeom prst="rect">
                        <a:avLst/>
                      </a:prstGeom>
                    </p:spPr>
                  </p:pic>
                </p:oleObj>
              </mc:Fallback>
            </mc:AlternateContent>
          </a:graphicData>
        </a:graphic>
      </p:graphicFrame>
    </p:spTree>
    <p:extLst>
      <p:ext uri="{BB962C8B-B14F-4D97-AF65-F5344CB8AC3E}">
        <p14:creationId xmlns:p14="http://schemas.microsoft.com/office/powerpoint/2010/main" val="1031939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Paradox 3: Verheissung und Enttäuschung</a:t>
            </a:r>
          </a:p>
        </p:txBody>
      </p:sp>
      <p:sp>
        <p:nvSpPr>
          <p:cNvPr id="3" name="Inhaltsplatzhalter 2"/>
          <p:cNvSpPr>
            <a:spLocks noGrp="1"/>
          </p:cNvSpPr>
          <p:nvPr>
            <p:ph idx="1"/>
          </p:nvPr>
        </p:nvSpPr>
        <p:spPr/>
        <p:txBody>
          <a:bodyPr/>
          <a:lstStyle/>
          <a:p>
            <a:r>
              <a:rPr lang="de-CH" sz="3200" dirty="0">
                <a:solidFill>
                  <a:srgbClr val="C00000"/>
                </a:solidFill>
                <a:latin typeface="Cambria" panose="02040503050406030204" pitchFamily="18" charset="0"/>
              </a:rPr>
              <a:t>Warum gehen so viele Verheissungen nicht in Erfüllung?</a:t>
            </a:r>
          </a:p>
          <a:p>
            <a:r>
              <a:rPr lang="de-CH" dirty="0"/>
              <a:t>Menschen in Krisen klammern sich an Verheissungen – nicht nur christliche (Medizinfortschritt, alternative Heilung, christliche Prophetie u.a.)</a:t>
            </a:r>
          </a:p>
          <a:p>
            <a:r>
              <a:rPr lang="de-CH" dirty="0"/>
              <a:t>Hoher Preis zur Erlangung der Verheissung: Diäten, schmerzhafte Therapien mit hohen Nebenwirkungen, Wallfahrten, Leben im ständigen Konflikt mit der Wirklichkeit</a:t>
            </a:r>
          </a:p>
          <a:p>
            <a:r>
              <a:rPr lang="de-CH" dirty="0"/>
              <a:t>Wie gehen sie um mit den enttäuschten Hoffnungen?</a:t>
            </a:r>
          </a:p>
        </p:txBody>
      </p:sp>
    </p:spTree>
    <p:extLst>
      <p:ext uri="{BB962C8B-B14F-4D97-AF65-F5344CB8AC3E}">
        <p14:creationId xmlns:p14="http://schemas.microsoft.com/office/powerpoint/2010/main" val="3594956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Akzeptanz statt Wunderfokus</a:t>
            </a:r>
          </a:p>
        </p:txBody>
      </p:sp>
      <p:sp>
        <p:nvSpPr>
          <p:cNvPr id="5" name="Inhaltsplatzhalter 4"/>
          <p:cNvSpPr>
            <a:spLocks noGrp="1"/>
          </p:cNvSpPr>
          <p:nvPr>
            <p:ph sz="half" idx="2"/>
          </p:nvPr>
        </p:nvSpPr>
        <p:spPr>
          <a:xfrm>
            <a:off x="4648200" y="1600200"/>
            <a:ext cx="4244280" cy="4525963"/>
          </a:xfrm>
        </p:spPr>
        <p:txBody>
          <a:bodyPr>
            <a:normAutofit fontScale="92500" lnSpcReduction="20000"/>
          </a:bodyPr>
          <a:lstStyle/>
          <a:p>
            <a:r>
              <a:rPr lang="de-CH" dirty="0"/>
              <a:t>ICH HABE DURCH MEINE SCHMERZENDE SCHULTER VIEL GELERNT; vorher konnte ich Einschränkungen meiner Fitness nicht vorstellen, nicht akzeptieren; jetzt musste ich lernen mit diesen Grenzen zu leben.</a:t>
            </a:r>
          </a:p>
          <a:p>
            <a:r>
              <a:rPr lang="de-CH" dirty="0"/>
              <a:t>NEUE SICHT: Körper setzt mir jetzt die Grenzen, die vorher der Wille überrollt hat;</a:t>
            </a:r>
          </a:p>
          <a:p>
            <a:r>
              <a:rPr lang="de-CH" dirty="0"/>
              <a:t>Meine Krise soll ein «Jubeljahr» des Ausruhens sein, statt Katastrophenjahr der Schwachheit</a:t>
            </a:r>
          </a:p>
          <a:p>
            <a:endParaRPr lang="de-CH" dirty="0"/>
          </a:p>
        </p:txBody>
      </p:sp>
      <p:pic>
        <p:nvPicPr>
          <p:cNvPr id="9" name="Inhaltsplatzhalter 8"/>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57200" y="1700808"/>
            <a:ext cx="4041775" cy="2696621"/>
          </a:xfrm>
        </p:spPr>
      </p:pic>
    </p:spTree>
    <p:extLst>
      <p:ext uri="{BB962C8B-B14F-4D97-AF65-F5344CB8AC3E}">
        <p14:creationId xmlns:p14="http://schemas.microsoft.com/office/powerpoint/2010/main" val="55266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Weisheit, Akzeptanz und Lebenssinn </a:t>
            </a:r>
          </a:p>
        </p:txBody>
      </p:sp>
      <p:sp>
        <p:nvSpPr>
          <p:cNvPr id="5" name="Untertitel 4"/>
          <p:cNvSpPr>
            <a:spLocks noGrp="1"/>
          </p:cNvSpPr>
          <p:nvPr>
            <p:ph type="subTitle" idx="1"/>
          </p:nvPr>
        </p:nvSpPr>
        <p:spPr/>
        <p:txBody>
          <a:bodyPr/>
          <a:lstStyle/>
          <a:p>
            <a:endParaRPr lang="de-CH"/>
          </a:p>
        </p:txBody>
      </p:sp>
      <p:sp>
        <p:nvSpPr>
          <p:cNvPr id="4" name="Foliennummernplatzhalter 3"/>
          <p:cNvSpPr>
            <a:spLocks noGrp="1"/>
          </p:cNvSpPr>
          <p:nvPr>
            <p:ph type="sldNum" sz="quarter" idx="4294967295"/>
          </p:nvPr>
        </p:nvSpPr>
        <p:spPr>
          <a:xfrm>
            <a:off x="8645159" y="39539"/>
            <a:ext cx="561975" cy="365125"/>
          </a:xfrm>
          <a:prstGeom prst="rect">
            <a:avLst/>
          </a:prstGeom>
        </p:spPr>
        <p:txBody>
          <a:bodyPr/>
          <a:lstStyle/>
          <a:p>
            <a:fld id="{BA9B540C-44DA-4F69-89C9-7C84606640D3}" type="slidenum">
              <a:rPr lang="en-US" smtClean="0"/>
              <a:pPr/>
              <a:t>23</a:t>
            </a:fld>
            <a:endParaRPr lang="en-US" dirty="0"/>
          </a:p>
        </p:txBody>
      </p:sp>
    </p:spTree>
    <p:extLst>
      <p:ext uri="{BB962C8B-B14F-4D97-AF65-F5344CB8AC3E}">
        <p14:creationId xmlns:p14="http://schemas.microsoft.com/office/powerpoint/2010/main" val="2144596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12 Weisheitskompetenzen (nach Linden)</a:t>
            </a:r>
          </a:p>
        </p:txBody>
      </p:sp>
      <p:sp>
        <p:nvSpPr>
          <p:cNvPr id="3" name="Inhaltsplatzhalter 2"/>
          <p:cNvSpPr>
            <a:spLocks noGrp="1"/>
          </p:cNvSpPr>
          <p:nvPr>
            <p:ph idx="1"/>
          </p:nvPr>
        </p:nvSpPr>
        <p:spPr/>
        <p:txBody>
          <a:bodyPr>
            <a:normAutofit fontScale="85000" lnSpcReduction="10000"/>
          </a:bodyPr>
          <a:lstStyle/>
          <a:p>
            <a:pPr marL="457200" indent="-457200">
              <a:buFont typeface="+mj-lt"/>
              <a:buAutoNum type="arabicPeriod"/>
            </a:pPr>
            <a:r>
              <a:rPr lang="de-CH" dirty="0"/>
              <a:t>Perspektivwechsel (die Perspektive des Verursachers einnehmen können)</a:t>
            </a:r>
          </a:p>
          <a:p>
            <a:pPr marL="457200" indent="-457200">
              <a:buFont typeface="+mj-lt"/>
              <a:buAutoNum type="arabicPeriod"/>
            </a:pPr>
            <a:r>
              <a:rPr lang="de-CH" dirty="0"/>
              <a:t>Selbstdistanz (die Relativierung der eigenen Bauchgefühle)</a:t>
            </a:r>
          </a:p>
          <a:p>
            <a:pPr marL="457200" indent="-457200">
              <a:buFont typeface="+mj-lt"/>
              <a:buAutoNum type="arabicPeriod"/>
            </a:pPr>
            <a:r>
              <a:rPr lang="de-CH" dirty="0"/>
              <a:t>Empathie (wie fühlt sich die andere Seite?)</a:t>
            </a:r>
          </a:p>
          <a:p>
            <a:pPr marL="457200" indent="-457200">
              <a:buFont typeface="+mj-lt"/>
              <a:buAutoNum type="arabicPeriod"/>
            </a:pPr>
            <a:r>
              <a:rPr lang="de-CH" dirty="0"/>
              <a:t>Emotionswahrnehmung und Emotionsakzeptanz (was ist mein Bauchgefühl und was sagt meine Vernunft?)</a:t>
            </a:r>
          </a:p>
          <a:p>
            <a:pPr marL="457200" indent="-457200">
              <a:buFont typeface="+mj-lt"/>
              <a:buAutoNum type="arabicPeriod"/>
            </a:pPr>
            <a:r>
              <a:rPr lang="de-CH" dirty="0"/>
              <a:t>Emotionale Gelassenheit und Humor</a:t>
            </a:r>
          </a:p>
          <a:p>
            <a:pPr marL="457200" indent="-457200">
              <a:buFont typeface="+mj-lt"/>
              <a:buAutoNum type="arabicPeriod"/>
            </a:pPr>
            <a:r>
              <a:rPr lang="de-CH" dirty="0"/>
              <a:t>Fakten- und Problemlösewissen</a:t>
            </a:r>
          </a:p>
          <a:p>
            <a:pPr marL="457200" indent="-457200">
              <a:buFont typeface="+mj-lt"/>
              <a:buAutoNum type="arabicPeriod"/>
            </a:pPr>
            <a:r>
              <a:rPr lang="de-CH" dirty="0" err="1"/>
              <a:t>Kontextualismus</a:t>
            </a:r>
            <a:r>
              <a:rPr lang="de-CH" dirty="0"/>
              <a:t> (In welchem Gesamtzusammenhang ist es passiert?)</a:t>
            </a:r>
          </a:p>
          <a:p>
            <a:pPr marL="457200" indent="-457200">
              <a:buFont typeface="+mj-lt"/>
              <a:buAutoNum type="arabicPeriod"/>
            </a:pPr>
            <a:r>
              <a:rPr lang="de-CH" dirty="0"/>
              <a:t>Wertrelativismus (es gibt auf Erden keine absolute Gerechtigkeit)</a:t>
            </a:r>
          </a:p>
          <a:p>
            <a:pPr marL="457200" indent="-457200">
              <a:buFont typeface="+mj-lt"/>
              <a:buAutoNum type="arabicPeriod"/>
            </a:pPr>
            <a:r>
              <a:rPr lang="de-CH" dirty="0"/>
              <a:t>Selbstrelativierung (nimm dich nicht so wichtig)</a:t>
            </a:r>
          </a:p>
          <a:p>
            <a:pPr marL="457200" indent="-457200">
              <a:buFont typeface="+mj-lt"/>
              <a:buAutoNum type="arabicPeriod"/>
            </a:pPr>
            <a:r>
              <a:rPr lang="de-CH" dirty="0"/>
              <a:t>Ungewissheitstoleranz</a:t>
            </a:r>
          </a:p>
          <a:p>
            <a:pPr marL="457200" indent="-457200">
              <a:buFont typeface="+mj-lt"/>
              <a:buAutoNum type="arabicPeriod"/>
            </a:pPr>
            <a:r>
              <a:rPr lang="de-CH" dirty="0"/>
              <a:t>Nachhaltigkeit (was nützt mir langfristig?)</a:t>
            </a:r>
          </a:p>
          <a:p>
            <a:pPr marL="457200" indent="-457200">
              <a:buFont typeface="+mj-lt"/>
              <a:buAutoNum type="arabicPeriod"/>
            </a:pPr>
            <a:r>
              <a:rPr lang="de-CH" dirty="0"/>
              <a:t>Problem- und Anspruchsrelativierung.</a:t>
            </a:r>
          </a:p>
        </p:txBody>
      </p:sp>
      <p:sp>
        <p:nvSpPr>
          <p:cNvPr id="4" name="Foliennummernplatzhalter 3"/>
          <p:cNvSpPr>
            <a:spLocks noGrp="1"/>
          </p:cNvSpPr>
          <p:nvPr>
            <p:ph type="sldNum" sz="quarter" idx="4294967295"/>
          </p:nvPr>
        </p:nvSpPr>
        <p:spPr>
          <a:xfrm>
            <a:off x="8645159" y="116632"/>
            <a:ext cx="561975" cy="365125"/>
          </a:xfrm>
          <a:prstGeom prst="rect">
            <a:avLst/>
          </a:prstGeom>
        </p:spPr>
        <p:txBody>
          <a:bodyPr/>
          <a:lstStyle/>
          <a:p>
            <a:fld id="{BA9B540C-44DA-4F69-89C9-7C84606640D3}" type="slidenum">
              <a:rPr lang="en-US" smtClean="0"/>
              <a:pPr/>
              <a:t>24</a:t>
            </a:fld>
            <a:endParaRPr lang="en-US" dirty="0"/>
          </a:p>
        </p:txBody>
      </p:sp>
      <p:sp>
        <p:nvSpPr>
          <p:cNvPr id="5" name="Textfeld 4"/>
          <p:cNvSpPr txBox="1"/>
          <p:nvPr/>
        </p:nvSpPr>
        <p:spPr>
          <a:xfrm rot="19724647">
            <a:off x="5490639" y="4373457"/>
            <a:ext cx="3411497" cy="707886"/>
          </a:xfrm>
          <a:prstGeom prst="rect">
            <a:avLst/>
          </a:prstGeom>
          <a:solidFill>
            <a:srgbClr val="FFC000"/>
          </a:solidFill>
          <a:ln>
            <a:solidFill>
              <a:schemeClr val="accent1">
                <a:lumMod val="50000"/>
              </a:schemeClr>
            </a:solidFill>
          </a:ln>
        </p:spPr>
        <p:txBody>
          <a:bodyPr wrap="square" rtlCol="0">
            <a:spAutoFit/>
          </a:bodyPr>
          <a:lstStyle/>
          <a:p>
            <a:pPr algn="ctr"/>
            <a:r>
              <a:rPr lang="de-CH" sz="4000" b="1" dirty="0">
                <a:solidFill>
                  <a:schemeClr val="bg1"/>
                </a:solidFill>
                <a:latin typeface="Calibri" pitchFamily="34" charset="0"/>
              </a:rPr>
              <a:t>VERGEBUNG?!</a:t>
            </a:r>
          </a:p>
        </p:txBody>
      </p:sp>
    </p:spTree>
    <p:extLst>
      <p:ext uri="{BB962C8B-B14F-4D97-AF65-F5344CB8AC3E}">
        <p14:creationId xmlns:p14="http://schemas.microsoft.com/office/powerpoint/2010/main" val="10248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Buch: Weisheit als Ressource</a:t>
            </a:r>
          </a:p>
        </p:txBody>
      </p:sp>
      <p:sp>
        <p:nvSpPr>
          <p:cNvPr id="6" name="Inhaltsplatzhalter 5"/>
          <p:cNvSpPr>
            <a:spLocks noGrp="1"/>
          </p:cNvSpPr>
          <p:nvPr>
            <p:ph sz="half" idx="2"/>
          </p:nvPr>
        </p:nvSpPr>
        <p:spPr/>
        <p:txBody>
          <a:bodyPr/>
          <a:lstStyle/>
          <a:p>
            <a:r>
              <a:rPr lang="de-CH" dirty="0"/>
              <a:t>Kurze Einführung in die Weisheitsforschung</a:t>
            </a:r>
          </a:p>
          <a:p>
            <a:r>
              <a:rPr lang="de-CH" dirty="0"/>
              <a:t>Verknüpfung von Psychotherapie und grundlegenden Werten</a:t>
            </a:r>
          </a:p>
          <a:p>
            <a:r>
              <a:rPr lang="de-CH" dirty="0"/>
              <a:t>Spiritualität und menschliche Weisheit</a:t>
            </a:r>
          </a:p>
          <a:p>
            <a:r>
              <a:rPr lang="de-CH" dirty="0"/>
              <a:t>Kriterien für die eigene Weisheit - Lebenspraxis</a:t>
            </a:r>
          </a:p>
        </p:txBody>
      </p:sp>
      <p:pic>
        <p:nvPicPr>
          <p:cNvPr id="8" name="Inhaltsplatzhalter 7"/>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899592" y="1754873"/>
            <a:ext cx="2746768" cy="3895960"/>
          </a:xfrm>
          <a:prstGeom prst="rect">
            <a:avLst/>
          </a:prstGeom>
          <a:ln>
            <a:noFill/>
          </a:ln>
          <a:effectLst>
            <a:outerShdw blurRad="292100" dist="139700" dir="2700000" algn="tl" rotWithShape="0">
              <a:srgbClr val="333333">
                <a:alpha val="65000"/>
              </a:srgbClr>
            </a:outerShdw>
          </a:effectLst>
        </p:spPr>
      </p:pic>
      <p:sp>
        <p:nvSpPr>
          <p:cNvPr id="4" name="Foliennummernplatzhalter 3"/>
          <p:cNvSpPr>
            <a:spLocks noGrp="1"/>
          </p:cNvSpPr>
          <p:nvPr>
            <p:ph type="sldNum" sz="quarter" idx="4294967295"/>
          </p:nvPr>
        </p:nvSpPr>
        <p:spPr>
          <a:xfrm>
            <a:off x="8748464" y="6381328"/>
            <a:ext cx="561975" cy="365125"/>
          </a:xfrm>
          <a:prstGeom prst="rect">
            <a:avLst/>
          </a:prstGeom>
        </p:spPr>
        <p:txBody>
          <a:bodyPr/>
          <a:lstStyle/>
          <a:p>
            <a:fld id="{BA9B540C-44DA-4F69-89C9-7C84606640D3}" type="slidenum">
              <a:rPr lang="en-US" smtClean="0"/>
              <a:pPr/>
              <a:t>25</a:t>
            </a:fld>
            <a:endParaRPr lang="en-US" dirty="0"/>
          </a:p>
        </p:txBody>
      </p:sp>
    </p:spTree>
    <p:extLst>
      <p:ext uri="{BB962C8B-B14F-4D97-AF65-F5344CB8AC3E}">
        <p14:creationId xmlns:p14="http://schemas.microsoft.com/office/powerpoint/2010/main" val="1890603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Leiden lässt uns innerlich wachsen</a:t>
            </a:r>
          </a:p>
        </p:txBody>
      </p:sp>
      <p:sp>
        <p:nvSpPr>
          <p:cNvPr id="4" name="Untertitel 3"/>
          <p:cNvSpPr>
            <a:spLocks noGrp="1"/>
          </p:cNvSpPr>
          <p:nvPr>
            <p:ph type="subTitle" idx="1"/>
          </p:nvPr>
        </p:nvSpPr>
        <p:spPr/>
        <p:txBody>
          <a:bodyPr/>
          <a:lstStyle/>
          <a:p>
            <a:endParaRPr lang="de-CH"/>
          </a:p>
        </p:txBody>
      </p:sp>
    </p:spTree>
    <p:extLst>
      <p:ext uri="{BB962C8B-B14F-4D97-AF65-F5344CB8AC3E}">
        <p14:creationId xmlns:p14="http://schemas.microsoft.com/office/powerpoint/2010/main" val="3305403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a:t>Post-traumatic Growth</a:t>
            </a:r>
          </a:p>
        </p:txBody>
      </p:sp>
      <p:sp>
        <p:nvSpPr>
          <p:cNvPr id="408579" name="Rectangle 3"/>
          <p:cNvSpPr>
            <a:spLocks noGrp="1" noChangeArrowheads="1"/>
          </p:cNvSpPr>
          <p:nvPr>
            <p:ph type="body" idx="1"/>
          </p:nvPr>
        </p:nvSpPr>
        <p:spPr/>
        <p:txBody>
          <a:bodyPr/>
          <a:lstStyle/>
          <a:p>
            <a:pPr>
              <a:lnSpc>
                <a:spcPct val="90000"/>
              </a:lnSpc>
              <a:buNone/>
            </a:pPr>
            <a:r>
              <a:rPr lang="de-DE" sz="2000" dirty="0"/>
              <a:t>	Dieser relativ neue Begriff  umschreibt </a:t>
            </a:r>
            <a:r>
              <a:rPr lang="de-CH" sz="2000" dirty="0"/>
              <a:t>«</a:t>
            </a:r>
            <a:r>
              <a:rPr lang="de-DE" sz="2000" dirty="0"/>
              <a:t>seelische Reifung nach einem traumatischen Ereignis</a:t>
            </a:r>
            <a:r>
              <a:rPr lang="de-CH" sz="2000" dirty="0"/>
              <a:t>»</a:t>
            </a:r>
            <a:r>
              <a:rPr lang="de-DE" sz="2000" dirty="0"/>
              <a:t>. Menschen mit dieser Form der Resilienz zeigen folgende Eigenschaften:</a:t>
            </a:r>
            <a:br>
              <a:rPr lang="de-DE" sz="2000" dirty="0"/>
            </a:br>
            <a:endParaRPr lang="de-DE" sz="2000" dirty="0"/>
          </a:p>
          <a:p>
            <a:pPr lvl="1">
              <a:lnSpc>
                <a:spcPct val="90000"/>
              </a:lnSpc>
            </a:pPr>
            <a:r>
              <a:rPr lang="de-DE" dirty="0"/>
              <a:t>Mehr Mitgefühl und Empathie für andere, die durch ein Trauma oder einen Verlust gehen.</a:t>
            </a:r>
          </a:p>
          <a:p>
            <a:pPr lvl="1">
              <a:lnSpc>
                <a:spcPct val="90000"/>
              </a:lnSpc>
            </a:pPr>
            <a:r>
              <a:rPr lang="de-DE" dirty="0"/>
              <a:t>Vermehrte psychologische und emotionale Reife im Vergleich zu Gleichaltrigen.</a:t>
            </a:r>
          </a:p>
          <a:p>
            <a:pPr lvl="1">
              <a:lnSpc>
                <a:spcPct val="90000"/>
              </a:lnSpc>
            </a:pPr>
            <a:r>
              <a:rPr lang="de-DE" dirty="0"/>
              <a:t>Erhöhte Resilienz gegenüber Schicksalsschlägen.</a:t>
            </a:r>
          </a:p>
          <a:p>
            <a:pPr lvl="1">
              <a:lnSpc>
                <a:spcPct val="90000"/>
              </a:lnSpc>
            </a:pPr>
            <a:r>
              <a:rPr lang="de-DE" dirty="0"/>
              <a:t>Mehr Wertschätzung für das Leben im Vergleich zu Gleichaltrigen</a:t>
            </a:r>
          </a:p>
          <a:p>
            <a:pPr lvl="1">
              <a:lnSpc>
                <a:spcPct val="90000"/>
              </a:lnSpc>
            </a:pPr>
            <a:r>
              <a:rPr lang="de-DE" dirty="0"/>
              <a:t>Vertieftes Verständnis für die eigenen Werte, Lebenszweck und Lebenssinn.</a:t>
            </a:r>
          </a:p>
          <a:p>
            <a:pPr lvl="1">
              <a:lnSpc>
                <a:spcPct val="90000"/>
              </a:lnSpc>
            </a:pPr>
            <a:r>
              <a:rPr lang="de-DE" dirty="0"/>
              <a:t>Mehr Wertschätzung persönlicher Beziehungen.</a:t>
            </a:r>
          </a:p>
        </p:txBody>
      </p:sp>
      <p:sp>
        <p:nvSpPr>
          <p:cNvPr id="408580" name="Text Box 4"/>
          <p:cNvSpPr txBox="1">
            <a:spLocks noChangeArrowheads="1"/>
          </p:cNvSpPr>
          <p:nvPr/>
        </p:nvSpPr>
        <p:spPr bwMode="auto">
          <a:xfrm>
            <a:off x="2483768" y="1124744"/>
            <a:ext cx="69119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0000"/>
              </a:spcBef>
            </a:pPr>
            <a:r>
              <a:rPr lang="de-CH" sz="1050" dirty="0">
                <a:solidFill>
                  <a:schemeClr val="tx1"/>
                </a:solidFill>
                <a:latin typeface="Arial" charset="0"/>
              </a:rPr>
              <a:t>Calhoun L. &amp; </a:t>
            </a:r>
            <a:r>
              <a:rPr lang="de-CH" sz="1050" dirty="0" err="1">
                <a:solidFill>
                  <a:schemeClr val="tx1"/>
                </a:solidFill>
                <a:latin typeface="Arial" charset="0"/>
              </a:rPr>
              <a:t>Tedeschi</a:t>
            </a:r>
            <a:r>
              <a:rPr lang="de-CH" sz="1050" dirty="0">
                <a:solidFill>
                  <a:schemeClr val="tx1"/>
                </a:solidFill>
                <a:latin typeface="Arial" charset="0"/>
              </a:rPr>
              <a:t>, R.(2006). - </a:t>
            </a:r>
            <a:r>
              <a:rPr lang="en-US" sz="1050" dirty="0">
                <a:latin typeface="Arial" charset="0"/>
              </a:rPr>
              <a:t>Park C.L. &amp; </a:t>
            </a:r>
            <a:r>
              <a:rPr lang="en-US" sz="1050" dirty="0" err="1">
                <a:latin typeface="Arial" charset="0"/>
              </a:rPr>
              <a:t>Fenster</a:t>
            </a:r>
            <a:r>
              <a:rPr lang="en-US" sz="1050" dirty="0">
                <a:latin typeface="Arial" charset="0"/>
              </a:rPr>
              <a:t> J.R. (2004). </a:t>
            </a:r>
          </a:p>
        </p:txBody>
      </p:sp>
    </p:spTree>
    <p:extLst>
      <p:ext uri="{BB962C8B-B14F-4D97-AF65-F5344CB8AC3E}">
        <p14:creationId xmlns:p14="http://schemas.microsoft.com/office/powerpoint/2010/main" val="3764115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Leiden macht uns zu besseren Therapeuten</a:t>
            </a:r>
          </a:p>
        </p:txBody>
      </p:sp>
      <p:sp>
        <p:nvSpPr>
          <p:cNvPr id="3" name="Inhaltsplatzhalter 2"/>
          <p:cNvSpPr>
            <a:spLocks noGrp="1"/>
          </p:cNvSpPr>
          <p:nvPr>
            <p:ph idx="1"/>
          </p:nvPr>
        </p:nvSpPr>
        <p:spPr/>
        <p:txBody>
          <a:bodyPr/>
          <a:lstStyle/>
          <a:p>
            <a:r>
              <a:rPr lang="de-CH" dirty="0"/>
              <a:t>Leiden formt unseren Charakter (sogar Jesus: «er lernte an dem, was er litt»)</a:t>
            </a:r>
          </a:p>
          <a:p>
            <a:r>
              <a:rPr lang="de-CH" dirty="0"/>
              <a:t>Leiden öffnet unseren Blick für Menschen, die ebenfalls leiden</a:t>
            </a:r>
          </a:p>
          <a:p>
            <a:r>
              <a:rPr lang="de-CH" dirty="0"/>
              <a:t>Leiden verändert unsere Prioritäten</a:t>
            </a:r>
          </a:p>
          <a:p>
            <a:r>
              <a:rPr lang="de-CH" dirty="0"/>
              <a:t>Leiden macht uns barmherziger und mitfühlender</a:t>
            </a:r>
          </a:p>
          <a:p>
            <a:r>
              <a:rPr lang="de-CH" dirty="0"/>
              <a:t>Leiden kann neue Energien freisetzen, für Dinge, die sich wirklich lohnen.</a:t>
            </a:r>
          </a:p>
          <a:p>
            <a:r>
              <a:rPr lang="de-CH" dirty="0"/>
              <a:t>Leiden macht uns reifer, so dass wir andern etwas weitergeben können von der neu gewonnen Weisheit</a:t>
            </a:r>
          </a:p>
        </p:txBody>
      </p:sp>
    </p:spTree>
    <p:extLst>
      <p:ext uri="{BB962C8B-B14F-4D97-AF65-F5344CB8AC3E}">
        <p14:creationId xmlns:p14="http://schemas.microsoft.com/office/powerpoint/2010/main" val="1619760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4624"/>
            <a:ext cx="7772400" cy="3245183"/>
          </a:xfrm>
        </p:spPr>
        <p:txBody>
          <a:bodyPr/>
          <a:lstStyle/>
          <a:p>
            <a:r>
              <a:rPr lang="de-CH" dirty="0"/>
              <a:t>Leiden öffnet den Blick über die Endlichkeit hinaus</a:t>
            </a:r>
          </a:p>
        </p:txBody>
      </p:sp>
      <p:sp>
        <p:nvSpPr>
          <p:cNvPr id="4" name="Untertitel 3"/>
          <p:cNvSpPr>
            <a:spLocks noGrp="1"/>
          </p:cNvSpPr>
          <p:nvPr>
            <p:ph type="subTitle" idx="1"/>
          </p:nvPr>
        </p:nvSpPr>
        <p:spPr>
          <a:xfrm>
            <a:off x="1371600" y="4016151"/>
            <a:ext cx="6400800" cy="1861121"/>
          </a:xfrm>
        </p:spPr>
        <p:txBody>
          <a:bodyPr>
            <a:normAutofit fontScale="92500"/>
          </a:bodyPr>
          <a:lstStyle/>
          <a:p>
            <a:r>
              <a:rPr lang="de-CH" dirty="0"/>
              <a:t>«Herr, lehre uns bedenken, dass wir sterben müssen, damit wir klug werden!» (Psalm 90,12)</a:t>
            </a:r>
          </a:p>
          <a:p>
            <a:r>
              <a:rPr lang="de-CH" dirty="0"/>
              <a:t>«Ich bin ganz sicher, dass alles, was wir zurzeit erleiden, nichts ist, verglichen mit der Herrlichkeit, die Gott uns einmal schenken möchte.» (Römer 8,18)</a:t>
            </a:r>
          </a:p>
        </p:txBody>
      </p:sp>
    </p:spTree>
    <p:extLst>
      <p:ext uri="{BB962C8B-B14F-4D97-AF65-F5344CB8AC3E}">
        <p14:creationId xmlns:p14="http://schemas.microsoft.com/office/powerpoint/2010/main" val="102523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Biblischer Text: Psalm 23</a:t>
            </a:r>
          </a:p>
        </p:txBody>
      </p:sp>
      <p:sp>
        <p:nvSpPr>
          <p:cNvPr id="5" name="Inhaltsplatzhalter 4"/>
          <p:cNvSpPr>
            <a:spLocks noGrp="1"/>
          </p:cNvSpPr>
          <p:nvPr>
            <p:ph sz="half" idx="2"/>
          </p:nvPr>
        </p:nvSpPr>
        <p:spPr/>
        <p:txBody>
          <a:bodyPr/>
          <a:lstStyle/>
          <a:p>
            <a:r>
              <a:rPr lang="de-CH" dirty="0"/>
              <a:t>Wenn ich durchs dunkle Tal wandle…</a:t>
            </a:r>
          </a:p>
        </p:txBody>
      </p:sp>
      <p:sp>
        <p:nvSpPr>
          <p:cNvPr id="6" name="Inhaltsplatzhalter 5"/>
          <p:cNvSpPr>
            <a:spLocks noGrp="1"/>
          </p:cNvSpPr>
          <p:nvPr>
            <p:ph sz="quarter" idx="13"/>
          </p:nvPr>
        </p:nvSpPr>
        <p:spPr/>
        <p:txBody>
          <a:bodyPr/>
          <a:lstStyle/>
          <a:p>
            <a:r>
              <a:rPr lang="de-CH" dirty="0"/>
              <a:t>Der Herr ist mein Hirte! Mir wird nichts mangeln</a:t>
            </a:r>
          </a:p>
        </p:txBody>
      </p:sp>
      <p:pic>
        <p:nvPicPr>
          <p:cNvPr id="1026" name="Picture 2" descr="http://irishrainphotography.com/irishrain/wp-content/uploads/2012/09/landscape-ireland-mountains-sheep-connemara-green-valley-sept-2012-1-of-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2944229"/>
            <a:ext cx="3240360" cy="2161783"/>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76056" y="2944229"/>
            <a:ext cx="3396642" cy="2161783"/>
          </a:xfrm>
          <a:prstGeom prst="rect">
            <a:avLst/>
          </a:prstGeom>
        </p:spPr>
      </p:pic>
      <p:sp>
        <p:nvSpPr>
          <p:cNvPr id="8" name="Textfeld 7"/>
          <p:cNvSpPr txBox="1"/>
          <p:nvPr/>
        </p:nvSpPr>
        <p:spPr>
          <a:xfrm>
            <a:off x="827584" y="5373216"/>
            <a:ext cx="7645114" cy="369332"/>
          </a:xfrm>
          <a:prstGeom prst="rect">
            <a:avLst/>
          </a:prstGeom>
          <a:solidFill>
            <a:schemeClr val="bg2">
              <a:lumMod val="25000"/>
            </a:schemeClr>
          </a:solidFill>
        </p:spPr>
        <p:txBody>
          <a:bodyPr wrap="square" rtlCol="0">
            <a:spAutoFit/>
          </a:bodyPr>
          <a:lstStyle/>
          <a:p>
            <a:pPr algn="ctr"/>
            <a:r>
              <a:rPr lang="de-CH" dirty="0">
                <a:solidFill>
                  <a:schemeClr val="bg1"/>
                </a:solidFill>
              </a:rPr>
              <a:t>Wie gehen wir um mit diesem Widerspruch? PARADOX DES LEIDENS</a:t>
            </a:r>
          </a:p>
        </p:txBody>
      </p:sp>
    </p:spTree>
    <p:extLst>
      <p:ext uri="{BB962C8B-B14F-4D97-AF65-F5344CB8AC3E}">
        <p14:creationId xmlns:p14="http://schemas.microsoft.com/office/powerpoint/2010/main" val="245416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Paradox 4: DUNKELHEIT UND LICHT</a:t>
            </a:r>
          </a:p>
        </p:txBody>
      </p:sp>
      <p:sp>
        <p:nvSpPr>
          <p:cNvPr id="6" name="Inhaltsplatzhalter 5"/>
          <p:cNvSpPr>
            <a:spLocks noGrp="1"/>
          </p:cNvSpPr>
          <p:nvPr>
            <p:ph sz="half" idx="2"/>
          </p:nvPr>
        </p:nvSpPr>
        <p:spPr>
          <a:xfrm>
            <a:off x="4648200" y="1700808"/>
            <a:ext cx="4038600" cy="1540768"/>
          </a:xfrm>
        </p:spPr>
        <p:txBody>
          <a:bodyPr>
            <a:normAutofit lnSpcReduction="10000"/>
          </a:bodyPr>
          <a:lstStyle/>
          <a:p>
            <a:pPr>
              <a:buClr>
                <a:schemeClr val="tx2">
                  <a:lumMod val="75000"/>
                </a:schemeClr>
              </a:buClr>
            </a:pPr>
            <a:r>
              <a:rPr lang="de-CH" sz="3200" i="1" dirty="0">
                <a:solidFill>
                  <a:srgbClr val="800000"/>
                </a:solidFill>
                <a:latin typeface="Cambria" panose="02040503050406030204" pitchFamily="18" charset="0"/>
              </a:rPr>
              <a:t>Klischee: Leiden verdunkelt das Leben!</a:t>
            </a:r>
          </a:p>
          <a:p>
            <a:endParaRPr lang="de-CH" dirty="0"/>
          </a:p>
          <a:p>
            <a:endParaRPr lang="de-CH" dirty="0"/>
          </a:p>
        </p:txBody>
      </p:sp>
      <p:pic>
        <p:nvPicPr>
          <p:cNvPr id="7" name="Picture 2" descr="http://img3.goodfon.su/original/5008x3000/4/73/kosmos-planety-zemly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4903" y="1700808"/>
            <a:ext cx="4191000" cy="3185956"/>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5004048" y="3933056"/>
            <a:ext cx="3682752" cy="646331"/>
          </a:xfrm>
          <a:prstGeom prst="rect">
            <a:avLst/>
          </a:prstGeom>
          <a:noFill/>
        </p:spPr>
        <p:txBody>
          <a:bodyPr wrap="square" rtlCol="0">
            <a:spAutoFit/>
          </a:bodyPr>
          <a:lstStyle/>
          <a:p>
            <a:r>
              <a:rPr lang="de-CH" dirty="0"/>
              <a:t>«Auf leisen Pfoten von Dunkel zu Dunkel» (Mankell, S. 251)</a:t>
            </a:r>
          </a:p>
        </p:txBody>
      </p:sp>
    </p:spTree>
    <p:extLst>
      <p:ext uri="{BB962C8B-B14F-4D97-AF65-F5344CB8AC3E}">
        <p14:creationId xmlns:p14="http://schemas.microsoft.com/office/powerpoint/2010/main" val="2985564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Paradox 4: DUNKELHEIT UND LICHT</a:t>
            </a:r>
          </a:p>
        </p:txBody>
      </p:sp>
      <p:sp>
        <p:nvSpPr>
          <p:cNvPr id="6" name="Inhaltsplatzhalter 5"/>
          <p:cNvSpPr>
            <a:spLocks noGrp="1"/>
          </p:cNvSpPr>
          <p:nvPr>
            <p:ph idx="1"/>
          </p:nvPr>
        </p:nvSpPr>
        <p:spPr/>
        <p:txBody>
          <a:bodyPr/>
          <a:lstStyle/>
          <a:p>
            <a:r>
              <a:rPr lang="de-CH" sz="2800" dirty="0">
                <a:solidFill>
                  <a:srgbClr val="C00000"/>
                </a:solidFill>
              </a:rPr>
              <a:t>Leiden ist Dunkelheit! </a:t>
            </a:r>
          </a:p>
          <a:p>
            <a:endParaRPr lang="de-CH" dirty="0"/>
          </a:p>
          <a:p>
            <a:r>
              <a:rPr lang="de-CH" dirty="0"/>
              <a:t>ABER: Ausgerechnet in der Dunkelheit sehen wir die Sterne (Beispiel Ann-Sophie)</a:t>
            </a:r>
          </a:p>
          <a:p>
            <a:r>
              <a:rPr lang="de-CH" dirty="0"/>
              <a:t>Schon ein kleines Licht vertreibt die Dunkelheit </a:t>
            </a:r>
          </a:p>
          <a:p>
            <a:r>
              <a:rPr lang="de-CH" dirty="0"/>
              <a:t>Unser Unglaube verdeckt unsere Augen</a:t>
            </a:r>
          </a:p>
          <a:p>
            <a:r>
              <a:rPr lang="de-CH" sz="2800" dirty="0">
                <a:solidFill>
                  <a:srgbClr val="C00000"/>
                </a:solidFill>
              </a:rPr>
              <a:t>LERNEN DIE STERNE IN DER NACHT WAHRZUNEHMEN</a:t>
            </a:r>
          </a:p>
          <a:p>
            <a:r>
              <a:rPr lang="de-CH" dirty="0"/>
              <a:t>Hoffnung – Leitmuster – neue Richtung!</a:t>
            </a:r>
          </a:p>
          <a:p>
            <a:endParaRPr lang="de-CH" dirty="0"/>
          </a:p>
          <a:p>
            <a:endParaRPr lang="de-CH" dirty="0"/>
          </a:p>
          <a:p>
            <a:endParaRPr lang="de-CH" dirty="0"/>
          </a:p>
        </p:txBody>
      </p:sp>
    </p:spTree>
    <p:extLst>
      <p:ext uri="{BB962C8B-B14F-4D97-AF65-F5344CB8AC3E}">
        <p14:creationId xmlns:p14="http://schemas.microsoft.com/office/powerpoint/2010/main" val="749317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So nimm denn meine Hände…</a:t>
            </a:r>
          </a:p>
        </p:txBody>
      </p:sp>
      <p:sp>
        <p:nvSpPr>
          <p:cNvPr id="3" name="Inhaltsplatzhalter 2"/>
          <p:cNvSpPr>
            <a:spLocks noGrp="1"/>
          </p:cNvSpPr>
          <p:nvPr>
            <p:ph sz="half" idx="2"/>
          </p:nvPr>
        </p:nvSpPr>
        <p:spPr>
          <a:xfrm>
            <a:off x="4648200" y="1600200"/>
            <a:ext cx="4038600" cy="4925144"/>
          </a:xfrm>
        </p:spPr>
        <p:txBody>
          <a:bodyPr>
            <a:normAutofit fontScale="62500" lnSpcReduction="20000"/>
          </a:bodyPr>
          <a:lstStyle/>
          <a:p>
            <a:pPr marL="0" indent="0">
              <a:buNone/>
            </a:pPr>
            <a:r>
              <a:rPr lang="de-CH" dirty="0"/>
              <a:t>So nimm denn meine Hände / und führe mich</a:t>
            </a:r>
          </a:p>
          <a:p>
            <a:pPr marL="0" indent="0">
              <a:buNone/>
            </a:pPr>
            <a:r>
              <a:rPr lang="de-CH" dirty="0"/>
              <a:t>bis an mein selig Ende / und ewiglich.</a:t>
            </a:r>
          </a:p>
          <a:p>
            <a:pPr marL="0" indent="0">
              <a:buNone/>
            </a:pPr>
            <a:r>
              <a:rPr lang="de-CH" dirty="0"/>
              <a:t>Ich mag allein nicht gehen, / nicht einen Schritt:</a:t>
            </a:r>
          </a:p>
          <a:p>
            <a:pPr marL="0" indent="0">
              <a:buNone/>
            </a:pPr>
            <a:r>
              <a:rPr lang="de-CH" dirty="0"/>
              <a:t>wo du wirst </a:t>
            </a:r>
            <a:r>
              <a:rPr lang="de-CH" dirty="0" err="1"/>
              <a:t>gehn</a:t>
            </a:r>
            <a:r>
              <a:rPr lang="de-CH" dirty="0"/>
              <a:t> und stehen, / da nimm mich mit.</a:t>
            </a:r>
          </a:p>
          <a:p>
            <a:pPr marL="0" indent="0">
              <a:buNone/>
            </a:pPr>
            <a:endParaRPr lang="de-CH" dirty="0"/>
          </a:p>
          <a:p>
            <a:pPr marL="0" indent="0">
              <a:buNone/>
            </a:pPr>
            <a:r>
              <a:rPr lang="de-CH" dirty="0"/>
              <a:t>In dein Erbarmen hülle / mein schwaches Herz</a:t>
            </a:r>
          </a:p>
          <a:p>
            <a:pPr marL="0" indent="0">
              <a:buNone/>
            </a:pPr>
            <a:r>
              <a:rPr lang="de-CH" dirty="0"/>
              <a:t>und mach es gänzlich stille / in Freud und Schmerz.</a:t>
            </a:r>
          </a:p>
          <a:p>
            <a:pPr marL="0" indent="0">
              <a:buNone/>
            </a:pPr>
            <a:r>
              <a:rPr lang="de-CH" dirty="0" err="1"/>
              <a:t>Laß</a:t>
            </a:r>
            <a:r>
              <a:rPr lang="de-CH" dirty="0"/>
              <a:t> </a:t>
            </a:r>
            <a:r>
              <a:rPr lang="de-CH" dirty="0" err="1"/>
              <a:t>ruhn</a:t>
            </a:r>
            <a:r>
              <a:rPr lang="de-CH" dirty="0"/>
              <a:t> zu deinen Füßen / dein armes Kind:</a:t>
            </a:r>
          </a:p>
          <a:p>
            <a:pPr marL="0" indent="0">
              <a:buNone/>
            </a:pPr>
            <a:r>
              <a:rPr lang="de-CH" dirty="0"/>
              <a:t>es will die Augen schließen / und glauben blind.</a:t>
            </a:r>
          </a:p>
          <a:p>
            <a:pPr marL="0" indent="0">
              <a:buNone/>
            </a:pPr>
            <a:endParaRPr lang="de-CH" dirty="0"/>
          </a:p>
          <a:p>
            <a:pPr marL="0" indent="0">
              <a:buNone/>
            </a:pPr>
            <a:r>
              <a:rPr lang="de-CH" spc="300" dirty="0">
                <a:solidFill>
                  <a:srgbClr val="800000"/>
                </a:solidFill>
              </a:rPr>
              <a:t>Wenn ich auch gleich nichts fühle / von deiner Macht,</a:t>
            </a:r>
          </a:p>
          <a:p>
            <a:pPr marL="0" indent="0">
              <a:buNone/>
            </a:pPr>
            <a:r>
              <a:rPr lang="de-CH" spc="300" dirty="0">
                <a:solidFill>
                  <a:srgbClr val="800000"/>
                </a:solidFill>
              </a:rPr>
              <a:t>du führst mich doch zum Ziele / auch durch die Nacht:</a:t>
            </a:r>
          </a:p>
          <a:p>
            <a:pPr marL="0" indent="0">
              <a:buNone/>
            </a:pPr>
            <a:endParaRPr lang="de-CH" dirty="0"/>
          </a:p>
          <a:p>
            <a:pPr marL="0" indent="0">
              <a:buNone/>
            </a:pPr>
            <a:r>
              <a:rPr lang="de-CH" dirty="0"/>
              <a:t>so nimm denn meine Hände / und führe mich</a:t>
            </a:r>
          </a:p>
          <a:p>
            <a:pPr marL="0" indent="0">
              <a:buNone/>
            </a:pPr>
            <a:r>
              <a:rPr lang="de-CH" dirty="0"/>
              <a:t>bis an mein selig Ende / und ewiglich!</a:t>
            </a:r>
          </a:p>
          <a:p>
            <a:pPr marL="0" indent="0">
              <a:buNone/>
            </a:pPr>
            <a:endParaRPr lang="de-CH" dirty="0"/>
          </a:p>
          <a:p>
            <a:pPr marL="0" indent="0">
              <a:buNone/>
            </a:pPr>
            <a:r>
              <a:rPr lang="de-CH" dirty="0"/>
              <a:t>Julie Hausmann</a:t>
            </a:r>
          </a:p>
        </p:txBody>
      </p:sp>
      <p:pic>
        <p:nvPicPr>
          <p:cNvPr id="7" name="Inhaltsplatzhalter 6"/>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57200" y="1700808"/>
            <a:ext cx="3836095" cy="2877071"/>
          </a:xfrm>
        </p:spPr>
      </p:pic>
      <p:sp>
        <p:nvSpPr>
          <p:cNvPr id="4" name="Textfeld 3"/>
          <p:cNvSpPr txBox="1"/>
          <p:nvPr/>
        </p:nvSpPr>
        <p:spPr>
          <a:xfrm>
            <a:off x="457200" y="4941168"/>
            <a:ext cx="3836095" cy="923330"/>
          </a:xfrm>
          <a:prstGeom prst="rect">
            <a:avLst/>
          </a:prstGeom>
          <a:noFill/>
        </p:spPr>
        <p:txBody>
          <a:bodyPr wrap="square" rtlCol="0">
            <a:spAutoFit/>
          </a:bodyPr>
          <a:lstStyle/>
          <a:p>
            <a:r>
              <a:rPr lang="de-CH" dirty="0"/>
              <a:t>… du führst mich doch zum Ziele / auch durch die Nacht.</a:t>
            </a:r>
          </a:p>
          <a:p>
            <a:endParaRPr lang="de-CH" dirty="0"/>
          </a:p>
        </p:txBody>
      </p:sp>
    </p:spTree>
    <p:extLst>
      <p:ext uri="{BB962C8B-B14F-4D97-AF65-F5344CB8AC3E}">
        <p14:creationId xmlns:p14="http://schemas.microsoft.com/office/powerpoint/2010/main" val="1275300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067944" y="5837418"/>
            <a:ext cx="5544616" cy="1191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p:txBody>
          <a:bodyPr/>
          <a:lstStyle/>
          <a:p>
            <a:r>
              <a:rPr lang="de-CH" dirty="0"/>
              <a:t>Dir gehört mein Lob – in jeder Lebenslage</a:t>
            </a:r>
          </a:p>
        </p:txBody>
      </p:sp>
      <p:sp>
        <p:nvSpPr>
          <p:cNvPr id="3" name="Inhaltsplatzhalter 2"/>
          <p:cNvSpPr>
            <a:spLocks noGrp="1"/>
          </p:cNvSpPr>
          <p:nvPr>
            <p:ph sz="half" idx="2"/>
          </p:nvPr>
        </p:nvSpPr>
        <p:spPr>
          <a:xfrm>
            <a:off x="4067944" y="1600200"/>
            <a:ext cx="4618856" cy="4525963"/>
          </a:xfrm>
        </p:spPr>
        <p:txBody>
          <a:bodyPr>
            <a:normAutofit lnSpcReduction="10000"/>
          </a:bodyPr>
          <a:lstStyle/>
          <a:p>
            <a:r>
              <a:rPr lang="de-CH" dirty="0"/>
              <a:t>Dir gehört mein Lob, wenn der Segen in Strömen fließt,</a:t>
            </a:r>
            <a:br>
              <a:rPr lang="de-CH" dirty="0"/>
            </a:br>
            <a:r>
              <a:rPr lang="de-CH" dirty="0"/>
              <a:t>du mir mehr als genügend gibst, dir gehört mein Lob.</a:t>
            </a:r>
          </a:p>
          <a:p>
            <a:r>
              <a:rPr lang="de-CH" dirty="0"/>
              <a:t>Und dir gehört mein Lob, auch wenn ich mich verloren fühl, in der Wüste und ohne Ziel, dir gehört mein Lob.</a:t>
            </a:r>
          </a:p>
          <a:p>
            <a:r>
              <a:rPr lang="de-CH" dirty="0"/>
              <a:t>Und dir gehört mein Lob, wenn der Weg auch nicht einfach ist, sich mein Lobpreis mit Leiden mischt, dir gehört mein Lob.</a:t>
            </a:r>
          </a:p>
          <a:p>
            <a:endParaRPr lang="de-CH" dirty="0"/>
          </a:p>
        </p:txBody>
      </p:sp>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1628800"/>
            <a:ext cx="3246057" cy="2162373"/>
          </a:xfrm>
          <a:prstGeom prst="rect">
            <a:avLst/>
          </a:prstGeom>
        </p:spPr>
      </p:pic>
      <p:graphicFrame>
        <p:nvGraphicFramePr>
          <p:cNvPr id="8" name="Objekt 7"/>
          <p:cNvGraphicFramePr>
            <a:graphicFrameLocks noChangeAspect="1"/>
          </p:cNvGraphicFramePr>
          <p:nvPr>
            <p:extLst>
              <p:ext uri="{D42A27DB-BD31-4B8C-83A1-F6EECF244321}">
                <p14:modId xmlns:p14="http://schemas.microsoft.com/office/powerpoint/2010/main" val="887573707"/>
              </p:ext>
            </p:extLst>
          </p:nvPr>
        </p:nvGraphicFramePr>
        <p:xfrm>
          <a:off x="546597" y="3869886"/>
          <a:ext cx="3239012" cy="2099184"/>
        </p:xfrm>
        <a:graphic>
          <a:graphicData uri="http://schemas.openxmlformats.org/presentationml/2006/ole">
            <mc:AlternateContent xmlns:mc="http://schemas.openxmlformats.org/markup-compatibility/2006">
              <mc:Choice xmlns:v="urn:schemas-microsoft-com:vml" Requires="v">
                <p:oleObj spid="_x0000_s1054" r:id="rId5" imgW="4330080" imgH="2806200" progId="">
                  <p:embed/>
                </p:oleObj>
              </mc:Choice>
              <mc:Fallback>
                <p:oleObj r:id="rId5" imgW="4330080" imgH="2806200" progId="">
                  <p:embed/>
                  <p:pic>
                    <p:nvPicPr>
                      <p:cNvPr id="0" name=""/>
                      <p:cNvPicPr/>
                      <p:nvPr/>
                    </p:nvPicPr>
                    <p:blipFill>
                      <a:blip r:embed="rId6"/>
                      <a:stretch>
                        <a:fillRect/>
                      </a:stretch>
                    </p:blipFill>
                    <p:spPr>
                      <a:xfrm>
                        <a:off x="546597" y="3869886"/>
                        <a:ext cx="3239012" cy="2099184"/>
                      </a:xfrm>
                      <a:prstGeom prst="rect">
                        <a:avLst/>
                      </a:prstGeom>
                    </p:spPr>
                  </p:pic>
                </p:oleObj>
              </mc:Fallback>
            </mc:AlternateContent>
          </a:graphicData>
        </a:graphic>
      </p:graphicFrame>
      <p:sp>
        <p:nvSpPr>
          <p:cNvPr id="9" name="Textfeld 8"/>
          <p:cNvSpPr txBox="1"/>
          <p:nvPr/>
        </p:nvSpPr>
        <p:spPr>
          <a:xfrm>
            <a:off x="4427984" y="5837418"/>
            <a:ext cx="4392488" cy="523220"/>
          </a:xfrm>
          <a:prstGeom prst="rect">
            <a:avLst/>
          </a:prstGeom>
          <a:noFill/>
        </p:spPr>
        <p:txBody>
          <a:bodyPr wrap="square" rtlCol="0">
            <a:spAutoFit/>
          </a:bodyPr>
          <a:lstStyle/>
          <a:p>
            <a:r>
              <a:rPr lang="de-CH" sz="1400" dirty="0"/>
              <a:t>Matt </a:t>
            </a:r>
            <a:r>
              <a:rPr lang="de-CH" sz="1400" dirty="0" err="1"/>
              <a:t>Redmann</a:t>
            </a:r>
            <a:r>
              <a:rPr lang="de-CH" sz="1400" dirty="0"/>
              <a:t> - </a:t>
            </a:r>
            <a:r>
              <a:rPr lang="de-CH" sz="1400" dirty="0">
                <a:hlinkClick r:id="rId7"/>
              </a:rPr>
              <a:t>https://www.youtube.com/watch?v=-NFNWNYtuJ4</a:t>
            </a:r>
            <a:r>
              <a:rPr lang="de-CH" sz="1400" dirty="0"/>
              <a:t> </a:t>
            </a:r>
          </a:p>
        </p:txBody>
      </p:sp>
    </p:spTree>
    <p:extLst>
      <p:ext uri="{BB962C8B-B14F-4D97-AF65-F5344CB8AC3E}">
        <p14:creationId xmlns:p14="http://schemas.microsoft.com/office/powerpoint/2010/main" val="803806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Thesen und </a:t>
            </a:r>
            <a:r>
              <a:rPr lang="de-CH"/>
              <a:t>Zusammenfassung </a:t>
            </a:r>
            <a:endParaRPr lang="de-CH" dirty="0"/>
          </a:p>
        </p:txBody>
      </p:sp>
      <p:sp>
        <p:nvSpPr>
          <p:cNvPr id="4" name="Inhaltsplatzhalter 3"/>
          <p:cNvSpPr>
            <a:spLocks noGrp="1"/>
          </p:cNvSpPr>
          <p:nvPr>
            <p:ph idx="1"/>
          </p:nvPr>
        </p:nvSpPr>
        <p:spPr/>
        <p:txBody>
          <a:bodyPr>
            <a:normAutofit/>
          </a:bodyPr>
          <a:lstStyle/>
          <a:p>
            <a:r>
              <a:rPr lang="de-CH" dirty="0"/>
              <a:t>Zerbrechlichkeit gehört zu unserem Leben. (Römer 8, 18ff)</a:t>
            </a:r>
          </a:p>
          <a:p>
            <a:pPr marL="0" indent="0">
              <a:buNone/>
            </a:pPr>
            <a:r>
              <a:rPr lang="de-CH" dirty="0"/>
              <a:t>Vier Paradoxe der Resilienz</a:t>
            </a:r>
          </a:p>
          <a:p>
            <a:r>
              <a:rPr lang="de-CH" b="1" i="1" dirty="0"/>
              <a:t>Gib dir Zeit! Ergib dich in den Rhythmus des Lebens, den Gott in deinem Leben zulässt</a:t>
            </a:r>
          </a:p>
          <a:p>
            <a:r>
              <a:rPr lang="de-CH" b="1" i="1" dirty="0"/>
              <a:t>Baue nicht nur auf den Verstand, lass dich in deinem Herzen ansprechen</a:t>
            </a:r>
            <a:r>
              <a:rPr lang="de-CH" i="1" dirty="0"/>
              <a:t> (aber schalte den Verstand auch nicht völlig aus)</a:t>
            </a:r>
          </a:p>
          <a:p>
            <a:r>
              <a:rPr lang="de-CH" b="1" i="1" dirty="0"/>
              <a:t>Gib die Hoffnung nicht auf, auch wenn manche Versprechungen und Wünsche nicht in Erfüllung gehen!</a:t>
            </a:r>
          </a:p>
          <a:p>
            <a:r>
              <a:rPr lang="de-CH" b="1" i="1" dirty="0"/>
              <a:t>Lerne im Dunkeln zu gehen – du bist nicht allein! Gott ist da – auch in den Zeiten der Wüstenwanderung</a:t>
            </a:r>
          </a:p>
          <a:p>
            <a:endParaRPr lang="de-CH" dirty="0"/>
          </a:p>
          <a:p>
            <a:endParaRPr lang="de-CH" dirty="0"/>
          </a:p>
          <a:p>
            <a:endParaRPr lang="de-CH" dirty="0"/>
          </a:p>
        </p:txBody>
      </p:sp>
    </p:spTree>
    <p:extLst>
      <p:ext uri="{BB962C8B-B14F-4D97-AF65-F5344CB8AC3E}">
        <p14:creationId xmlns:p14="http://schemas.microsoft.com/office/powerpoint/2010/main" val="269211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CH" dirty="0"/>
              <a:t>Danke für Ihre Aufmerksamkeit</a:t>
            </a:r>
          </a:p>
        </p:txBody>
      </p:sp>
      <p:sp>
        <p:nvSpPr>
          <p:cNvPr id="7" name="Untertitel 6"/>
          <p:cNvSpPr>
            <a:spLocks noGrp="1"/>
          </p:cNvSpPr>
          <p:nvPr>
            <p:ph type="subTitle" idx="1"/>
          </p:nvPr>
        </p:nvSpPr>
        <p:spPr>
          <a:xfrm>
            <a:off x="1371600" y="4437112"/>
            <a:ext cx="6400800" cy="1219200"/>
          </a:xfrm>
        </p:spPr>
        <p:txBody>
          <a:bodyPr>
            <a:normAutofit fontScale="92500" lnSpcReduction="10000"/>
          </a:bodyPr>
          <a:lstStyle/>
          <a:p>
            <a:r>
              <a:rPr lang="de-CH" dirty="0"/>
              <a:t>DOWNLOAD</a:t>
            </a:r>
          </a:p>
          <a:p>
            <a:r>
              <a:rPr lang="de-CH" dirty="0">
                <a:hlinkClick r:id="rId2"/>
              </a:rPr>
              <a:t>www.samuelpfeifer.com</a:t>
            </a:r>
            <a:endParaRPr lang="de-CH" dirty="0"/>
          </a:p>
          <a:p>
            <a:r>
              <a:rPr lang="de-CH" dirty="0">
                <a:hlinkClick r:id="rId3"/>
              </a:rPr>
              <a:t>www.seminare-ps.net</a:t>
            </a:r>
            <a:r>
              <a:rPr lang="de-CH" dirty="0"/>
              <a:t> </a:t>
            </a:r>
          </a:p>
        </p:txBody>
      </p:sp>
    </p:spTree>
    <p:extLst>
      <p:ext uri="{BB962C8B-B14F-4D97-AF65-F5344CB8AC3E}">
        <p14:creationId xmlns:p14="http://schemas.microsoft.com/office/powerpoint/2010/main" val="257684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563888" y="-747464"/>
            <a:ext cx="5976664" cy="8496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22412" y="188640"/>
            <a:ext cx="5030718"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ihandform 3"/>
          <p:cNvSpPr/>
          <p:nvPr/>
        </p:nvSpPr>
        <p:spPr>
          <a:xfrm>
            <a:off x="-637953" y="-627321"/>
            <a:ext cx="7113181" cy="8240233"/>
          </a:xfrm>
          <a:custGeom>
            <a:avLst/>
            <a:gdLst>
              <a:gd name="connsiteX0" fmla="*/ 0 w 6772939"/>
              <a:gd name="connsiteY0" fmla="*/ 0 h 8240233"/>
              <a:gd name="connsiteX1" fmla="*/ 138223 w 6772939"/>
              <a:gd name="connsiteY1" fmla="*/ 8240233 h 8240233"/>
              <a:gd name="connsiteX2" fmla="*/ 4625162 w 6772939"/>
              <a:gd name="connsiteY2" fmla="*/ 8102009 h 8240233"/>
              <a:gd name="connsiteX3" fmla="*/ 6124353 w 6772939"/>
              <a:gd name="connsiteY3" fmla="*/ 4805916 h 8240233"/>
              <a:gd name="connsiteX4" fmla="*/ 4837813 w 6772939"/>
              <a:gd name="connsiteY4" fmla="*/ 5220586 h 8240233"/>
              <a:gd name="connsiteX5" fmla="*/ 6092455 w 6772939"/>
              <a:gd name="connsiteY5" fmla="*/ 3168502 h 8240233"/>
              <a:gd name="connsiteX6" fmla="*/ 4763386 w 6772939"/>
              <a:gd name="connsiteY6" fmla="*/ 3498112 h 8240233"/>
              <a:gd name="connsiteX7" fmla="*/ 6772939 w 6772939"/>
              <a:gd name="connsiteY7" fmla="*/ 212651 h 8240233"/>
              <a:gd name="connsiteX8" fmla="*/ 0 w 6772939"/>
              <a:gd name="connsiteY8" fmla="*/ 0 h 8240233"/>
              <a:gd name="connsiteX0" fmla="*/ 0 w 7113181"/>
              <a:gd name="connsiteY0" fmla="*/ 0 h 8240233"/>
              <a:gd name="connsiteX1" fmla="*/ 138223 w 7113181"/>
              <a:gd name="connsiteY1" fmla="*/ 8240233 h 8240233"/>
              <a:gd name="connsiteX2" fmla="*/ 4625162 w 7113181"/>
              <a:gd name="connsiteY2" fmla="*/ 8102009 h 8240233"/>
              <a:gd name="connsiteX3" fmla="*/ 6124353 w 7113181"/>
              <a:gd name="connsiteY3" fmla="*/ 4805916 h 8240233"/>
              <a:gd name="connsiteX4" fmla="*/ 4837813 w 7113181"/>
              <a:gd name="connsiteY4" fmla="*/ 5220586 h 8240233"/>
              <a:gd name="connsiteX5" fmla="*/ 6092455 w 7113181"/>
              <a:gd name="connsiteY5" fmla="*/ 3168502 h 8240233"/>
              <a:gd name="connsiteX6" fmla="*/ 4763386 w 7113181"/>
              <a:gd name="connsiteY6" fmla="*/ 3498112 h 8240233"/>
              <a:gd name="connsiteX7" fmla="*/ 7113181 w 7113181"/>
              <a:gd name="connsiteY7" fmla="*/ 180753 h 8240233"/>
              <a:gd name="connsiteX8" fmla="*/ 0 w 7113181"/>
              <a:gd name="connsiteY8" fmla="*/ 0 h 824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3181" h="8240233">
                <a:moveTo>
                  <a:pt x="0" y="0"/>
                </a:moveTo>
                <a:lnTo>
                  <a:pt x="138223" y="8240233"/>
                </a:lnTo>
                <a:lnTo>
                  <a:pt x="4625162" y="8102009"/>
                </a:lnTo>
                <a:lnTo>
                  <a:pt x="6124353" y="4805916"/>
                </a:lnTo>
                <a:lnTo>
                  <a:pt x="4837813" y="5220586"/>
                </a:lnTo>
                <a:lnTo>
                  <a:pt x="6092455" y="3168502"/>
                </a:lnTo>
                <a:lnTo>
                  <a:pt x="4763386" y="3498112"/>
                </a:lnTo>
                <a:lnTo>
                  <a:pt x="7113181" y="180753"/>
                </a:lnTo>
                <a:lnTo>
                  <a:pt x="0" y="0"/>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899592" y="1124744"/>
            <a:ext cx="3312368" cy="3970318"/>
          </a:xfrm>
          <a:prstGeom prst="rect">
            <a:avLst/>
          </a:prstGeom>
          <a:noFill/>
        </p:spPr>
        <p:txBody>
          <a:bodyPr wrap="square" rtlCol="0">
            <a:spAutoFit/>
          </a:bodyPr>
          <a:lstStyle/>
          <a:p>
            <a:r>
              <a:rPr lang="de-CH" sz="3600" b="1" dirty="0">
                <a:solidFill>
                  <a:schemeClr val="bg1"/>
                </a:solidFill>
                <a:latin typeface="Calibri" pitchFamily="34" charset="0"/>
              </a:rPr>
              <a:t>Eine Sekunde kann entscheiden, auf welcher Seite des Lebens wir stehen. </a:t>
            </a:r>
          </a:p>
        </p:txBody>
      </p:sp>
    </p:spTree>
    <p:extLst>
      <p:ext uri="{BB962C8B-B14F-4D97-AF65-F5344CB8AC3E}">
        <p14:creationId xmlns:p14="http://schemas.microsoft.com/office/powerpoint/2010/main" val="2291640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Zwei Leben – Samuel Koch</a:t>
            </a:r>
          </a:p>
        </p:txBody>
      </p:sp>
      <p:pic>
        <p:nvPicPr>
          <p:cNvPr id="4" name="Inhaltsplatzhalter 3"/>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365125" y="2419690"/>
            <a:ext cx="4041775" cy="2886982"/>
          </a:xfrm>
        </p:spPr>
      </p:pic>
      <p:pic>
        <p:nvPicPr>
          <p:cNvPr id="8" name="Inhaltsplatzhalter 7"/>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648200" y="2298094"/>
            <a:ext cx="4038600" cy="3130174"/>
          </a:xfrm>
        </p:spPr>
      </p:pic>
      <p:sp>
        <p:nvSpPr>
          <p:cNvPr id="3" name="Textfeld 2"/>
          <p:cNvSpPr txBox="1"/>
          <p:nvPr/>
        </p:nvSpPr>
        <p:spPr>
          <a:xfrm>
            <a:off x="4644008" y="5471646"/>
            <a:ext cx="4392488" cy="261610"/>
          </a:xfrm>
          <a:prstGeom prst="rect">
            <a:avLst/>
          </a:prstGeom>
          <a:noFill/>
        </p:spPr>
        <p:txBody>
          <a:bodyPr wrap="square" rtlCol="0">
            <a:spAutoFit/>
          </a:bodyPr>
          <a:lstStyle/>
          <a:p>
            <a:r>
              <a:rPr lang="de-CH" sz="1100" dirty="0"/>
              <a:t>Samuel Koch und Philippe </a:t>
            </a:r>
            <a:r>
              <a:rPr lang="de-CH" sz="1100" dirty="0" err="1"/>
              <a:t>Pozzo</a:t>
            </a:r>
            <a:r>
              <a:rPr lang="de-CH" sz="1100" dirty="0"/>
              <a:t> di </a:t>
            </a:r>
            <a:r>
              <a:rPr lang="de-CH" sz="1100" dirty="0" err="1"/>
              <a:t>Borgo</a:t>
            </a:r>
            <a:endParaRPr lang="de-CH" sz="1100" dirty="0"/>
          </a:p>
        </p:txBody>
      </p:sp>
    </p:spTree>
    <p:extLst>
      <p:ext uri="{BB962C8B-B14F-4D97-AF65-F5344CB8AC3E}">
        <p14:creationId xmlns:p14="http://schemas.microsoft.com/office/powerpoint/2010/main" val="2690213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Zwei Bürgerrechte / zwei Pässe</a:t>
            </a:r>
          </a:p>
        </p:txBody>
      </p:sp>
      <p:sp>
        <p:nvSpPr>
          <p:cNvPr id="3" name="Inhaltsplatzhalter 2"/>
          <p:cNvSpPr>
            <a:spLocks noGrp="1"/>
          </p:cNvSpPr>
          <p:nvPr>
            <p:ph idx="1"/>
          </p:nvPr>
        </p:nvSpPr>
        <p:spPr>
          <a:xfrm>
            <a:off x="4355976" y="1700808"/>
            <a:ext cx="4330824" cy="4425355"/>
          </a:xfrm>
        </p:spPr>
        <p:txBody>
          <a:bodyPr>
            <a:normAutofit fontScale="85000" lnSpcReduction="20000"/>
          </a:bodyPr>
          <a:lstStyle/>
          <a:p>
            <a:r>
              <a:rPr lang="de-CH" dirty="0"/>
              <a:t>Jeder von uns hat zwei Pässe</a:t>
            </a:r>
          </a:p>
          <a:p>
            <a:endParaRPr lang="de-CH" dirty="0"/>
          </a:p>
          <a:p>
            <a:r>
              <a:rPr lang="de-CH" dirty="0"/>
              <a:t>Einen für das Reich der Gesundheit und der Lebensfreude</a:t>
            </a:r>
          </a:p>
          <a:p>
            <a:r>
              <a:rPr lang="de-CH" dirty="0">
                <a:solidFill>
                  <a:schemeClr val="tx1">
                    <a:lumMod val="95000"/>
                    <a:lumOff val="5000"/>
                  </a:schemeClr>
                </a:solidFill>
              </a:rPr>
              <a:t>Einen zweiten für das dunkle Reich des Leidens, der Krankheit und der Schwachheit</a:t>
            </a:r>
          </a:p>
          <a:p>
            <a:r>
              <a:rPr lang="de-CH" dirty="0"/>
              <a:t>Obwohl wir am liebsten nur im ersteren Land leben würden, werden wir alle über kurz oder lang auch die Reise in das andere Land antreten müssen.</a:t>
            </a:r>
          </a:p>
          <a:p>
            <a:endParaRPr lang="de-CH" dirty="0"/>
          </a:p>
          <a:p>
            <a:pPr marL="457200" lvl="1" indent="0">
              <a:buNone/>
            </a:pPr>
            <a:r>
              <a:rPr lang="de-CH" dirty="0"/>
              <a:t>(die Publizistin Susan Sontag – Krankheit als Metapher)</a:t>
            </a:r>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1628800"/>
            <a:ext cx="3817379" cy="3950654"/>
          </a:xfrm>
          <a:prstGeom prst="rect">
            <a:avLst/>
          </a:prstGeom>
        </p:spPr>
      </p:pic>
    </p:spTree>
    <p:extLst>
      <p:ext uri="{BB962C8B-B14F-4D97-AF65-F5344CB8AC3E}">
        <p14:creationId xmlns:p14="http://schemas.microsoft.com/office/powerpoint/2010/main" val="87453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Henning Mankell (1948-2015) </a:t>
            </a:r>
          </a:p>
        </p:txBody>
      </p:sp>
      <p:sp>
        <p:nvSpPr>
          <p:cNvPr id="3" name="Inhaltsplatzhalter 2"/>
          <p:cNvSpPr>
            <a:spLocks noGrp="1"/>
          </p:cNvSpPr>
          <p:nvPr>
            <p:ph idx="1"/>
          </p:nvPr>
        </p:nvSpPr>
        <p:spPr>
          <a:xfrm>
            <a:off x="4355976" y="1700808"/>
            <a:ext cx="4330824" cy="4425355"/>
          </a:xfrm>
        </p:spPr>
        <p:txBody>
          <a:bodyPr>
            <a:normAutofit fontScale="92500" lnSpcReduction="20000"/>
          </a:bodyPr>
          <a:lstStyle/>
          <a:p>
            <a:r>
              <a:rPr lang="de-CH" dirty="0"/>
              <a:t>«Unser menschliches Ich ist nichts anderes als das Wissen um unsere Sterblichkeit. Wer sich seine Angst vor dem Unbekannten eingesteht, begreift, was es bedeutet, ein Mensch zu sein.</a:t>
            </a:r>
          </a:p>
          <a:p>
            <a:r>
              <a:rPr lang="de-CH" dirty="0"/>
              <a:t>Ein Leben lang trachten wir danach, unsere Kenntnisse, unser Wissen und unsere Erfahrungen zu vermehr. Doch letzten Endes wird sich alles in Nichts auflösen.»</a:t>
            </a:r>
          </a:p>
          <a:p>
            <a:endParaRPr lang="de-CH" dirty="0"/>
          </a:p>
          <a:p>
            <a:pPr marL="457200" lvl="1" indent="0">
              <a:buNone/>
            </a:pPr>
            <a:r>
              <a:rPr lang="de-CH" dirty="0"/>
              <a:t>(aus «Treibsand», S. 120)</a:t>
            </a:r>
          </a:p>
        </p:txBody>
      </p:sp>
      <p:pic>
        <p:nvPicPr>
          <p:cNvPr id="5" name="Grafik 4"/>
          <p:cNvPicPr/>
          <p:nvPr/>
        </p:nvPicPr>
        <p:blipFill>
          <a:blip r:embed="rId3" cstate="email">
            <a:extLst>
              <a:ext uri="{28A0092B-C50C-407E-A947-70E740481C1C}">
                <a14:useLocalDpi xmlns:a14="http://schemas.microsoft.com/office/drawing/2010/main"/>
              </a:ext>
            </a:extLst>
          </a:blip>
          <a:stretch>
            <a:fillRect/>
          </a:stretch>
        </p:blipFill>
        <p:spPr>
          <a:xfrm>
            <a:off x="-252536" y="1700808"/>
            <a:ext cx="4445783" cy="3280921"/>
          </a:xfrm>
          <a:prstGeom prst="rect">
            <a:avLst/>
          </a:prstGeom>
        </p:spPr>
      </p:pic>
    </p:spTree>
    <p:extLst>
      <p:ext uri="{BB962C8B-B14F-4D97-AF65-F5344CB8AC3E}">
        <p14:creationId xmlns:p14="http://schemas.microsoft.com/office/powerpoint/2010/main" val="417683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Wachsen im Leiden – ein Paradox?</a:t>
            </a:r>
          </a:p>
        </p:txBody>
      </p:sp>
    </p:spTree>
    <p:extLst>
      <p:ext uri="{BB962C8B-B14F-4D97-AF65-F5344CB8AC3E}">
        <p14:creationId xmlns:p14="http://schemas.microsoft.com/office/powerpoint/2010/main" val="344318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Meine persönliche Erfahrung</a:t>
            </a:r>
          </a:p>
        </p:txBody>
      </p:sp>
    </p:spTree>
    <p:extLst>
      <p:ext uri="{BB962C8B-B14F-4D97-AF65-F5344CB8AC3E}">
        <p14:creationId xmlns:p14="http://schemas.microsoft.com/office/powerpoint/2010/main" val="10559295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Benutzerdefiniert 3">
      <a:dk1>
        <a:sysClr val="windowText" lastClr="000000"/>
      </a:dk1>
      <a:lt1>
        <a:sysClr val="window" lastClr="FFFFFF"/>
      </a:lt1>
      <a:dk2>
        <a:srgbClr val="1F497D"/>
      </a:dk2>
      <a:lt2>
        <a:srgbClr val="EEECE1"/>
      </a:lt2>
      <a:accent1>
        <a:srgbClr val="4F81BD"/>
      </a:accent1>
      <a:accent2>
        <a:srgbClr val="3F0040"/>
      </a:accent2>
      <a:accent3>
        <a:srgbClr val="002060"/>
      </a:accent3>
      <a:accent4>
        <a:srgbClr val="8064A2"/>
      </a:accent4>
      <a:accent5>
        <a:srgbClr val="4BACC6"/>
      </a:accent5>
      <a:accent6>
        <a:srgbClr val="BAAE84"/>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2085</Words>
  <Application>Microsoft Office PowerPoint</Application>
  <PresentationFormat>Bildschirmpräsentation (4:3)</PresentationFormat>
  <Paragraphs>282</Paragraphs>
  <Slides>35</Slides>
  <Notes>11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0</vt:i4>
      </vt:variant>
      <vt:variant>
        <vt:lpstr>Folientitel</vt:lpstr>
      </vt:variant>
      <vt:variant>
        <vt:i4>35</vt:i4>
      </vt:variant>
    </vt:vector>
  </HeadingPairs>
  <TitlesOfParts>
    <vt:vector size="41" baseType="lpstr">
      <vt:lpstr>Arial</vt:lpstr>
      <vt:lpstr>Calibri</vt:lpstr>
      <vt:lpstr>Cambria</vt:lpstr>
      <vt:lpstr>Courier New</vt:lpstr>
      <vt:lpstr>Palatino Linotype</vt:lpstr>
      <vt:lpstr>Executive</vt:lpstr>
      <vt:lpstr>Sich selbst verstehen in seiner Endlichkeit und Verletzlichkeit</vt:lpstr>
      <vt:lpstr>PowerPoint-Präsentation</vt:lpstr>
      <vt:lpstr>Biblischer Text: Psalm 23</vt:lpstr>
      <vt:lpstr>PowerPoint-Präsentation</vt:lpstr>
      <vt:lpstr>Zwei Leben – Samuel Koch</vt:lpstr>
      <vt:lpstr>Zwei Bürgerrechte / zwei Pässe</vt:lpstr>
      <vt:lpstr>Henning Mankell (1948-2015) </vt:lpstr>
      <vt:lpstr>Wachsen im Leiden – ein Paradox?</vt:lpstr>
      <vt:lpstr>Meine persönliche Erfahrung</vt:lpstr>
      <vt:lpstr>Burnout</vt:lpstr>
      <vt:lpstr>Schwere Behinderung</vt:lpstr>
      <vt:lpstr>Was ist ein Paradox?</vt:lpstr>
      <vt:lpstr>Übersicht</vt:lpstr>
      <vt:lpstr>Paradox 1: der Zeitfaktor</vt:lpstr>
      <vt:lpstr>Paradox 1: der Zeitfaktor</vt:lpstr>
      <vt:lpstr>Achtsamkeit – Rhythmus des Lebens</vt:lpstr>
      <vt:lpstr>Paradox 2: Verstand gegen Gefühl </vt:lpstr>
      <vt:lpstr>Paradox 2: Verstand gegen Gefühl </vt:lpstr>
      <vt:lpstr>Die Vernunft kann nicht trösten</vt:lpstr>
      <vt:lpstr>Paradox 3: Verheissung und Enttäuschung</vt:lpstr>
      <vt:lpstr>Paradox 3: Verheissung und Enttäuschung</vt:lpstr>
      <vt:lpstr>Akzeptanz statt Wunderfokus</vt:lpstr>
      <vt:lpstr>Weisheit, Akzeptanz und Lebenssinn </vt:lpstr>
      <vt:lpstr>12 Weisheitskompetenzen (nach Linden)</vt:lpstr>
      <vt:lpstr>Buch: Weisheit als Ressource</vt:lpstr>
      <vt:lpstr>Leiden lässt uns innerlich wachsen</vt:lpstr>
      <vt:lpstr>Post-traumatic Growth</vt:lpstr>
      <vt:lpstr>Leiden macht uns zu besseren Therapeuten</vt:lpstr>
      <vt:lpstr>Leiden öffnet den Blick über die Endlichkeit hinaus</vt:lpstr>
      <vt:lpstr>Paradox 4: DUNKELHEIT UND LICHT</vt:lpstr>
      <vt:lpstr>Paradox 4: DUNKELHEIT UND LICHT</vt:lpstr>
      <vt:lpstr>So nimm denn meine Hände…</vt:lpstr>
      <vt:lpstr>Dir gehört mein Lob – in jeder Lebenslage</vt:lpstr>
      <vt:lpstr>Thesen und Zusammenfassung </vt:lpstr>
      <vt:lpstr>Danke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Sich selbst verstehen in seiner Endlichkeit und Verletzlichkeit_Samuel Pfeifer</dc:title>
  <dc:creator>PF</dc:creator>
  <cp:lastModifiedBy>Samuel Pfeifer</cp:lastModifiedBy>
  <cp:revision>321</cp:revision>
  <cp:lastPrinted>2015-08-21T08:49:22Z</cp:lastPrinted>
  <dcterms:created xsi:type="dcterms:W3CDTF">2012-12-12T08:45:31Z</dcterms:created>
  <dcterms:modified xsi:type="dcterms:W3CDTF">2017-11-20T15:37:51Z</dcterms:modified>
</cp:coreProperties>
</file>