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0"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29" r:id="rId43"/>
    <p:sldId id="305" r:id="rId44"/>
    <p:sldId id="306" r:id="rId45"/>
    <p:sldId id="307" r:id="rId46"/>
    <p:sldId id="331" r:id="rId47"/>
    <p:sldId id="309" r:id="rId48"/>
    <p:sldId id="310" r:id="rId49"/>
    <p:sldId id="311" r:id="rId50"/>
    <p:sldId id="312" r:id="rId51"/>
    <p:sldId id="313" r:id="rId52"/>
    <p:sldId id="314" r:id="rId53"/>
    <p:sldId id="315" r:id="rId54"/>
    <p:sldId id="316" r:id="rId55"/>
    <p:sldId id="317" r:id="rId56"/>
    <p:sldId id="318" r:id="rId57"/>
    <p:sldId id="330" r:id="rId58"/>
    <p:sldId id="320" r:id="rId59"/>
    <p:sldId id="321" r:id="rId60"/>
    <p:sldId id="322" r:id="rId61"/>
    <p:sldId id="323" r:id="rId62"/>
    <p:sldId id="324" r:id="rId63"/>
    <p:sldId id="326" r:id="rId64"/>
    <p:sldId id="327" r:id="rId65"/>
    <p:sldId id="328" r:id="rId66"/>
  </p:sldIdLst>
  <p:sldSz cx="10080625"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75"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3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382" autoAdjust="0"/>
  </p:normalViewPr>
  <p:slideViewPr>
    <p:cSldViewPr>
      <p:cViewPr varScale="1">
        <p:scale>
          <a:sx n="76" d="100"/>
          <a:sy n="76" d="100"/>
        </p:scale>
        <p:origin x="1524" y="102"/>
      </p:cViewPr>
      <p:guideLst>
        <p:guide orient="horz" pos="2160"/>
        <p:guide pos="3175"/>
      </p:guideLst>
    </p:cSldViewPr>
  </p:slideViewPr>
  <p:outlineViewPr>
    <p:cViewPr>
      <p:scale>
        <a:sx n="33" d="100"/>
        <a:sy n="33" d="100"/>
      </p:scale>
      <p:origin x="0" y="1911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78" d="100"/>
        <a:sy n="78" d="100"/>
      </p:scale>
      <p:origin x="0" y="0"/>
    </p:cViewPr>
  </p:sorterViewPr>
  <p:notesViewPr>
    <p:cSldViewPr>
      <p:cViewPr varScale="1">
        <p:scale>
          <a:sx n="65" d="100"/>
          <a:sy n="65" d="100"/>
        </p:scale>
        <p:origin x="3228" y="7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slide" Target="slides/slide50.xml"/><Relationship Id="rId7" Type="http://schemas.openxmlformats.org/officeDocument/2006/relationships/slide" Target="slides/slide6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60.xml"/><Relationship Id="rId5" Type="http://schemas.openxmlformats.org/officeDocument/2006/relationships/slide" Target="slides/slide59.xml"/><Relationship Id="rId4" Type="http://schemas.openxmlformats.org/officeDocument/2006/relationships/slide" Target="slides/slide58.xml"/><Relationship Id="rId9"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sz="quarter" idx="1"/>
          </p:nvPr>
        </p:nvSpPr>
        <p:spPr>
          <a:xfrm>
            <a:off x="2721147" y="183813"/>
            <a:ext cx="4107048" cy="468154"/>
          </a:xfrm>
          <a:prstGeom prst="rect">
            <a:avLst/>
          </a:prstGeom>
        </p:spPr>
        <p:txBody>
          <a:bodyPr vert="horz" lIns="93936" tIns="46968" rIns="93936" bIns="46968" rtlCol="0"/>
          <a:lstStyle>
            <a:lvl1pPr algn="r">
              <a:defRPr sz="1200"/>
            </a:lvl1pPr>
          </a:lstStyle>
          <a:p>
            <a:r>
              <a:rPr lang="de-CH" dirty="0"/>
              <a:t>Prof. Dr. med. Samuel Pfeifer </a:t>
            </a:r>
          </a:p>
          <a:p>
            <a:r>
              <a:rPr lang="de-CH" dirty="0"/>
              <a:t>Einführung Psychiatrie, Psychotherapie, Spiritualität</a:t>
            </a:r>
          </a:p>
        </p:txBody>
      </p:sp>
      <p:sp>
        <p:nvSpPr>
          <p:cNvPr id="4" name="Fußzeilenplatzhalter 3"/>
          <p:cNvSpPr>
            <a:spLocks noGrp="1"/>
          </p:cNvSpPr>
          <p:nvPr>
            <p:ph type="ftr" sz="quarter" idx="2"/>
          </p:nvPr>
        </p:nvSpPr>
        <p:spPr>
          <a:xfrm>
            <a:off x="566207" y="8736863"/>
            <a:ext cx="3066733" cy="468154"/>
          </a:xfrm>
          <a:prstGeom prst="rect">
            <a:avLst/>
          </a:prstGeom>
        </p:spPr>
        <p:txBody>
          <a:bodyPr vert="horz" lIns="93936" tIns="46968" rIns="93936" bIns="46968" rtlCol="0" anchor="b"/>
          <a:lstStyle>
            <a:lvl1pPr algn="l">
              <a:defRPr sz="1200"/>
            </a:lvl1pPr>
          </a:lstStyle>
          <a:p>
            <a:r>
              <a:rPr lang="de-CH" dirty="0"/>
              <a:t>www.seminare-ps.net</a:t>
            </a:r>
          </a:p>
        </p:txBody>
      </p:sp>
      <p:sp>
        <p:nvSpPr>
          <p:cNvPr id="5" name="Foliennummernplatzhalter 4"/>
          <p:cNvSpPr>
            <a:spLocks noGrp="1"/>
          </p:cNvSpPr>
          <p:nvPr>
            <p:ph type="sldNum" sz="quarter" idx="3"/>
          </p:nvPr>
        </p:nvSpPr>
        <p:spPr>
          <a:xfrm>
            <a:off x="3464229" y="8894921"/>
            <a:ext cx="3066733" cy="468154"/>
          </a:xfrm>
          <a:prstGeom prst="rect">
            <a:avLst/>
          </a:prstGeom>
        </p:spPr>
        <p:txBody>
          <a:bodyPr vert="horz" lIns="93936" tIns="46968" rIns="93936" bIns="46968"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E6FD1FD-B62D-4692-B8E6-7640BBA53223}" type="datetimeFigureOut">
              <a:rPr lang="de-CH" smtClean="0"/>
              <a:t>19.08.2019</a:t>
            </a:fld>
            <a:endParaRPr lang="de-CH"/>
          </a:p>
        </p:txBody>
      </p:sp>
      <p:sp>
        <p:nvSpPr>
          <p:cNvPr id="4" name="Folienbildplatzhalter 3"/>
          <p:cNvSpPr>
            <a:spLocks noGrp="1" noRot="1" noChangeAspect="1"/>
          </p:cNvSpPr>
          <p:nvPr>
            <p:ph type="sldImg" idx="2"/>
          </p:nvPr>
        </p:nvSpPr>
        <p:spPr>
          <a:xfrm>
            <a:off x="958850" y="701675"/>
            <a:ext cx="5159375" cy="3511550"/>
          </a:xfrm>
          <a:prstGeom prst="rect">
            <a:avLst/>
          </a:prstGeom>
          <a:noFill/>
          <a:ln w="12700">
            <a:solidFill>
              <a:prstClr val="black"/>
            </a:solidFill>
          </a:ln>
        </p:spPr>
        <p:txBody>
          <a:bodyPr vert="horz" lIns="93936" tIns="46968" rIns="93936" bIns="46968" rtlCol="0" anchor="ctr"/>
          <a:lstStyle/>
          <a:p>
            <a:endParaRPr lang="de-CH"/>
          </a:p>
        </p:txBody>
      </p:sp>
      <p:sp>
        <p:nvSpPr>
          <p:cNvPr id="5" name="Notizenplatzhalt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de-CH"/>
          </a:p>
        </p:txBody>
      </p:sp>
      <p:sp>
        <p:nvSpPr>
          <p:cNvPr id="7" name="Foliennummernplatzhalt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E824432B-8EBB-4698-AC5F-E0D3AE1C8BA9}"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1</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54275" name="Rectangle 2"/>
          <p:cNvSpPr>
            <a:spLocks noGrp="1" noRot="1" noChangeAspect="1" noChangeArrowheads="1" noTextEdit="1"/>
          </p:cNvSpPr>
          <p:nvPr>
            <p:ph type="sldImg"/>
          </p:nvPr>
        </p:nvSpPr>
        <p:spPr>
          <a:xfrm>
            <a:off x="958850" y="701675"/>
            <a:ext cx="5159375" cy="3511550"/>
          </a:xfrm>
          <a:ln/>
        </p:spPr>
      </p:sp>
      <p:sp>
        <p:nvSpPr>
          <p:cNvPr id="54276"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88145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86670230-0058-4038-9154-CC4A3F8B111F}"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21</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3491" name="Rectangle 2"/>
          <p:cNvSpPr>
            <a:spLocks noGrp="1" noRot="1" noChangeAspect="1" noChangeArrowheads="1" noTextEdit="1"/>
          </p:cNvSpPr>
          <p:nvPr>
            <p:ph type="sldImg"/>
          </p:nvPr>
        </p:nvSpPr>
        <p:spPr>
          <a:xfrm>
            <a:off x="665163" y="744538"/>
            <a:ext cx="5468937" cy="3722687"/>
          </a:xfrm>
          <a:ln/>
        </p:spPr>
      </p:sp>
      <p:sp>
        <p:nvSpPr>
          <p:cNvPr id="63492"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111342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BDF74B47-E7AE-48F2-96F1-87F73BB4522E}"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22</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4515" name="Rectangle 2"/>
          <p:cNvSpPr>
            <a:spLocks noGrp="1" noRot="1" noChangeAspect="1" noChangeArrowheads="1" noTextEdit="1"/>
          </p:cNvSpPr>
          <p:nvPr>
            <p:ph type="sldImg"/>
          </p:nvPr>
        </p:nvSpPr>
        <p:spPr>
          <a:xfrm>
            <a:off x="958850" y="701675"/>
            <a:ext cx="5159375" cy="3511550"/>
          </a:xfrm>
          <a:ln/>
        </p:spPr>
      </p:sp>
      <p:sp>
        <p:nvSpPr>
          <p:cNvPr id="64516"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340180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1FA4DD39-8F8C-4531-B9F4-E0AE75CF0198}"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23</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5539" name="Rectangle 2"/>
          <p:cNvSpPr>
            <a:spLocks noGrp="1" noRot="1" noChangeAspect="1" noChangeArrowheads="1" noTextEdit="1"/>
          </p:cNvSpPr>
          <p:nvPr>
            <p:ph type="sldImg"/>
          </p:nvPr>
        </p:nvSpPr>
        <p:spPr>
          <a:xfrm>
            <a:off x="958850" y="701675"/>
            <a:ext cx="5159375" cy="3511550"/>
          </a:xfrm>
          <a:ln/>
        </p:spPr>
      </p:sp>
      <p:sp>
        <p:nvSpPr>
          <p:cNvPr id="65540"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188762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F0E51239-CE02-443F-A07B-C09C78627307}"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8611" name="Rectangle 2"/>
          <p:cNvSpPr>
            <a:spLocks noGrp="1" noRot="1" noChangeAspect="1" noChangeArrowheads="1" noTextEdit="1"/>
          </p:cNvSpPr>
          <p:nvPr>
            <p:ph type="sldImg"/>
          </p:nvPr>
        </p:nvSpPr>
        <p:spPr>
          <a:xfrm>
            <a:off x="665163" y="744538"/>
            <a:ext cx="5468937" cy="3722687"/>
          </a:xfrm>
          <a:ln/>
        </p:spPr>
      </p:sp>
      <p:sp>
        <p:nvSpPr>
          <p:cNvPr id="68612"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40649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0FD3C812-C56A-411C-A445-D4F2AD6D2562}"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27</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9635" name="Rectangle 2"/>
          <p:cNvSpPr>
            <a:spLocks noGrp="1" noRot="1" noChangeAspect="1" noChangeArrowheads="1" noTextEdit="1"/>
          </p:cNvSpPr>
          <p:nvPr>
            <p:ph type="sldImg"/>
          </p:nvPr>
        </p:nvSpPr>
        <p:spPr>
          <a:xfrm>
            <a:off x="665163" y="744538"/>
            <a:ext cx="5468937" cy="3722687"/>
          </a:xfrm>
          <a:ln/>
        </p:spPr>
      </p:sp>
      <p:sp>
        <p:nvSpPr>
          <p:cNvPr id="69636"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181011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594545B5-903A-4530-8E3F-126DCCA18BC5}"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28</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0659" name="Rectangle 2"/>
          <p:cNvSpPr>
            <a:spLocks noGrp="1" noRot="1" noChangeAspect="1" noChangeArrowheads="1" noTextEdit="1"/>
          </p:cNvSpPr>
          <p:nvPr>
            <p:ph type="sldImg"/>
          </p:nvPr>
        </p:nvSpPr>
        <p:spPr>
          <a:xfrm>
            <a:off x="665163" y="744538"/>
            <a:ext cx="5468937" cy="3722687"/>
          </a:xfrm>
          <a:ln/>
        </p:spPr>
      </p:sp>
      <p:sp>
        <p:nvSpPr>
          <p:cNvPr id="70660"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49199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850" y="701675"/>
            <a:ext cx="5159375" cy="3511550"/>
          </a:xfrm>
        </p:spPr>
      </p:sp>
      <p:sp>
        <p:nvSpPr>
          <p:cNvPr id="3" name="Notizenplatzhalter 2"/>
          <p:cNvSpPr>
            <a:spLocks noGrp="1"/>
          </p:cNvSpPr>
          <p:nvPr>
            <p:ph type="body" idx="1"/>
          </p:nvPr>
        </p:nvSpPr>
        <p:spPr/>
        <p:txBody>
          <a:bodyPr/>
          <a:lstStyle/>
          <a:p>
            <a:r>
              <a:rPr lang="de-CH" sz="1200" dirty="0"/>
              <a:t>Durchdringung des Alltags von religiösen Riten und Regeln.</a:t>
            </a:r>
          </a:p>
          <a:p>
            <a:r>
              <a:rPr lang="de-CH" sz="1200" dirty="0"/>
              <a:t>Bedeutung religiöser Führungspersonen (Rabbiner, Priester, Pastor etc.) sowie theologischer Leitlinien für die persönliche Meinungsbildung und das persönliche Verhalten.</a:t>
            </a:r>
          </a:p>
          <a:p>
            <a:r>
              <a:rPr lang="de-CH" sz="1200" dirty="0"/>
              <a:t>Abgrenzung von anderen Weltanschauungen: Wir und die anderen.</a:t>
            </a:r>
          </a:p>
          <a:p>
            <a:r>
              <a:rPr lang="de-CH" sz="1200" dirty="0"/>
              <a:t>Sexualität und Partnerwahl (z.B. orthodoxes Judentum, indisches Kastenwesen).</a:t>
            </a:r>
          </a:p>
          <a:p>
            <a:r>
              <a:rPr lang="de-CH" sz="1200" dirty="0"/>
              <a:t>Intensität von religiösen Erlebnissen (z.B. </a:t>
            </a:r>
            <a:r>
              <a:rPr lang="de-CH" sz="1200" dirty="0" err="1"/>
              <a:t>Charismatik</a:t>
            </a:r>
            <a:r>
              <a:rPr lang="de-CH" sz="1200" dirty="0"/>
              <a:t>, Mystik) und die Überlappung mit psychiatrischen Krankheitsbildern.</a:t>
            </a:r>
          </a:p>
          <a:p>
            <a:r>
              <a:rPr lang="de-CH" sz="1200" dirty="0"/>
              <a:t>Ablehnung von Psychologie, Psychotherapie und Psychiatrie.</a:t>
            </a:r>
          </a:p>
          <a:p>
            <a:r>
              <a:rPr lang="de-CH" sz="1200" dirty="0"/>
              <a:t>Heilungserwartung und Wunderglaube.</a:t>
            </a:r>
          </a:p>
          <a:p>
            <a:r>
              <a:rPr lang="de-CH" sz="1200" dirty="0"/>
              <a:t>Systemische Aspekte der Familienstruktur / Familienehre.</a:t>
            </a:r>
          </a:p>
          <a:p>
            <a:endParaRPr lang="en-US" dirty="0"/>
          </a:p>
        </p:txBody>
      </p:sp>
      <p:sp>
        <p:nvSpPr>
          <p:cNvPr id="4" name="Foliennummernplatzhalt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CFE72A-029B-4160-85C9-09FA3928D105}" type="slidenum">
              <a:rPr kumimoji="0" lang="de-CH"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de-CH"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801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kern="0" dirty="0"/>
              <a:t>Modifiziert nach Hood et al. (2005): The </a:t>
            </a:r>
            <a:r>
              <a:rPr lang="de-CH" kern="0" dirty="0" err="1"/>
              <a:t>psychology</a:t>
            </a:r>
            <a:r>
              <a:rPr lang="de-CH" kern="0" dirty="0"/>
              <a:t> </a:t>
            </a:r>
            <a:r>
              <a:rPr lang="de-CH" kern="0" dirty="0" err="1"/>
              <a:t>of</a:t>
            </a:r>
            <a:r>
              <a:rPr lang="de-CH" kern="0" dirty="0"/>
              <a:t> </a:t>
            </a:r>
            <a:r>
              <a:rPr lang="de-CH" kern="0" dirty="0" err="1"/>
              <a:t>religious</a:t>
            </a:r>
            <a:r>
              <a:rPr lang="de-CH" kern="0" dirty="0"/>
              <a:t> </a:t>
            </a:r>
            <a:r>
              <a:rPr lang="de-CH" kern="0" dirty="0" err="1"/>
              <a:t>fundamentalism</a:t>
            </a:r>
            <a:r>
              <a:rPr lang="de-CH" kern="0" dirty="0"/>
              <a:t>. Guilford.</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37</a:t>
            </a:fld>
            <a:endParaRPr lang="de-CH"/>
          </a:p>
        </p:txBody>
      </p:sp>
    </p:spTree>
    <p:extLst>
      <p:ext uri="{BB962C8B-B14F-4D97-AF65-F5344CB8AC3E}">
        <p14:creationId xmlns:p14="http://schemas.microsoft.com/office/powerpoint/2010/main" val="1189187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82CAC3E7-7D49-4AFD-B1EE-CBBF994E422B}"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42</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91139" name="Rectangle 2"/>
          <p:cNvSpPr>
            <a:spLocks noGrp="1" noRot="1" noChangeAspect="1" noChangeArrowheads="1" noTextEdit="1"/>
          </p:cNvSpPr>
          <p:nvPr>
            <p:ph type="sldImg"/>
          </p:nvPr>
        </p:nvSpPr>
        <p:spPr>
          <a:xfrm>
            <a:off x="958850" y="701675"/>
            <a:ext cx="5159375" cy="3511550"/>
          </a:xfrm>
          <a:ln/>
        </p:spPr>
      </p:sp>
      <p:sp>
        <p:nvSpPr>
          <p:cNvPr id="91140"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95509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94EE9944-47C8-46E7-ADD6-C0BDB143A91E}"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43</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2707" name="Rectangle 2"/>
          <p:cNvSpPr>
            <a:spLocks noGrp="1" noRot="1" noChangeAspect="1" noChangeArrowheads="1" noTextEdit="1"/>
          </p:cNvSpPr>
          <p:nvPr>
            <p:ph type="sldImg"/>
          </p:nvPr>
        </p:nvSpPr>
        <p:spPr>
          <a:xfrm>
            <a:off x="958850" y="701675"/>
            <a:ext cx="5159375" cy="3511550"/>
          </a:xfrm>
          <a:ln/>
        </p:spPr>
      </p:sp>
      <p:sp>
        <p:nvSpPr>
          <p:cNvPr id="72708"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272931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98EB281E-0336-48F8-93EB-4AADBA58D754}"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55299" name="Rectangle 2"/>
          <p:cNvSpPr>
            <a:spLocks noGrp="1" noRot="1" noChangeAspect="1" noChangeArrowheads="1" noTextEdit="1"/>
          </p:cNvSpPr>
          <p:nvPr>
            <p:ph type="sldImg"/>
          </p:nvPr>
        </p:nvSpPr>
        <p:spPr>
          <a:xfrm>
            <a:off x="958850" y="701675"/>
            <a:ext cx="5159375" cy="3511550"/>
          </a:xfrm>
          <a:ln/>
        </p:spPr>
      </p:sp>
      <p:sp>
        <p:nvSpPr>
          <p:cNvPr id="55300"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93857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C9ACC1DB-A8DF-4F8F-B823-97849DD94469}"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3731" name="Rectangle 2"/>
          <p:cNvSpPr>
            <a:spLocks noGrp="1" noRot="1" noChangeAspect="1" noChangeArrowheads="1" noTextEdit="1"/>
          </p:cNvSpPr>
          <p:nvPr>
            <p:ph type="sldImg"/>
          </p:nvPr>
        </p:nvSpPr>
        <p:spPr>
          <a:xfrm>
            <a:off x="958850" y="701675"/>
            <a:ext cx="5159375" cy="3511550"/>
          </a:xfrm>
          <a:ln/>
        </p:spPr>
      </p:sp>
      <p:sp>
        <p:nvSpPr>
          <p:cNvPr id="73732"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61891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1181AB34-4746-4F17-B385-3173ADB74857}"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45</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4755" name="Rectangle 2"/>
          <p:cNvSpPr>
            <a:spLocks noGrp="1" noRot="1" noChangeAspect="1" noChangeArrowheads="1" noTextEdit="1"/>
          </p:cNvSpPr>
          <p:nvPr>
            <p:ph type="sldImg"/>
          </p:nvPr>
        </p:nvSpPr>
        <p:spPr>
          <a:xfrm>
            <a:off x="958850" y="701675"/>
            <a:ext cx="5159375" cy="3511550"/>
          </a:xfrm>
          <a:ln/>
        </p:spPr>
      </p:sp>
      <p:sp>
        <p:nvSpPr>
          <p:cNvPr id="74756"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2189921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5130E4EF-23F8-42A5-A5FE-11AC52985E46}"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47</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6563" name="Rectangle 2"/>
          <p:cNvSpPr>
            <a:spLocks noGrp="1" noRot="1" noChangeAspect="1" noChangeArrowheads="1" noTextEdit="1"/>
          </p:cNvSpPr>
          <p:nvPr>
            <p:ph type="sldImg"/>
          </p:nvPr>
        </p:nvSpPr>
        <p:spPr>
          <a:xfrm>
            <a:off x="958850" y="701675"/>
            <a:ext cx="5159375" cy="3511550"/>
          </a:xfrm>
          <a:ln/>
        </p:spPr>
      </p:sp>
      <p:sp>
        <p:nvSpPr>
          <p:cNvPr id="66564"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338737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533D2CBC-C51D-4383-A7FA-AC7018D7E871}"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48</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7587" name="Rectangle 2"/>
          <p:cNvSpPr>
            <a:spLocks noGrp="1" noRot="1" noChangeAspect="1" noChangeArrowheads="1" noTextEdit="1"/>
          </p:cNvSpPr>
          <p:nvPr>
            <p:ph type="sldImg"/>
          </p:nvPr>
        </p:nvSpPr>
        <p:spPr>
          <a:xfrm>
            <a:off x="665163" y="744538"/>
            <a:ext cx="5468937" cy="3722687"/>
          </a:xfrm>
          <a:ln/>
        </p:spPr>
      </p:sp>
      <p:sp>
        <p:nvSpPr>
          <p:cNvPr id="67588" name="Rectangle 3"/>
          <p:cNvSpPr>
            <a:spLocks noGrp="1" noChangeArrowheads="1"/>
          </p:cNvSpPr>
          <p:nvPr>
            <p:ph type="body" idx="1"/>
          </p:nvPr>
        </p:nvSpPr>
        <p:spPr>
          <a:xfrm>
            <a:off x="908050" y="4714875"/>
            <a:ext cx="4981575" cy="4467225"/>
          </a:xfrm>
          <a:noFill/>
        </p:spPr>
        <p:txBody>
          <a:bodyPr/>
          <a:lstStyle/>
          <a:p>
            <a:pPr>
              <a:spcBef>
                <a:spcPct val="0"/>
              </a:spcBef>
              <a:spcAft>
                <a:spcPts val="600"/>
              </a:spcAft>
            </a:pPr>
            <a:r>
              <a:rPr lang="de-DE" altLang="en-US" sz="1000"/>
              <a:t>Gesamthaft läßt jedoch die empirische Forschung sehr zu wünschen übrig. Selbst im englischen Sprachraum finden sich nur wenige qualitative wissenschaftliche Arbeiten zur Thematik. So untersuchten Larson et al. (1992) alle Artikel, die während 12 Jahren in zwei der wichtigsten psychiatrischen Fachzeitschriften veröffentlicht wurden. Dabei fanden sich gerade 35 Arbeiten, die in irgendeiner Weise eine Beziehung zwischen Religiosität und psychischer Gesundheit berücksichtigten. </a:t>
            </a:r>
          </a:p>
          <a:p>
            <a:pPr>
              <a:spcBef>
                <a:spcPct val="0"/>
              </a:spcBef>
              <a:spcAft>
                <a:spcPts val="600"/>
              </a:spcAft>
            </a:pPr>
            <a:r>
              <a:rPr lang="de-DE" altLang="en-US" sz="1000"/>
              <a:t>Insgesamt wurden in den 35 Arbeiten 139 wissenschaftliche Beschreibungen von Religiosität angewendet, jedoch nur in 50 Messungen konsequent untersucht. Die Dimensionen der Religiosität (religious commitment) wurden wie folgt unterteilt: </a:t>
            </a:r>
          </a:p>
          <a:p>
            <a:pPr>
              <a:spcBef>
                <a:spcPct val="0"/>
              </a:spcBef>
              <a:spcAft>
                <a:spcPts val="600"/>
              </a:spcAft>
            </a:pPr>
            <a:r>
              <a:rPr lang="de-DE" altLang="en-US" sz="1000"/>
              <a:t>- Einhaltung von Ritualen, </a:t>
            </a:r>
          </a:p>
          <a:p>
            <a:pPr>
              <a:spcBef>
                <a:spcPct val="0"/>
              </a:spcBef>
              <a:spcAft>
                <a:spcPts val="600"/>
              </a:spcAft>
            </a:pPr>
            <a:r>
              <a:rPr lang="de-DE" altLang="en-US" sz="1000"/>
              <a:t>- Sinnfragen, </a:t>
            </a:r>
          </a:p>
          <a:p>
            <a:pPr>
              <a:spcBef>
                <a:spcPct val="0"/>
              </a:spcBef>
              <a:spcAft>
                <a:spcPts val="600"/>
              </a:spcAft>
            </a:pPr>
            <a:r>
              <a:rPr lang="de-DE" altLang="en-US" sz="1000"/>
              <a:t>- soziale Unterstützung, </a:t>
            </a:r>
          </a:p>
          <a:p>
            <a:pPr>
              <a:spcBef>
                <a:spcPct val="0"/>
              </a:spcBef>
              <a:spcAft>
                <a:spcPts val="600"/>
              </a:spcAft>
            </a:pPr>
            <a:r>
              <a:rPr lang="de-DE" altLang="en-US" sz="1000"/>
              <a:t>- Gebet, </a:t>
            </a:r>
          </a:p>
          <a:p>
            <a:pPr>
              <a:spcBef>
                <a:spcPct val="0"/>
              </a:spcBef>
              <a:spcAft>
                <a:spcPts val="600"/>
              </a:spcAft>
            </a:pPr>
            <a:r>
              <a:rPr lang="de-DE" altLang="en-US" sz="1000"/>
              <a:t>- Beziehung zu Gott,</a:t>
            </a:r>
          </a:p>
          <a:p>
            <a:pPr>
              <a:spcBef>
                <a:spcPct val="0"/>
              </a:spcBef>
              <a:spcAft>
                <a:spcPts val="600"/>
              </a:spcAft>
            </a:pPr>
            <a:r>
              <a:rPr lang="de-DE" altLang="en-US" sz="1000"/>
              <a:t>- Restkategorie andere.</a:t>
            </a:r>
          </a:p>
          <a:p>
            <a:pPr>
              <a:spcBef>
                <a:spcPct val="0"/>
              </a:spcBef>
              <a:spcAft>
                <a:spcPts val="600"/>
              </a:spcAft>
            </a:pPr>
            <a:r>
              <a:rPr lang="de-DE" altLang="en-US" sz="1000"/>
              <a:t>Erwartet hatten die Autoren häufig keine oder einen negativen Einfluß der Religiosität auf die psychische Gesundheit. Doch die Resultate ergaben 36 mal eine positive Beziehung zwischen Glaube und seelischer Gesundheit, 8 mal eine negative Korrelation und 6 mal keine Auswirkung. </a:t>
            </a:r>
          </a:p>
          <a:p>
            <a:pPr>
              <a:spcBef>
                <a:spcPct val="0"/>
              </a:spcBef>
              <a:spcAft>
                <a:spcPts val="600"/>
              </a:spcAft>
            </a:pPr>
            <a:r>
              <a:rPr lang="de-DE" altLang="en-US" sz="1000"/>
              <a:t>Vereinfacht ließ sich also sagen: Dort, wo der Einfluß des Glaubens auf die psychische Gesundheit empirisch untersucht wurde, ergab sich viermal häufiger eine positive Beziehung als eine negative. </a:t>
            </a:r>
          </a:p>
          <a:p>
            <a:pPr>
              <a:spcBef>
                <a:spcPct val="0"/>
              </a:spcBef>
              <a:spcAft>
                <a:spcPts val="600"/>
              </a:spcAft>
            </a:pPr>
            <a:r>
              <a:rPr lang="de-DE" altLang="en-US" sz="1000"/>
              <a:t>Einen negativen Bezug zwischen Glaube und psychischem Zustand zeigten am ehesten Menschen, die mit der Frage nach dem Lebenssinn und nach ihren ethischen Leitlinien rangen (also im Bereich der Sinnfragen). Eine mögliche Erklärung liegt darin, daß besonders diejenigen unter einer Dissonanz leiden, die sich äußerlich (extrinsisch) zwar an christlich-ethische Leitlinien halten, aber keine innere gefühlsmäßige Kongruenz erfahren. Die Studie steht im Einklang mit anderen Übersichtsstudien (Bergin 1983, Gartner et al. 1991), die ebenfalls ein deutliches Überwiegen positiver Befunde feststellten, wenn es darum ging, den Einfluß der Religiosität auf die psychische Gesundheit zu messen. </a:t>
            </a:r>
          </a:p>
          <a:p>
            <a:pPr>
              <a:spcBef>
                <a:spcPct val="0"/>
              </a:spcBef>
            </a:pPr>
            <a:endParaRPr lang="de-DE" altLang="en-US" sz="1000"/>
          </a:p>
        </p:txBody>
      </p:sp>
    </p:spTree>
    <p:extLst>
      <p:ext uri="{BB962C8B-B14F-4D97-AF65-F5344CB8AC3E}">
        <p14:creationId xmlns:p14="http://schemas.microsoft.com/office/powerpoint/2010/main" val="146440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90F6E14C-2541-4C32-B34A-BFBD7A6ACAD3}"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49</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6803" name="Rectangle 2"/>
          <p:cNvSpPr>
            <a:spLocks noGrp="1" noRot="1" noChangeAspect="1" noChangeArrowheads="1" noTextEdit="1"/>
          </p:cNvSpPr>
          <p:nvPr>
            <p:ph type="sldImg"/>
          </p:nvPr>
        </p:nvSpPr>
        <p:spPr>
          <a:xfrm>
            <a:off x="958850" y="701675"/>
            <a:ext cx="5159375" cy="3511550"/>
          </a:xfrm>
          <a:ln/>
        </p:spPr>
      </p:sp>
      <p:sp>
        <p:nvSpPr>
          <p:cNvPr id="76804"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6746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86683904-FFD8-4EFF-A99B-83CC719E79FD}"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50</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7827" name="Rectangle 2"/>
          <p:cNvSpPr>
            <a:spLocks noGrp="1" noRot="1" noChangeAspect="1" noChangeArrowheads="1" noTextEdit="1"/>
          </p:cNvSpPr>
          <p:nvPr>
            <p:ph type="sldImg"/>
          </p:nvPr>
        </p:nvSpPr>
        <p:spPr>
          <a:xfrm>
            <a:off x="958850" y="701675"/>
            <a:ext cx="5159375" cy="3511550"/>
          </a:xfrm>
          <a:ln/>
        </p:spPr>
      </p:sp>
      <p:sp>
        <p:nvSpPr>
          <p:cNvPr id="77828"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6574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EE533DCA-1A09-4917-851A-3B9BFB951E64}"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51</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8851" name="Rectangle 2"/>
          <p:cNvSpPr>
            <a:spLocks noGrp="1" noRot="1" noChangeAspect="1" noChangeArrowheads="1" noTextEdit="1"/>
          </p:cNvSpPr>
          <p:nvPr>
            <p:ph type="sldImg"/>
          </p:nvPr>
        </p:nvSpPr>
        <p:spPr>
          <a:xfrm>
            <a:off x="958850" y="701675"/>
            <a:ext cx="5159375" cy="3511550"/>
          </a:xfrm>
          <a:ln/>
        </p:spPr>
      </p:sp>
      <p:sp>
        <p:nvSpPr>
          <p:cNvPr id="78852"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26483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4903B4D6-CA26-4B99-A859-AC1979D4E5BA}"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52</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79875" name="Rectangle 2"/>
          <p:cNvSpPr>
            <a:spLocks noGrp="1" noRot="1" noChangeAspect="1" noChangeArrowheads="1" noTextEdit="1"/>
          </p:cNvSpPr>
          <p:nvPr>
            <p:ph type="sldImg"/>
          </p:nvPr>
        </p:nvSpPr>
        <p:spPr>
          <a:xfrm>
            <a:off x="958850" y="701675"/>
            <a:ext cx="5159375" cy="3511550"/>
          </a:xfrm>
          <a:ln/>
        </p:spPr>
      </p:sp>
      <p:sp>
        <p:nvSpPr>
          <p:cNvPr id="79876"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76973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E85DE8AD-2503-414D-9D5F-3A62397BF6DE}"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53</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0899" name="Rectangle 2"/>
          <p:cNvSpPr>
            <a:spLocks noGrp="1" noRot="1" noChangeAspect="1" noChangeArrowheads="1" noTextEdit="1"/>
          </p:cNvSpPr>
          <p:nvPr>
            <p:ph type="sldImg"/>
          </p:nvPr>
        </p:nvSpPr>
        <p:spPr>
          <a:xfrm>
            <a:off x="958850" y="701675"/>
            <a:ext cx="5159375" cy="3511550"/>
          </a:xfrm>
          <a:ln/>
        </p:spPr>
      </p:sp>
      <p:sp>
        <p:nvSpPr>
          <p:cNvPr id="80900"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3348724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5B709794-0ED1-47FA-83F6-57EEA8E81DCC}"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1923" name="Rectangle 2"/>
          <p:cNvSpPr>
            <a:spLocks noGrp="1" noRot="1" noChangeAspect="1" noChangeArrowheads="1" noTextEdit="1"/>
          </p:cNvSpPr>
          <p:nvPr>
            <p:ph type="sldImg"/>
          </p:nvPr>
        </p:nvSpPr>
        <p:spPr>
          <a:xfrm>
            <a:off x="958850" y="701675"/>
            <a:ext cx="5159375" cy="3511550"/>
          </a:xfrm>
          <a:ln/>
        </p:spPr>
      </p:sp>
      <p:sp>
        <p:nvSpPr>
          <p:cNvPr id="81924"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0312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850" y="701675"/>
            <a:ext cx="5159375" cy="3511550"/>
          </a:xfrm>
        </p:spPr>
      </p:sp>
      <p:sp>
        <p:nvSpPr>
          <p:cNvPr id="3" name="Notizenplatzhalter 2"/>
          <p:cNvSpPr>
            <a:spLocks noGrp="1"/>
          </p:cNvSpPr>
          <p:nvPr>
            <p:ph type="body" idx="1"/>
          </p:nvPr>
        </p:nvSpPr>
        <p:spPr/>
        <p:txBody>
          <a:bodyPr/>
          <a:lstStyle/>
          <a:p>
            <a:pPr defTabSz="939363">
              <a:defRPr/>
            </a:pPr>
            <a:r>
              <a:rPr lang="de-CH" dirty="0"/>
              <a:t>Vgl. </a:t>
            </a:r>
            <a:r>
              <a:rPr lang="de-CH" dirty="0" err="1"/>
              <a:t>Utsch</a:t>
            </a:r>
            <a:r>
              <a:rPr lang="de-CH" dirty="0"/>
              <a:t> 2014, Kapitel 3</a:t>
            </a:r>
          </a:p>
          <a:p>
            <a:endParaRPr lang="de-CH" dirty="0"/>
          </a:p>
        </p:txBody>
      </p:sp>
      <p:sp>
        <p:nvSpPr>
          <p:cNvPr id="4" name="Foliennummernplatzhalt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C9692-F9B6-4752-82D8-A692B8862853}" type="slidenum">
              <a:rPr kumimoji="0" lang="de-CH"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de-CH"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9882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038A344A-748B-44DB-BDCC-4F9557F83F5F}"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55</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2947" name="Rectangle 2"/>
          <p:cNvSpPr>
            <a:spLocks noGrp="1" noRot="1" noChangeAspect="1" noChangeArrowheads="1" noTextEdit="1"/>
          </p:cNvSpPr>
          <p:nvPr>
            <p:ph type="sldImg"/>
          </p:nvPr>
        </p:nvSpPr>
        <p:spPr>
          <a:xfrm>
            <a:off x="958850" y="701675"/>
            <a:ext cx="5159375" cy="3511550"/>
          </a:xfrm>
          <a:ln/>
        </p:spPr>
      </p:sp>
      <p:sp>
        <p:nvSpPr>
          <p:cNvPr id="82948"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5746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8A0E1CDA-6EC9-4FAC-BC14-4DDC5A57640F}"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56</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3971" name="Rectangle 2"/>
          <p:cNvSpPr>
            <a:spLocks noGrp="1" noRot="1" noChangeAspect="1" noChangeArrowheads="1" noTextEdit="1"/>
          </p:cNvSpPr>
          <p:nvPr>
            <p:ph type="sldImg"/>
          </p:nvPr>
        </p:nvSpPr>
        <p:spPr>
          <a:xfrm>
            <a:off x="958850" y="701675"/>
            <a:ext cx="5159375" cy="3511550"/>
          </a:xfrm>
          <a:ln/>
        </p:spPr>
      </p:sp>
      <p:sp>
        <p:nvSpPr>
          <p:cNvPr id="83972"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195965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CF9460B4-5236-4D67-BD0F-5F29F2D36646}"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57</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4995" name="Rectangle 2"/>
          <p:cNvSpPr>
            <a:spLocks noGrp="1" noRot="1" noChangeAspect="1" noChangeArrowheads="1" noTextEdit="1"/>
          </p:cNvSpPr>
          <p:nvPr>
            <p:ph type="sldImg"/>
          </p:nvPr>
        </p:nvSpPr>
        <p:spPr>
          <a:xfrm>
            <a:off x="958850" y="701675"/>
            <a:ext cx="5159375" cy="3511550"/>
          </a:xfrm>
          <a:ln/>
        </p:spPr>
      </p:sp>
      <p:sp>
        <p:nvSpPr>
          <p:cNvPr id="84996"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160356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34D09DF2-653E-4247-9F69-D79DD412F7D3}"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58</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6019" name="Rectangle 2"/>
          <p:cNvSpPr>
            <a:spLocks noGrp="1" noRot="1" noChangeAspect="1" noChangeArrowheads="1" noTextEdit="1"/>
          </p:cNvSpPr>
          <p:nvPr>
            <p:ph type="sldImg"/>
          </p:nvPr>
        </p:nvSpPr>
        <p:spPr>
          <a:xfrm>
            <a:off x="958850" y="701675"/>
            <a:ext cx="5159375" cy="3511550"/>
          </a:xfrm>
          <a:ln/>
        </p:spPr>
      </p:sp>
      <p:sp>
        <p:nvSpPr>
          <p:cNvPr id="86020"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21905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3D1C18B8-0D6F-4B30-BC33-36B75E32B5D3}"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59</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7043" name="Rectangle 2"/>
          <p:cNvSpPr>
            <a:spLocks noGrp="1" noRot="1" noChangeAspect="1" noChangeArrowheads="1" noTextEdit="1"/>
          </p:cNvSpPr>
          <p:nvPr>
            <p:ph type="sldImg"/>
          </p:nvPr>
        </p:nvSpPr>
        <p:spPr>
          <a:xfrm>
            <a:off x="958850" y="701675"/>
            <a:ext cx="5159375" cy="3511550"/>
          </a:xfrm>
          <a:ln/>
        </p:spPr>
      </p:sp>
      <p:sp>
        <p:nvSpPr>
          <p:cNvPr id="87044"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55402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EFF7F542-02A4-460F-A507-3A661395690D}"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60</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8067" name="Rectangle 2"/>
          <p:cNvSpPr>
            <a:spLocks noGrp="1" noRot="1" noChangeAspect="1" noChangeArrowheads="1" noTextEdit="1"/>
          </p:cNvSpPr>
          <p:nvPr>
            <p:ph type="sldImg"/>
          </p:nvPr>
        </p:nvSpPr>
        <p:spPr>
          <a:xfrm>
            <a:off x="958850" y="701675"/>
            <a:ext cx="5159375" cy="3511550"/>
          </a:xfrm>
          <a:ln/>
        </p:spPr>
      </p:sp>
      <p:sp>
        <p:nvSpPr>
          <p:cNvPr id="88068"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032194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F00D8843-B919-47FA-BCAB-D69DC6C0E681}"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61</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89091" name="Rectangle 2"/>
          <p:cNvSpPr>
            <a:spLocks noGrp="1" noRot="1" noChangeAspect="1" noChangeArrowheads="1" noTextEdit="1"/>
          </p:cNvSpPr>
          <p:nvPr>
            <p:ph type="sldImg"/>
          </p:nvPr>
        </p:nvSpPr>
        <p:spPr>
          <a:xfrm>
            <a:off x="958850" y="701675"/>
            <a:ext cx="5159375" cy="3511550"/>
          </a:xfrm>
          <a:ln/>
        </p:spPr>
      </p:sp>
      <p:sp>
        <p:nvSpPr>
          <p:cNvPr id="89092"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957669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7802018E-4A23-433F-B82C-5B287B4154BF}"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62</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90115" name="Rectangle 2"/>
          <p:cNvSpPr>
            <a:spLocks noGrp="1" noRot="1" noChangeAspect="1" noChangeArrowheads="1" noTextEdit="1"/>
          </p:cNvSpPr>
          <p:nvPr>
            <p:ph type="sldImg"/>
          </p:nvPr>
        </p:nvSpPr>
        <p:spPr>
          <a:xfrm>
            <a:off x="958850" y="701675"/>
            <a:ext cx="5159375" cy="3511550"/>
          </a:xfrm>
          <a:ln/>
        </p:spPr>
      </p:sp>
      <p:sp>
        <p:nvSpPr>
          <p:cNvPr id="90116"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3019693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3EE3237D-B72C-4E3D-A982-C660224D3A43}"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63</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92163" name="Rectangle 2"/>
          <p:cNvSpPr>
            <a:spLocks noGrp="1" noRot="1" noChangeAspect="1" noChangeArrowheads="1" noTextEdit="1"/>
          </p:cNvSpPr>
          <p:nvPr>
            <p:ph type="sldImg"/>
          </p:nvPr>
        </p:nvSpPr>
        <p:spPr>
          <a:xfrm>
            <a:off x="958850" y="701675"/>
            <a:ext cx="5159375" cy="3511550"/>
          </a:xfrm>
          <a:ln/>
        </p:spPr>
      </p:sp>
      <p:sp>
        <p:nvSpPr>
          <p:cNvPr id="92164" name="Rectangle 3"/>
          <p:cNvSpPr>
            <a:spLocks noGrp="1" noChangeArrowheads="1"/>
          </p:cNvSpPr>
          <p:nvPr>
            <p:ph type="body" idx="1"/>
          </p:nvPr>
        </p:nvSpPr>
        <p:spPr>
          <a:noFill/>
        </p:spPr>
        <p:txBody>
          <a:bodyPr/>
          <a:lstStyle/>
          <a:p>
            <a:endParaRPr lang="de-DE" altLang="en-US"/>
          </a:p>
        </p:txBody>
      </p:sp>
    </p:spTree>
    <p:extLst>
      <p:ext uri="{BB962C8B-B14F-4D97-AF65-F5344CB8AC3E}">
        <p14:creationId xmlns:p14="http://schemas.microsoft.com/office/powerpoint/2010/main" val="324906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59E2F856-C68C-4353-951B-9120366C931C}"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93187" name="Rectangle 2"/>
          <p:cNvSpPr>
            <a:spLocks noGrp="1" noRot="1" noChangeAspect="1" noChangeArrowheads="1" noTextEdit="1"/>
          </p:cNvSpPr>
          <p:nvPr>
            <p:ph type="sldImg"/>
          </p:nvPr>
        </p:nvSpPr>
        <p:spPr>
          <a:xfrm>
            <a:off x="958850" y="701675"/>
            <a:ext cx="5159375" cy="3511550"/>
          </a:xfrm>
          <a:ln/>
        </p:spPr>
      </p:sp>
      <p:sp>
        <p:nvSpPr>
          <p:cNvPr id="93188"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8374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28F1F474-0D7A-4A17-8C3D-B88C72208362}"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9</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57347" name="Rectangle 2"/>
          <p:cNvSpPr>
            <a:spLocks noGrp="1" noRot="1" noChangeAspect="1" noChangeArrowheads="1" noTextEdit="1"/>
          </p:cNvSpPr>
          <p:nvPr>
            <p:ph type="sldImg"/>
          </p:nvPr>
        </p:nvSpPr>
        <p:spPr>
          <a:xfrm>
            <a:off x="665163" y="744538"/>
            <a:ext cx="5468937" cy="3722687"/>
          </a:xfrm>
          <a:ln/>
        </p:spPr>
      </p:sp>
      <p:sp>
        <p:nvSpPr>
          <p:cNvPr id="57348"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2950847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CEF18C1A-3BE0-4DD0-955B-850A4B778B9F}"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65</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94211" name="Rectangle 2"/>
          <p:cNvSpPr>
            <a:spLocks noGrp="1" noRot="1" noChangeAspect="1" noChangeArrowheads="1" noTextEdit="1"/>
          </p:cNvSpPr>
          <p:nvPr>
            <p:ph type="sldImg"/>
          </p:nvPr>
        </p:nvSpPr>
        <p:spPr>
          <a:xfrm>
            <a:off x="958850" y="701675"/>
            <a:ext cx="5159375" cy="3511550"/>
          </a:xfrm>
          <a:ln/>
        </p:spPr>
      </p:sp>
      <p:sp>
        <p:nvSpPr>
          <p:cNvPr id="94212" name="Rectangle 3"/>
          <p:cNvSpPr>
            <a:spLocks noGrp="1" noChangeArrowheads="1"/>
          </p:cNvSpPr>
          <p:nvPr>
            <p:ph type="body" idx="1"/>
          </p:nvPr>
        </p:nvSpPr>
        <p:spPr>
          <a:noFill/>
        </p:spPr>
        <p:txBody>
          <a:bodyPr/>
          <a:lstStyle/>
          <a:p>
            <a:endParaRPr lang="de-CH" altLang="en-US"/>
          </a:p>
        </p:txBody>
      </p:sp>
    </p:spTree>
    <p:extLst>
      <p:ext uri="{BB962C8B-B14F-4D97-AF65-F5344CB8AC3E}">
        <p14:creationId xmlns:p14="http://schemas.microsoft.com/office/powerpoint/2010/main" val="198931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B083F1C5-A04D-420A-9630-98F18DAD3D68}"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10</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58371" name="Rectangle 2"/>
          <p:cNvSpPr>
            <a:spLocks noGrp="1" noRot="1" noChangeAspect="1" noChangeArrowheads="1" noTextEdit="1"/>
          </p:cNvSpPr>
          <p:nvPr>
            <p:ph type="sldImg"/>
          </p:nvPr>
        </p:nvSpPr>
        <p:spPr>
          <a:xfrm>
            <a:off x="665163" y="744538"/>
            <a:ext cx="5468937" cy="3722687"/>
          </a:xfrm>
          <a:ln/>
        </p:spPr>
      </p:sp>
      <p:sp>
        <p:nvSpPr>
          <p:cNvPr id="58372"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87309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D95616FB-DB08-47C6-A512-0FC3DB266AED}" type="slidenum">
              <a:rPr kumimoji="0" lang="de-CH" altLang="en-US" sz="12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12</a:t>
            </a:fld>
            <a:endParaRPr kumimoji="0" lang="de-CH" altLang="en-US" sz="1200" b="0" i="0" u="none" strike="noStrike" kern="0" cap="none" spc="0" normalizeH="0" baseline="0" noProof="0">
              <a:ln>
                <a:noFill/>
              </a:ln>
              <a:solidFill>
                <a:schemeClr val="tx1"/>
              </a:solidFill>
              <a:effectLst/>
              <a:uLnTx/>
              <a:uFillTx/>
              <a:latin typeface="Tahoma" pitchFamily="34" charset="0"/>
            </a:endParaRPr>
          </a:p>
        </p:txBody>
      </p:sp>
      <p:sp>
        <p:nvSpPr>
          <p:cNvPr id="59395" name="Rectangle 2"/>
          <p:cNvSpPr>
            <a:spLocks noGrp="1" noRot="1" noChangeAspect="1" noChangeArrowheads="1" noTextEdit="1"/>
          </p:cNvSpPr>
          <p:nvPr>
            <p:ph type="sldImg"/>
          </p:nvPr>
        </p:nvSpPr>
        <p:spPr>
          <a:xfrm>
            <a:off x="665163" y="744538"/>
            <a:ext cx="5468937" cy="3721100"/>
          </a:xfrm>
          <a:ln/>
        </p:spPr>
      </p:sp>
      <p:sp>
        <p:nvSpPr>
          <p:cNvPr id="59396" name="Rectangle 3"/>
          <p:cNvSpPr>
            <a:spLocks noGrp="1" noChangeArrowheads="1"/>
          </p:cNvSpPr>
          <p:nvPr>
            <p:ph type="body" idx="1"/>
          </p:nvPr>
        </p:nvSpPr>
        <p:spPr>
          <a:xfrm>
            <a:off x="906463" y="4714875"/>
            <a:ext cx="4984750" cy="4467225"/>
          </a:xfrm>
          <a:noFill/>
        </p:spPr>
        <p:txBody>
          <a:bodyPr/>
          <a:lstStyle/>
          <a:p>
            <a:endParaRPr lang="de-CH" altLang="en-US"/>
          </a:p>
        </p:txBody>
      </p:sp>
    </p:spTree>
    <p:extLst>
      <p:ext uri="{BB962C8B-B14F-4D97-AF65-F5344CB8AC3E}">
        <p14:creationId xmlns:p14="http://schemas.microsoft.com/office/powerpoint/2010/main" val="111950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ED5E86A1-3D8D-4611-8804-842959B81B3B}"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14</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0419" name="Rectangle 2"/>
          <p:cNvSpPr>
            <a:spLocks noGrp="1" noRot="1" noChangeAspect="1" noChangeArrowheads="1" noTextEdit="1"/>
          </p:cNvSpPr>
          <p:nvPr>
            <p:ph type="sldImg"/>
          </p:nvPr>
        </p:nvSpPr>
        <p:spPr>
          <a:xfrm>
            <a:off x="665163" y="744538"/>
            <a:ext cx="5468937" cy="3722687"/>
          </a:xfrm>
          <a:ln/>
        </p:spPr>
      </p:sp>
      <p:sp>
        <p:nvSpPr>
          <p:cNvPr id="60420" name="Rectangle 3"/>
          <p:cNvSpPr>
            <a:spLocks noGrp="1" noChangeArrowheads="1"/>
          </p:cNvSpPr>
          <p:nvPr>
            <p:ph type="body" idx="1"/>
          </p:nvPr>
        </p:nvSpPr>
        <p:spPr>
          <a:xfrm>
            <a:off x="908050" y="4714875"/>
            <a:ext cx="4981575" cy="4467225"/>
          </a:xfrm>
          <a:noFill/>
        </p:spPr>
        <p:txBody>
          <a:bodyPr/>
          <a:lstStyle/>
          <a:p>
            <a:endParaRPr lang="de-DE" altLang="en-US"/>
          </a:p>
        </p:txBody>
      </p:sp>
    </p:spTree>
    <p:extLst>
      <p:ext uri="{BB962C8B-B14F-4D97-AF65-F5344CB8AC3E}">
        <p14:creationId xmlns:p14="http://schemas.microsoft.com/office/powerpoint/2010/main" val="403335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77888BA5-5499-48C0-A730-470015FF5B93}"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16</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1443" name="Rectangle 2"/>
          <p:cNvSpPr>
            <a:spLocks noGrp="1" noRot="1" noChangeAspect="1" noChangeArrowheads="1" noTextEdit="1"/>
          </p:cNvSpPr>
          <p:nvPr>
            <p:ph type="sldImg"/>
          </p:nvPr>
        </p:nvSpPr>
        <p:spPr>
          <a:xfrm>
            <a:off x="665163" y="744538"/>
            <a:ext cx="5468937" cy="3722687"/>
          </a:xfrm>
          <a:ln/>
        </p:spPr>
      </p:sp>
      <p:sp>
        <p:nvSpPr>
          <p:cNvPr id="61444" name="Rectangle 3"/>
          <p:cNvSpPr>
            <a:spLocks noGrp="1" noChangeArrowheads="1"/>
          </p:cNvSpPr>
          <p:nvPr>
            <p:ph type="body" idx="1"/>
          </p:nvPr>
        </p:nvSpPr>
        <p:spPr>
          <a:xfrm>
            <a:off x="908050" y="4714875"/>
            <a:ext cx="4981575" cy="4467225"/>
          </a:xfrm>
          <a:noFill/>
        </p:spPr>
        <p:txBody>
          <a:bodyPr/>
          <a:lstStyle/>
          <a:p>
            <a:endParaRPr lang="de-DE" altLang="en-US"/>
          </a:p>
        </p:txBody>
      </p:sp>
    </p:spTree>
    <p:extLst>
      <p:ext uri="{BB962C8B-B14F-4D97-AF65-F5344CB8AC3E}">
        <p14:creationId xmlns:p14="http://schemas.microsoft.com/office/powerpoint/2010/main" val="353920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pPr marL="0" marR="0" lvl="0" indent="0" defTabSz="920750" eaLnBrk="1" fontAlgn="auto" latinLnBrk="0" hangingPunct="1">
              <a:lnSpc>
                <a:spcPct val="100000"/>
              </a:lnSpc>
              <a:spcBef>
                <a:spcPts val="0"/>
              </a:spcBef>
              <a:spcAft>
                <a:spcPts val="0"/>
              </a:spcAft>
              <a:buClrTx/>
              <a:buSzTx/>
              <a:buFontTx/>
              <a:buNone/>
              <a:tabLst/>
              <a:defRPr/>
            </a:pPr>
            <a:fld id="{A9481C0A-D562-4316-8452-A2CA35AEFC8E}" type="slidenum">
              <a:rPr kumimoji="0" lang="de-CH" altLang="en-US" sz="1300" b="0" i="0" u="none" strike="noStrike" kern="0" cap="none" spc="0" normalizeH="0" baseline="0" noProof="0" smtClean="0">
                <a:ln>
                  <a:noFill/>
                </a:ln>
                <a:solidFill>
                  <a:schemeClr val="tx1"/>
                </a:solidFill>
                <a:effectLst/>
                <a:uLnTx/>
                <a:uFillTx/>
                <a:latin typeface="Tahoma" pitchFamily="34" charset="0"/>
              </a:rPr>
              <a:pPr marL="0" marR="0" lvl="0" indent="0" defTabSz="920750" eaLnBrk="1" fontAlgn="auto" latinLnBrk="0" hangingPunct="1">
                <a:lnSpc>
                  <a:spcPct val="100000"/>
                </a:lnSpc>
                <a:spcBef>
                  <a:spcPts val="0"/>
                </a:spcBef>
                <a:spcAft>
                  <a:spcPts val="0"/>
                </a:spcAft>
                <a:buClrTx/>
                <a:buSzTx/>
                <a:buFontTx/>
                <a:buNone/>
                <a:tabLst/>
                <a:defRPr/>
              </a:pPr>
              <a:t>20</a:t>
            </a:fld>
            <a:endParaRPr kumimoji="0" lang="de-CH" altLang="en-US" sz="1300" b="0" i="0" u="none" strike="noStrike" kern="0" cap="none" spc="0" normalizeH="0" baseline="0" noProof="0">
              <a:ln>
                <a:noFill/>
              </a:ln>
              <a:solidFill>
                <a:schemeClr val="tx1"/>
              </a:solidFill>
              <a:effectLst/>
              <a:uLnTx/>
              <a:uFillTx/>
              <a:latin typeface="Tahoma" pitchFamily="34" charset="0"/>
            </a:endParaRPr>
          </a:p>
        </p:txBody>
      </p:sp>
      <p:sp>
        <p:nvSpPr>
          <p:cNvPr id="62467" name="Rectangle 2"/>
          <p:cNvSpPr>
            <a:spLocks noGrp="1" noRot="1" noChangeAspect="1" noChangeArrowheads="1" noTextEdit="1"/>
          </p:cNvSpPr>
          <p:nvPr>
            <p:ph type="sldImg"/>
          </p:nvPr>
        </p:nvSpPr>
        <p:spPr>
          <a:xfrm>
            <a:off x="665163" y="744538"/>
            <a:ext cx="5468937" cy="3722687"/>
          </a:xfrm>
          <a:ln/>
        </p:spPr>
      </p:sp>
      <p:sp>
        <p:nvSpPr>
          <p:cNvPr id="62468" name="Rectangle 3"/>
          <p:cNvSpPr>
            <a:spLocks noGrp="1" noChangeArrowheads="1"/>
          </p:cNvSpPr>
          <p:nvPr>
            <p:ph type="body" idx="1"/>
          </p:nvPr>
        </p:nvSpPr>
        <p:spPr>
          <a:xfrm>
            <a:off x="908050" y="4714875"/>
            <a:ext cx="4981575" cy="4467225"/>
          </a:xfrm>
          <a:noFill/>
        </p:spPr>
        <p:txBody>
          <a:bodyPr/>
          <a:lstStyle/>
          <a:p>
            <a:endParaRPr lang="de-CH" altLang="en-US"/>
          </a:p>
        </p:txBody>
      </p:sp>
    </p:spTree>
    <p:extLst>
      <p:ext uri="{BB962C8B-B14F-4D97-AF65-F5344CB8AC3E}">
        <p14:creationId xmlns:p14="http://schemas.microsoft.com/office/powerpoint/2010/main" val="172516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6047" y="609602"/>
            <a:ext cx="8568531" cy="3467471"/>
          </a:xfrm>
        </p:spPr>
        <p:txBody>
          <a:bodyPr anchor="b">
            <a:noAutofit/>
          </a:bodyPr>
          <a:lstStyle>
            <a:lvl1pPr>
              <a:lnSpc>
                <a:spcPct val="100000"/>
              </a:lnSpc>
              <a:defRPr sz="4800" baseline="0"/>
            </a:lvl1pPr>
          </a:lstStyle>
          <a:p>
            <a:r>
              <a:rPr lang="de-DE" dirty="0"/>
              <a:t>Text</a:t>
            </a:r>
            <a:endParaRPr lang="en-US" dirty="0"/>
          </a:p>
        </p:txBody>
      </p:sp>
      <p:sp>
        <p:nvSpPr>
          <p:cNvPr id="3" name="Subtitle 2"/>
          <p:cNvSpPr>
            <a:spLocks noGrp="1"/>
          </p:cNvSpPr>
          <p:nvPr>
            <p:ph type="subTitle" idx="1"/>
          </p:nvPr>
        </p:nvSpPr>
        <p:spPr>
          <a:xfrm>
            <a:off x="1512094" y="4953000"/>
            <a:ext cx="7056438"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274639"/>
            <a:ext cx="2268141"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008063" y="404813"/>
            <a:ext cx="8715296" cy="658812"/>
          </a:xfrm>
        </p:spPr>
        <p:txBody>
          <a:bodyPr/>
          <a:lstStyle/>
          <a:p>
            <a:r>
              <a:rPr lang="de-DE"/>
              <a:t>Titelmasterformat durch Klicken bearbeiten</a:t>
            </a:r>
            <a:endParaRPr lang="en-US"/>
          </a:p>
        </p:txBody>
      </p:sp>
      <p:sp>
        <p:nvSpPr>
          <p:cNvPr id="3" name="Diagrammplatzhalter 2"/>
          <p:cNvSpPr>
            <a:spLocks noGrp="1"/>
          </p:cNvSpPr>
          <p:nvPr>
            <p:ph type="chart" idx="1"/>
          </p:nvPr>
        </p:nvSpPr>
        <p:spPr>
          <a:xfrm>
            <a:off x="1008063" y="1412877"/>
            <a:ext cx="8715296" cy="4968875"/>
          </a:xfrm>
        </p:spPr>
        <p:txBody>
          <a:bodyPr/>
          <a:lstStyle/>
          <a:p>
            <a:pPr lvl="0"/>
            <a:endParaRPr lang="en-US" noProof="0"/>
          </a:p>
        </p:txBody>
      </p:sp>
      <p:sp>
        <p:nvSpPr>
          <p:cNvPr id="4" name="Rectangle 4"/>
          <p:cNvSpPr>
            <a:spLocks noGrp="1" noChangeArrowheads="1"/>
          </p:cNvSpPr>
          <p:nvPr>
            <p:ph type="dt" sz="half" idx="10"/>
          </p:nvPr>
        </p:nvSpPr>
        <p:spPr>
          <a:xfrm>
            <a:off x="756468" y="6248400"/>
            <a:ext cx="209999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11791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008063" y="404814"/>
            <a:ext cx="8715540" cy="59769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55633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04031" y="332656"/>
            <a:ext cx="9072563"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504031" y="1700809"/>
            <a:ext cx="9072563"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849555" y="6309321"/>
            <a:ext cx="235214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z="1200" smtClean="0"/>
              <a:pPr/>
              <a:t>‹Nr.›</a:t>
            </a:fld>
            <a:endParaRPr lang="de-CH"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96300" y="1371601"/>
            <a:ext cx="8568531"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796300" y="4653136"/>
            <a:ext cx="8568531"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Oval 6"/>
          <p:cNvSpPr/>
          <p:nvPr/>
        </p:nvSpPr>
        <p:spPr>
          <a:xfrm>
            <a:off x="4956307" y="4352340"/>
            <a:ext cx="9345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5176821" y="4352340"/>
            <a:ext cx="9345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4736844" y="4352340"/>
            <a:ext cx="9345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5124318" y="1600201"/>
            <a:ext cx="4452276"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403225" y="1600200"/>
            <a:ext cx="4455636"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849555" y="6309321"/>
            <a:ext cx="235214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z="1200" smtClean="0"/>
              <a:pPr/>
              <a:t>‹Nr.›</a:t>
            </a:fld>
            <a:endParaRPr lang="de-CH"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504031" y="1600200"/>
            <a:ext cx="4454027"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5124318" y="1600200"/>
            <a:ext cx="4455776"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504031" y="2212848"/>
            <a:ext cx="4455636"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5151200" y="2212849"/>
            <a:ext cx="4455636"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4" name="Slide Number Placeholder 5"/>
          <p:cNvSpPr>
            <a:spLocks noGrp="1"/>
          </p:cNvSpPr>
          <p:nvPr>
            <p:ph type="sldNum" sz="quarter" idx="4"/>
          </p:nvPr>
        </p:nvSpPr>
        <p:spPr>
          <a:xfrm>
            <a:off x="9530688" y="39540"/>
            <a:ext cx="619538"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512154" y="266700"/>
            <a:ext cx="3316456"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92799" y="273051"/>
            <a:ext cx="55075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512154" y="2438401"/>
            <a:ext cx="3316456"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32656"/>
            <a:ext cx="9072563"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504031" y="1700809"/>
            <a:ext cx="9072563"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Rechteck 10"/>
          <p:cNvSpPr/>
          <p:nvPr userDrawn="1"/>
        </p:nvSpPr>
        <p:spPr>
          <a:xfrm>
            <a:off x="-199020" y="-99392"/>
            <a:ext cx="10716816"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pic>
        <p:nvPicPr>
          <p:cNvPr id="4" name="Grafik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6771" y="6309321"/>
            <a:ext cx="2896949" cy="393795"/>
          </a:xfrm>
          <a:prstGeom prst="rect">
            <a:avLst/>
          </a:prstGeom>
        </p:spPr>
      </p:pic>
      <p:pic>
        <p:nvPicPr>
          <p:cNvPr id="6" name="Grafik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48819" y="6126163"/>
            <a:ext cx="1327775" cy="596778"/>
          </a:xfrm>
          <a:prstGeom prst="rect">
            <a:avLst/>
          </a:prstGeom>
        </p:spPr>
      </p:pic>
      <p:pic>
        <p:nvPicPr>
          <p:cNvPr id="5" name="Grafik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24908" y="6213553"/>
            <a:ext cx="1117738" cy="4895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74" r:id="rId11"/>
    <p:sldLayoutId id="2147483675" r:id="rId12"/>
  </p:sldLayoutIdLst>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rgbClr val="6E3924"/>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296" y="-171399"/>
            <a:ext cx="10436225"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863848" y="2048744"/>
            <a:ext cx="7905750" cy="2892425"/>
          </a:xfrm>
        </p:spPr>
        <p:txBody>
          <a:bodyPr/>
          <a:lstStyle/>
          <a:p>
            <a:pPr algn="l"/>
            <a:r>
              <a:rPr lang="de-CH" altLang="en-US" sz="4400" dirty="0">
                <a:ea typeface="Calibri" pitchFamily="34" charset="0"/>
              </a:rPr>
              <a:t>Psychiatrie, Psychotherapie</a:t>
            </a:r>
            <a:br>
              <a:rPr lang="de-CH" altLang="en-US" sz="4400" dirty="0">
                <a:ea typeface="Calibri" pitchFamily="34" charset="0"/>
              </a:rPr>
            </a:br>
            <a:r>
              <a:rPr lang="de-CH" altLang="en-US" sz="4400" dirty="0">
                <a:ea typeface="Calibri" pitchFamily="34" charset="0"/>
              </a:rPr>
              <a:t> und Spiritualität</a:t>
            </a:r>
            <a:br>
              <a:rPr lang="de-CH" altLang="en-US" sz="4400" dirty="0">
                <a:ea typeface="Calibri" pitchFamily="34" charset="0"/>
              </a:rPr>
            </a:br>
            <a:r>
              <a:rPr lang="de-CH" altLang="en-US" sz="4400" dirty="0">
                <a:ea typeface="Calibri" pitchFamily="34" charset="0"/>
              </a:rPr>
              <a:t>- eine Einführung</a:t>
            </a:r>
            <a:endParaRPr lang="de-DE" altLang="en-US" sz="4400" dirty="0">
              <a:ea typeface="Calibri" pitchFamily="34" charset="0"/>
            </a:endParaRPr>
          </a:p>
        </p:txBody>
      </p:sp>
      <p:sp>
        <p:nvSpPr>
          <p:cNvPr id="3076" name="Rectangle 3"/>
          <p:cNvSpPr>
            <a:spLocks noGrp="1" noChangeArrowheads="1"/>
          </p:cNvSpPr>
          <p:nvPr>
            <p:ph idx="1"/>
          </p:nvPr>
        </p:nvSpPr>
        <p:spPr>
          <a:xfrm>
            <a:off x="935856" y="1724893"/>
            <a:ext cx="7905750" cy="647700"/>
          </a:xfrm>
        </p:spPr>
        <p:txBody>
          <a:bodyPr/>
          <a:lstStyle/>
          <a:p>
            <a:pPr>
              <a:buFont typeface="Wingdings" pitchFamily="2" charset="2"/>
              <a:buNone/>
            </a:pPr>
            <a:r>
              <a:rPr lang="de-CH" altLang="en-US" dirty="0">
                <a:ea typeface="Calibri" pitchFamily="34" charset="0"/>
              </a:rPr>
              <a:t>Prof. Dr. Samuel Pfeifer</a:t>
            </a:r>
            <a:endParaRPr lang="de-DE" altLang="en-US" dirty="0">
              <a:ea typeface="Calibri" pitchFamily="34" charset="0"/>
            </a:endParaRPr>
          </a:p>
        </p:txBody>
      </p:sp>
    </p:spTree>
    <p:extLst>
      <p:ext uri="{BB962C8B-B14F-4D97-AF65-F5344CB8AC3E}">
        <p14:creationId xmlns:p14="http://schemas.microsoft.com/office/powerpoint/2010/main" val="382638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Oval 3"/>
          <p:cNvSpPr>
            <a:spLocks noChangeArrowheads="1"/>
          </p:cNvSpPr>
          <p:nvPr/>
        </p:nvSpPr>
        <p:spPr bwMode="auto">
          <a:xfrm>
            <a:off x="2341736" y="1569233"/>
            <a:ext cx="1510952" cy="671534"/>
          </a:xfrm>
          <a:prstGeom prst="ellipse">
            <a:avLst/>
          </a:prstGeom>
          <a:solidFill>
            <a:schemeClr val="accent3">
              <a:lumMod val="75000"/>
            </a:schemeClr>
          </a:solidFill>
          <a:ln w="9525">
            <a:solidFill>
              <a:schemeClr val="tx1"/>
            </a:solidFill>
            <a:round/>
            <a:headEnd/>
            <a:tailEnd/>
          </a:ln>
          <a:effectLst>
            <a:innerShdw blurRad="63500" dist="50800" dir="2700000">
              <a:prstClr val="black">
                <a:alpha val="50000"/>
              </a:prstClr>
            </a:innerShdw>
          </a:effectLst>
        </p:spPr>
        <p:txBody>
          <a:bodyPr wrap="none" anchor="ctr"/>
          <a:lstStyle/>
          <a:p>
            <a:pPr algn="ctr">
              <a:spcBef>
                <a:spcPct val="0"/>
              </a:spcBef>
              <a:defRPr/>
            </a:pPr>
            <a:r>
              <a:rPr lang="de-CH" altLang="en-US" sz="2000" kern="0">
                <a:solidFill>
                  <a:schemeClr val="bg1"/>
                </a:solidFill>
              </a:rPr>
              <a:t>Psychiatrie</a:t>
            </a:r>
          </a:p>
        </p:txBody>
      </p:sp>
      <p:sp>
        <p:nvSpPr>
          <p:cNvPr id="11268" name="Rectangle 4"/>
          <p:cNvSpPr>
            <a:spLocks noChangeArrowheads="1"/>
          </p:cNvSpPr>
          <p:nvPr/>
        </p:nvSpPr>
        <p:spPr bwMode="auto">
          <a:xfrm>
            <a:off x="6913736" y="1569233"/>
            <a:ext cx="1510952" cy="671534"/>
          </a:xfrm>
          <a:prstGeom prst="rect">
            <a:avLst/>
          </a:prstGeom>
          <a:solidFill>
            <a:schemeClr val="accent1">
              <a:lumMod val="60000"/>
              <a:lumOff val="40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defRPr/>
            </a:pPr>
            <a:r>
              <a:rPr lang="de-CH" altLang="en-US" sz="2400" kern="0">
                <a:solidFill>
                  <a:sysClr val="windowText" lastClr="000000"/>
                </a:solidFill>
              </a:rPr>
              <a:t>Religion</a:t>
            </a:r>
          </a:p>
        </p:txBody>
      </p:sp>
      <p:grpSp>
        <p:nvGrpSpPr>
          <p:cNvPr id="156677" name="Group 5"/>
          <p:cNvGrpSpPr>
            <a:grpSpLocks/>
          </p:cNvGrpSpPr>
          <p:nvPr/>
        </p:nvGrpSpPr>
        <p:grpSpPr bwMode="auto">
          <a:xfrm>
            <a:off x="5039907" y="1513272"/>
            <a:ext cx="352523" cy="987062"/>
            <a:chOff x="2784" y="1056"/>
            <a:chExt cx="240" cy="864"/>
          </a:xfrm>
        </p:grpSpPr>
        <p:sp>
          <p:nvSpPr>
            <p:cNvPr id="11279" name="Rectangle 6"/>
            <p:cNvSpPr>
              <a:spLocks noChangeArrowheads="1"/>
            </p:cNvSpPr>
            <p:nvPr/>
          </p:nvSpPr>
          <p:spPr bwMode="auto">
            <a:xfrm>
              <a:off x="2784" y="1056"/>
              <a:ext cx="96" cy="8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sz="1600" kern="0">
                <a:solidFill>
                  <a:sysClr val="windowText" lastClr="000000"/>
                </a:solidFill>
              </a:endParaRPr>
            </a:p>
          </p:txBody>
        </p:sp>
        <p:sp>
          <p:nvSpPr>
            <p:cNvPr id="11280" name="Rectangle 7"/>
            <p:cNvSpPr>
              <a:spLocks noChangeArrowheads="1"/>
            </p:cNvSpPr>
            <p:nvPr/>
          </p:nvSpPr>
          <p:spPr bwMode="auto">
            <a:xfrm>
              <a:off x="2928" y="1056"/>
              <a:ext cx="96" cy="8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sz="1600" kern="0">
                <a:solidFill>
                  <a:sysClr val="windowText" lastClr="000000"/>
                </a:solidFill>
              </a:endParaRPr>
            </a:p>
          </p:txBody>
        </p:sp>
      </p:grpSp>
      <p:sp>
        <p:nvSpPr>
          <p:cNvPr id="11270" name="Oval 8"/>
          <p:cNvSpPr>
            <a:spLocks noChangeArrowheads="1"/>
          </p:cNvSpPr>
          <p:nvPr/>
        </p:nvSpPr>
        <p:spPr bwMode="auto">
          <a:xfrm>
            <a:off x="2341736" y="2636912"/>
            <a:ext cx="1510952" cy="671534"/>
          </a:xfrm>
          <a:prstGeom prst="ellipse">
            <a:avLst/>
          </a:prstGeom>
          <a:solidFill>
            <a:schemeClr val="accent3">
              <a:lumMod val="75000"/>
            </a:schemeClr>
          </a:solidFill>
          <a:ln w="9525">
            <a:solidFill>
              <a:schemeClr val="tx1"/>
            </a:solidFill>
            <a:round/>
            <a:headEnd/>
            <a:tailEnd/>
          </a:ln>
          <a:effectLst>
            <a:innerShdw blurRad="63500" dist="50800" dir="2700000">
              <a:prstClr val="black">
                <a:alpha val="50000"/>
              </a:prstClr>
            </a:innerShdw>
          </a:effectLst>
        </p:spPr>
        <p:txBody>
          <a:bodyPr wrap="none" anchor="ctr"/>
          <a:lstStyle/>
          <a:p>
            <a:pPr algn="ctr">
              <a:spcBef>
                <a:spcPct val="0"/>
              </a:spcBef>
              <a:defRPr/>
            </a:pPr>
            <a:r>
              <a:rPr lang="de-CH" altLang="en-US" sz="2000" kern="0">
                <a:solidFill>
                  <a:schemeClr val="bg1"/>
                </a:solidFill>
              </a:rPr>
              <a:t>Psychiatrie</a:t>
            </a:r>
          </a:p>
        </p:txBody>
      </p:sp>
      <p:sp>
        <p:nvSpPr>
          <p:cNvPr id="11271" name="Rectangle 9"/>
          <p:cNvSpPr>
            <a:spLocks noChangeArrowheads="1"/>
          </p:cNvSpPr>
          <p:nvPr/>
        </p:nvSpPr>
        <p:spPr bwMode="auto">
          <a:xfrm>
            <a:off x="6913736" y="2636912"/>
            <a:ext cx="1510952" cy="671534"/>
          </a:xfrm>
          <a:prstGeom prst="rect">
            <a:avLst/>
          </a:prstGeom>
          <a:solidFill>
            <a:schemeClr val="accent1">
              <a:lumMod val="60000"/>
              <a:lumOff val="40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defRPr/>
            </a:pPr>
            <a:r>
              <a:rPr lang="de-CH" altLang="en-US" sz="2400" kern="0">
                <a:solidFill>
                  <a:sysClr val="windowText" lastClr="000000"/>
                </a:solidFill>
              </a:rPr>
              <a:t>Religion</a:t>
            </a:r>
          </a:p>
        </p:txBody>
      </p:sp>
      <p:sp>
        <p:nvSpPr>
          <p:cNvPr id="11272" name="Oval 10"/>
          <p:cNvSpPr>
            <a:spLocks noChangeArrowheads="1"/>
          </p:cNvSpPr>
          <p:nvPr/>
        </p:nvSpPr>
        <p:spPr bwMode="auto">
          <a:xfrm>
            <a:off x="2341736" y="3717032"/>
            <a:ext cx="1510952" cy="671534"/>
          </a:xfrm>
          <a:prstGeom prst="ellipse">
            <a:avLst/>
          </a:prstGeom>
          <a:solidFill>
            <a:schemeClr val="accent3">
              <a:lumMod val="75000"/>
            </a:schemeClr>
          </a:solidFill>
          <a:ln w="9525">
            <a:solidFill>
              <a:schemeClr val="tx1"/>
            </a:solidFill>
            <a:round/>
            <a:headEnd/>
            <a:tailEnd/>
          </a:ln>
          <a:effectLst>
            <a:innerShdw blurRad="63500" dist="50800" dir="2700000">
              <a:prstClr val="black">
                <a:alpha val="50000"/>
              </a:prstClr>
            </a:innerShdw>
          </a:effectLst>
        </p:spPr>
        <p:txBody>
          <a:bodyPr wrap="none" anchor="ctr"/>
          <a:lstStyle/>
          <a:p>
            <a:pPr algn="ctr">
              <a:spcBef>
                <a:spcPct val="0"/>
              </a:spcBef>
              <a:defRPr/>
            </a:pPr>
            <a:r>
              <a:rPr lang="de-CH" altLang="en-US" sz="2000" kern="0">
                <a:solidFill>
                  <a:schemeClr val="bg1"/>
                </a:solidFill>
              </a:rPr>
              <a:t>Psychiatrie</a:t>
            </a:r>
          </a:p>
        </p:txBody>
      </p:sp>
      <p:sp>
        <p:nvSpPr>
          <p:cNvPr id="11273" name="Rectangle 11"/>
          <p:cNvSpPr>
            <a:spLocks noChangeArrowheads="1"/>
          </p:cNvSpPr>
          <p:nvPr/>
        </p:nvSpPr>
        <p:spPr bwMode="auto">
          <a:xfrm>
            <a:off x="6913736" y="3717032"/>
            <a:ext cx="1510952" cy="671534"/>
          </a:xfrm>
          <a:prstGeom prst="rect">
            <a:avLst/>
          </a:prstGeom>
          <a:solidFill>
            <a:schemeClr val="accent1">
              <a:lumMod val="60000"/>
              <a:lumOff val="40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defRPr/>
            </a:pPr>
            <a:r>
              <a:rPr lang="de-CH" altLang="en-US" sz="2400" kern="0">
                <a:solidFill>
                  <a:sysClr val="windowText" lastClr="000000"/>
                </a:solidFill>
              </a:rPr>
              <a:t>Religion</a:t>
            </a:r>
          </a:p>
        </p:txBody>
      </p:sp>
      <p:sp>
        <p:nvSpPr>
          <p:cNvPr id="11274" name="Oval 12"/>
          <p:cNvSpPr>
            <a:spLocks noChangeArrowheads="1"/>
          </p:cNvSpPr>
          <p:nvPr/>
        </p:nvSpPr>
        <p:spPr bwMode="auto">
          <a:xfrm>
            <a:off x="2341736" y="4797152"/>
            <a:ext cx="1510952" cy="671534"/>
          </a:xfrm>
          <a:prstGeom prst="ellipse">
            <a:avLst/>
          </a:prstGeom>
          <a:solidFill>
            <a:schemeClr val="accent3">
              <a:lumMod val="75000"/>
            </a:schemeClr>
          </a:solidFill>
          <a:ln w="9525">
            <a:solidFill>
              <a:schemeClr val="tx1"/>
            </a:solidFill>
            <a:round/>
            <a:headEnd/>
            <a:tailEnd/>
          </a:ln>
          <a:effectLst>
            <a:innerShdw blurRad="63500" dist="50800" dir="2700000">
              <a:prstClr val="black">
                <a:alpha val="50000"/>
              </a:prstClr>
            </a:innerShdw>
          </a:effectLst>
        </p:spPr>
        <p:txBody>
          <a:bodyPr wrap="none" anchor="ctr"/>
          <a:lstStyle/>
          <a:p>
            <a:pPr algn="ctr">
              <a:spcBef>
                <a:spcPct val="0"/>
              </a:spcBef>
              <a:defRPr/>
            </a:pPr>
            <a:r>
              <a:rPr lang="de-CH" altLang="en-US" sz="2000" kern="0">
                <a:solidFill>
                  <a:schemeClr val="bg1"/>
                </a:solidFill>
              </a:rPr>
              <a:t>Psychiatrie</a:t>
            </a:r>
          </a:p>
        </p:txBody>
      </p:sp>
      <p:sp>
        <p:nvSpPr>
          <p:cNvPr id="11275" name="Rectangle 13"/>
          <p:cNvSpPr>
            <a:spLocks noChangeArrowheads="1"/>
          </p:cNvSpPr>
          <p:nvPr/>
        </p:nvSpPr>
        <p:spPr bwMode="auto">
          <a:xfrm>
            <a:off x="6913736" y="4797152"/>
            <a:ext cx="1510952" cy="671534"/>
          </a:xfrm>
          <a:prstGeom prst="rect">
            <a:avLst/>
          </a:prstGeom>
          <a:solidFill>
            <a:schemeClr val="accent1">
              <a:lumMod val="60000"/>
              <a:lumOff val="40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defRPr/>
            </a:pPr>
            <a:r>
              <a:rPr lang="de-CH" altLang="en-US" sz="2400" kern="0">
                <a:solidFill>
                  <a:sysClr val="windowText" lastClr="000000"/>
                </a:solidFill>
              </a:rPr>
              <a:t>Religion</a:t>
            </a:r>
          </a:p>
        </p:txBody>
      </p:sp>
      <p:sp>
        <p:nvSpPr>
          <p:cNvPr id="156686" name="AutoShape 14"/>
          <p:cNvSpPr>
            <a:spLocks noChangeArrowheads="1"/>
          </p:cNvSpPr>
          <p:nvPr/>
        </p:nvSpPr>
        <p:spPr bwMode="auto">
          <a:xfrm>
            <a:off x="4582098" y="2738715"/>
            <a:ext cx="1410090" cy="493531"/>
          </a:xfrm>
          <a:prstGeom prst="leftArrow">
            <a:avLst>
              <a:gd name="adj1" fmla="val 50000"/>
              <a:gd name="adj2" fmla="val 71429"/>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sz="1600" kern="0">
              <a:solidFill>
                <a:sysClr val="windowText" lastClr="000000"/>
              </a:solidFill>
            </a:endParaRPr>
          </a:p>
        </p:txBody>
      </p:sp>
      <p:sp>
        <p:nvSpPr>
          <p:cNvPr id="156687" name="AutoShape 15"/>
          <p:cNvSpPr>
            <a:spLocks noChangeArrowheads="1"/>
          </p:cNvSpPr>
          <p:nvPr/>
        </p:nvSpPr>
        <p:spPr bwMode="auto">
          <a:xfrm flipH="1">
            <a:off x="4658298" y="3895035"/>
            <a:ext cx="1410090" cy="493531"/>
          </a:xfrm>
          <a:prstGeom prst="leftArrow">
            <a:avLst>
              <a:gd name="adj1" fmla="val 50000"/>
              <a:gd name="adj2" fmla="val 71429"/>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sz="1600" kern="0">
              <a:solidFill>
                <a:sysClr val="windowText" lastClr="000000"/>
              </a:solidFill>
            </a:endParaRPr>
          </a:p>
        </p:txBody>
      </p:sp>
      <p:sp>
        <p:nvSpPr>
          <p:cNvPr id="156688" name="AutoShape 16"/>
          <p:cNvSpPr>
            <a:spLocks noChangeArrowheads="1"/>
          </p:cNvSpPr>
          <p:nvPr/>
        </p:nvSpPr>
        <p:spPr bwMode="auto">
          <a:xfrm>
            <a:off x="4536256" y="4975155"/>
            <a:ext cx="1621604" cy="493531"/>
          </a:xfrm>
          <a:prstGeom prst="leftRightArrow">
            <a:avLst>
              <a:gd name="adj1" fmla="val 50000"/>
              <a:gd name="adj2" fmla="val 65714"/>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sz="1600" kern="0">
              <a:solidFill>
                <a:sysClr val="windowText" lastClr="000000"/>
              </a:solidFill>
            </a:endParaRPr>
          </a:p>
        </p:txBody>
      </p:sp>
      <p:sp>
        <p:nvSpPr>
          <p:cNvPr id="2" name="Titel 1"/>
          <p:cNvSpPr>
            <a:spLocks noGrp="1"/>
          </p:cNvSpPr>
          <p:nvPr>
            <p:ph type="title"/>
          </p:nvPr>
        </p:nvSpPr>
        <p:spPr/>
        <p:txBody>
          <a:bodyPr/>
          <a:lstStyle/>
          <a:p>
            <a:r>
              <a:rPr lang="de-CH" dirty="0"/>
              <a:t>Vier Modelle der Interaktion</a:t>
            </a:r>
          </a:p>
        </p:txBody>
      </p:sp>
    </p:spTree>
    <p:extLst>
      <p:ext uri="{BB962C8B-B14F-4D97-AF65-F5344CB8AC3E}">
        <p14:creationId xmlns:p14="http://schemas.microsoft.com/office/powerpoint/2010/main" val="264535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6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6" grpId="0" animBg="1"/>
      <p:bldP spid="156687" grpId="0" animBg="1"/>
      <p:bldP spid="1566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223888" y="5517232"/>
            <a:ext cx="6408712" cy="134076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sp>
        <p:nvSpPr>
          <p:cNvPr id="12290" name="Titel 1"/>
          <p:cNvSpPr>
            <a:spLocks noGrp="1"/>
          </p:cNvSpPr>
          <p:nvPr>
            <p:ph type="title"/>
          </p:nvPr>
        </p:nvSpPr>
        <p:spPr/>
        <p:txBody>
          <a:bodyPr/>
          <a:lstStyle/>
          <a:p>
            <a:r>
              <a:rPr lang="de-CH" altLang="en-US">
                <a:ea typeface="Calibri" pitchFamily="34" charset="0"/>
              </a:rPr>
              <a:t>Religion oder Spiritualität?</a:t>
            </a:r>
          </a:p>
        </p:txBody>
      </p:sp>
      <p:pic>
        <p:nvPicPr>
          <p:cNvPr id="94210" name="Picture 2"/>
          <p:cNvPicPr>
            <a:picLocks noChangeAspect="1" noChangeArrowheads="1"/>
          </p:cNvPicPr>
          <p:nvPr/>
        </p:nvPicPr>
        <p:blipFill rotWithShape="1">
          <a:blip r:embed="rId2"/>
          <a:srcRect l="3988" t="2420" r="2658" b="2999"/>
          <a:stretch/>
        </p:blipFill>
        <p:spPr bwMode="auto">
          <a:xfrm>
            <a:off x="975905" y="1311628"/>
            <a:ext cx="5964237" cy="4678362"/>
          </a:xfrm>
          <a:prstGeom prst="rect">
            <a:avLst/>
          </a:prstGeom>
          <a:noFill/>
          <a:ln w="9525" cap="flat" cmpd="sng">
            <a:noFill/>
            <a:prstDash val="solid"/>
            <a:miter lim="800000"/>
            <a:headEnd/>
            <a:tailEnd/>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Lst>
        </p:spPr>
      </p:pic>
      <p:sp>
        <p:nvSpPr>
          <p:cNvPr id="12292" name="Textfeld 3"/>
          <p:cNvSpPr txBox="1">
            <a:spLocks noChangeArrowheads="1"/>
          </p:cNvSpPr>
          <p:nvPr/>
        </p:nvSpPr>
        <p:spPr bwMode="auto">
          <a:xfrm>
            <a:off x="1255503" y="5989990"/>
            <a:ext cx="648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en-US" altLang="en-US" sz="1200" kern="0" dirty="0" err="1">
                <a:ea typeface="Calibri" pitchFamily="34" charset="0"/>
                <a:cs typeface="Calibri" pitchFamily="34" charset="0"/>
              </a:rPr>
              <a:t>Zwingmann</a:t>
            </a:r>
            <a:r>
              <a:rPr lang="en-US" altLang="en-US" sz="1200" kern="0" dirty="0">
                <a:ea typeface="Calibri" pitchFamily="34" charset="0"/>
                <a:cs typeface="Calibri" pitchFamily="34" charset="0"/>
              </a:rPr>
              <a:t>, C., Klein, C., &amp; </a:t>
            </a:r>
            <a:r>
              <a:rPr lang="en-US" altLang="en-US" sz="1200" kern="0" dirty="0" err="1">
                <a:ea typeface="Calibri" pitchFamily="34" charset="0"/>
                <a:cs typeface="Calibri" pitchFamily="34" charset="0"/>
              </a:rPr>
              <a:t>Buessing</a:t>
            </a:r>
            <a:r>
              <a:rPr lang="en-US" altLang="en-US" sz="1200" kern="0" dirty="0">
                <a:ea typeface="Calibri" pitchFamily="34" charset="0"/>
                <a:cs typeface="Calibri" pitchFamily="34" charset="0"/>
              </a:rPr>
              <a:t>, A. (2011). Measuring Religiosity/Spirituality: Theoretical Differentiations and Categorization of Instruments. Religions 2011, 2, 345-357.</a:t>
            </a:r>
            <a:endParaRPr lang="de-CH" altLang="en-US" sz="1200" kern="0" dirty="0">
              <a:ea typeface="Calibri" pitchFamily="34" charset="0"/>
              <a:cs typeface="Calibri" pitchFamily="34" charset="0"/>
            </a:endParaRPr>
          </a:p>
        </p:txBody>
      </p:sp>
      <p:sp>
        <p:nvSpPr>
          <p:cNvPr id="12293" name="Textfeld 4"/>
          <p:cNvSpPr txBox="1">
            <a:spLocks noChangeArrowheads="1"/>
          </p:cNvSpPr>
          <p:nvPr/>
        </p:nvSpPr>
        <p:spPr bwMode="auto">
          <a:xfrm>
            <a:off x="7200553" y="1484313"/>
            <a:ext cx="2088232"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en-US" altLang="en-US" sz="1100" b="1" kern="0" dirty="0">
                <a:latin typeface="Tahoma" pitchFamily="34" charset="0"/>
              </a:rPr>
              <a:t>Figure 2. </a:t>
            </a:r>
            <a:r>
              <a:rPr lang="en-US" altLang="en-US" sz="1100" kern="0" dirty="0">
                <a:latin typeface="Tahoma" pitchFamily="34" charset="0"/>
              </a:rPr>
              <a:t>Overlapping constructs of spirituality, religiosity, and secular aspects. Depend-</a:t>
            </a:r>
            <a:r>
              <a:rPr lang="en-US" altLang="en-US" sz="1100" kern="0" dirty="0" err="1">
                <a:latin typeface="Tahoma" pitchFamily="34" charset="0"/>
              </a:rPr>
              <a:t>ing</a:t>
            </a:r>
            <a:r>
              <a:rPr lang="en-US" altLang="en-US" sz="1100" kern="0" dirty="0">
                <a:latin typeface="Tahoma" pitchFamily="34" charset="0"/>
              </a:rPr>
              <a:t> on the respective model, religiosity can be conceptualized as an integral aspect of a broader concept of spirituality, which may also share aspects with secular features (A). Thus, instruments that rely on this broader conceptualization may be highly unspecific. Alternatively one could specifically address defined aspects of spirituality as independent (yet interconnected) dimensions (B). </a:t>
            </a:r>
            <a:endParaRPr lang="de-CH" altLang="en-US" sz="1100" kern="0" dirty="0">
              <a:ea typeface="Calibri" pitchFamily="34" charset="0"/>
              <a:cs typeface="Calibri" pitchFamily="34" charset="0"/>
            </a:endParaRPr>
          </a:p>
        </p:txBody>
      </p:sp>
    </p:spTree>
    <p:extLst>
      <p:ext uri="{BB962C8B-B14F-4D97-AF65-F5344CB8AC3E}">
        <p14:creationId xmlns:p14="http://schemas.microsoft.com/office/powerpoint/2010/main" val="178472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232026" y="1752600"/>
            <a:ext cx="3113087" cy="3886200"/>
          </a:xfrm>
          <a:prstGeom prst="rect">
            <a:avLst/>
          </a:prstGeom>
          <a:gradFill rotWithShape="1">
            <a:gsLst>
              <a:gs pos="0">
                <a:srgbClr val="FF9900"/>
              </a:gs>
              <a:gs pos="100000">
                <a:srgbClr val="FFCC00"/>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tLang="en-US" sz="3200" b="1" kern="0">
              <a:solidFill>
                <a:schemeClr val="bg1"/>
              </a:solidFill>
              <a:latin typeface="Calibri" pitchFamily="34" charset="0"/>
            </a:endParaRPr>
          </a:p>
        </p:txBody>
      </p:sp>
      <p:sp>
        <p:nvSpPr>
          <p:cNvPr id="13315" name="Rectangle 4"/>
          <p:cNvSpPr>
            <a:spLocks noChangeArrowheads="1"/>
          </p:cNvSpPr>
          <p:nvPr/>
        </p:nvSpPr>
        <p:spPr bwMode="auto">
          <a:xfrm>
            <a:off x="5345112" y="1752600"/>
            <a:ext cx="3151188" cy="3886200"/>
          </a:xfrm>
          <a:prstGeom prst="rect">
            <a:avLst/>
          </a:prstGeom>
          <a:gradFill rotWithShape="1">
            <a:gsLst>
              <a:gs pos="0">
                <a:srgbClr val="6600FF"/>
              </a:gs>
              <a:gs pos="100000">
                <a:schemeClr val="hlink"/>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tLang="en-US" sz="3200" b="1" kern="0">
              <a:solidFill>
                <a:schemeClr val="bg1"/>
              </a:solidFill>
              <a:latin typeface="Calibri" pitchFamily="34" charset="0"/>
            </a:endParaRPr>
          </a:p>
        </p:txBody>
      </p:sp>
      <p:sp>
        <p:nvSpPr>
          <p:cNvPr id="154629" name="Oval 5"/>
          <p:cNvSpPr>
            <a:spLocks noChangeArrowheads="1"/>
          </p:cNvSpPr>
          <p:nvPr/>
        </p:nvSpPr>
        <p:spPr bwMode="auto">
          <a:xfrm>
            <a:off x="4278312" y="2895600"/>
            <a:ext cx="2133600" cy="1600200"/>
          </a:xfrm>
          <a:prstGeom prst="ellipse">
            <a:avLst/>
          </a:prstGeom>
          <a:gradFill rotWithShape="0">
            <a:gsLst>
              <a:gs pos="0">
                <a:schemeClr val="accent2"/>
              </a:gs>
              <a:gs pos="50000">
                <a:schemeClr val="tx2"/>
              </a:gs>
              <a:gs pos="100000">
                <a:schemeClr val="accent2"/>
              </a:gs>
            </a:gsLst>
            <a:lin ang="2700000" scaled="1"/>
          </a:gradFill>
          <a:ln w="9525">
            <a:solidFill>
              <a:schemeClr val="tx1"/>
            </a:solidFill>
            <a:round/>
            <a:headEnd/>
            <a:tailEnd/>
          </a:ln>
          <a:effectLst>
            <a:outerShdw dist="107763" dir="2700000" algn="ctr" rotWithShape="0">
              <a:schemeClr val="bg2"/>
            </a:outerShdw>
          </a:effectLst>
        </p:spPr>
        <p:txBody>
          <a:bodyPr wrap="none" anchor="ctr"/>
          <a:lstStyle/>
          <a:p>
            <a:pPr algn="ctr">
              <a:spcBef>
                <a:spcPct val="0"/>
              </a:spcBef>
              <a:defRPr/>
            </a:pPr>
            <a:r>
              <a:rPr lang="de-CH" sz="4000" b="1" kern="0">
                <a:solidFill>
                  <a:schemeClr val="bg1"/>
                </a:solidFill>
                <a:latin typeface="Calibri" pitchFamily="34" charset="0"/>
              </a:rPr>
              <a:t>P e r s o n</a:t>
            </a:r>
          </a:p>
        </p:txBody>
      </p:sp>
      <p:sp>
        <p:nvSpPr>
          <p:cNvPr id="13317" name="Text Box 6"/>
          <p:cNvSpPr txBox="1">
            <a:spLocks noChangeArrowheads="1"/>
          </p:cNvSpPr>
          <p:nvPr/>
        </p:nvSpPr>
        <p:spPr bwMode="auto">
          <a:xfrm>
            <a:off x="2519362" y="2209801"/>
            <a:ext cx="20574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nSpc>
                <a:spcPct val="80000"/>
              </a:lnSpc>
              <a:defRPr/>
            </a:pPr>
            <a:r>
              <a:rPr lang="de-CH" altLang="en-US" b="1" kern="0">
                <a:solidFill>
                  <a:schemeClr val="bg1"/>
                </a:solidFill>
              </a:rPr>
              <a:t>Inhalte</a:t>
            </a:r>
          </a:p>
          <a:p>
            <a:pPr>
              <a:lnSpc>
                <a:spcPct val="80000"/>
              </a:lnSpc>
              <a:defRPr/>
            </a:pPr>
            <a:r>
              <a:rPr lang="de-CH" altLang="en-US" b="1" kern="0">
                <a:solidFill>
                  <a:schemeClr val="bg1"/>
                </a:solidFill>
              </a:rPr>
              <a:t>Glaube</a:t>
            </a:r>
          </a:p>
          <a:p>
            <a:pPr>
              <a:lnSpc>
                <a:spcPct val="80000"/>
              </a:lnSpc>
              <a:defRPr/>
            </a:pPr>
            <a:r>
              <a:rPr lang="de-CH" altLang="en-US" b="1" kern="0">
                <a:solidFill>
                  <a:schemeClr val="bg1"/>
                </a:solidFill>
              </a:rPr>
              <a:t>Werte</a:t>
            </a:r>
          </a:p>
        </p:txBody>
      </p:sp>
      <p:sp>
        <p:nvSpPr>
          <p:cNvPr id="13318" name="Text Box 7"/>
          <p:cNvSpPr txBox="1">
            <a:spLocks noChangeArrowheads="1"/>
          </p:cNvSpPr>
          <p:nvPr/>
        </p:nvSpPr>
        <p:spPr bwMode="auto">
          <a:xfrm>
            <a:off x="2519362" y="4292601"/>
            <a:ext cx="237648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4000" b="1" kern="0">
                <a:solidFill>
                  <a:schemeClr val="bg1"/>
                </a:solidFill>
              </a:rPr>
              <a:t>Ideale</a:t>
            </a:r>
          </a:p>
          <a:p>
            <a:pPr>
              <a:spcBef>
                <a:spcPct val="0"/>
              </a:spcBef>
              <a:defRPr/>
            </a:pPr>
            <a:r>
              <a:rPr lang="de-CH" altLang="en-US" sz="4000" b="1" kern="0">
                <a:solidFill>
                  <a:schemeClr val="bg1"/>
                </a:solidFill>
              </a:rPr>
              <a:t>Werte</a:t>
            </a:r>
          </a:p>
        </p:txBody>
      </p:sp>
      <p:sp>
        <p:nvSpPr>
          <p:cNvPr id="13319" name="Text Box 8"/>
          <p:cNvSpPr txBox="1">
            <a:spLocks noChangeArrowheads="1"/>
          </p:cNvSpPr>
          <p:nvPr/>
        </p:nvSpPr>
        <p:spPr bwMode="auto">
          <a:xfrm>
            <a:off x="6375400" y="4672014"/>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70000"/>
              </a:lnSpc>
              <a:defRPr/>
            </a:pPr>
            <a:r>
              <a:rPr lang="de-CH" altLang="en-US" sz="4000" b="1" kern="0">
                <a:solidFill>
                  <a:schemeClr val="bg1"/>
                </a:solidFill>
              </a:rPr>
              <a:t>Halt</a:t>
            </a:r>
          </a:p>
        </p:txBody>
      </p:sp>
      <p:sp>
        <p:nvSpPr>
          <p:cNvPr id="13320" name="Text Box 9"/>
          <p:cNvSpPr txBox="1">
            <a:spLocks noChangeArrowheads="1"/>
          </p:cNvSpPr>
          <p:nvPr/>
        </p:nvSpPr>
        <p:spPr bwMode="auto">
          <a:xfrm>
            <a:off x="6296025" y="2190751"/>
            <a:ext cx="20574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80000"/>
              </a:lnSpc>
              <a:defRPr/>
            </a:pPr>
            <a:r>
              <a:rPr lang="de-CH" altLang="en-US" b="1" kern="0">
                <a:solidFill>
                  <a:schemeClr val="bg1"/>
                </a:solidFill>
              </a:rPr>
              <a:t>Umfeld</a:t>
            </a:r>
          </a:p>
          <a:p>
            <a:pPr algn="r">
              <a:lnSpc>
                <a:spcPct val="80000"/>
              </a:lnSpc>
              <a:defRPr/>
            </a:pPr>
            <a:r>
              <a:rPr lang="de-CH" altLang="en-US" b="1" kern="0">
                <a:solidFill>
                  <a:schemeClr val="bg1"/>
                </a:solidFill>
              </a:rPr>
              <a:t>Freunde</a:t>
            </a:r>
          </a:p>
          <a:p>
            <a:pPr algn="r">
              <a:lnSpc>
                <a:spcPct val="80000"/>
              </a:lnSpc>
              <a:defRPr/>
            </a:pPr>
            <a:r>
              <a:rPr lang="de-CH" altLang="en-US" b="1" kern="0">
                <a:solidFill>
                  <a:schemeClr val="bg1"/>
                </a:solidFill>
              </a:rPr>
              <a:t>Peer-Group</a:t>
            </a:r>
          </a:p>
        </p:txBody>
      </p:sp>
      <p:sp>
        <p:nvSpPr>
          <p:cNvPr id="13321" name="Rectangle 10"/>
          <p:cNvSpPr>
            <a:spLocks noGrp="1" noChangeArrowheads="1"/>
          </p:cNvSpPr>
          <p:nvPr>
            <p:ph type="title"/>
          </p:nvPr>
        </p:nvSpPr>
        <p:spPr/>
        <p:txBody>
          <a:bodyPr/>
          <a:lstStyle/>
          <a:p>
            <a:r>
              <a:rPr lang="de-CH" altLang="en-US">
                <a:solidFill>
                  <a:schemeClr val="tx1"/>
                </a:solidFill>
              </a:rPr>
              <a:t>Bedeutung des Glaubens für die Person</a:t>
            </a:r>
          </a:p>
        </p:txBody>
      </p:sp>
    </p:spTree>
    <p:extLst>
      <p:ext uri="{BB962C8B-B14F-4D97-AF65-F5344CB8AC3E}">
        <p14:creationId xmlns:p14="http://schemas.microsoft.com/office/powerpoint/2010/main" val="363673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Diagrammplatzhalter 2"/>
          <p:cNvSpPr>
            <a:spLocks noGrp="1"/>
          </p:cNvSpPr>
          <p:nvPr>
            <p:ph type="chart" idx="1"/>
          </p:nvPr>
        </p:nvSpPr>
        <p:spPr/>
      </p:sp>
      <p:sp>
        <p:nvSpPr>
          <p:cNvPr id="4" name="Rechteck 3"/>
          <p:cNvSpPr/>
          <p:nvPr/>
        </p:nvSpPr>
        <p:spPr bwMode="auto">
          <a:xfrm>
            <a:off x="-66625" y="-603448"/>
            <a:ext cx="10765975" cy="828092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788" y="1028700"/>
            <a:ext cx="765905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9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en-US">
                <a:ea typeface="Calibri" pitchFamily="34" charset="0"/>
              </a:rPr>
              <a:t>Woran glauben Menschen?</a:t>
            </a:r>
            <a:endParaRPr lang="de-DE" altLang="en-US">
              <a:ea typeface="Calibri" pitchFamily="34" charset="0"/>
            </a:endParaRPr>
          </a:p>
        </p:txBody>
      </p:sp>
      <p:pic>
        <p:nvPicPr>
          <p:cNvPr id="14339" name="Picture 3" descr="Woran_glauben_Sie_200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07133" y="1700213"/>
            <a:ext cx="6666358"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6480176" y="5589588"/>
            <a:ext cx="2376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buClr>
                <a:schemeClr val="accent2"/>
              </a:buClr>
              <a:defRPr/>
            </a:pPr>
            <a:r>
              <a:rPr lang="de-CH" altLang="en-US" sz="1400" kern="0">
                <a:latin typeface="Arial" charset="0"/>
              </a:rPr>
              <a:t>GEO – Jan 2006</a:t>
            </a:r>
            <a:endParaRPr lang="de-DE" altLang="en-US" sz="1400" kern="0">
              <a:latin typeface="Arial" charset="0"/>
            </a:endParaRPr>
          </a:p>
        </p:txBody>
      </p:sp>
    </p:spTree>
    <p:extLst>
      <p:ext uri="{BB962C8B-B14F-4D97-AF65-F5344CB8AC3E}">
        <p14:creationId xmlns:p14="http://schemas.microsoft.com/office/powerpoint/2010/main" val="327136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3"/>
          <p:cNvSpPr>
            <a:spLocks noGrp="1"/>
          </p:cNvSpPr>
          <p:nvPr>
            <p:ph type="title"/>
          </p:nvPr>
        </p:nvSpPr>
        <p:spPr/>
        <p:txBody>
          <a:bodyPr/>
          <a:lstStyle/>
          <a:p>
            <a:r>
              <a:rPr lang="de-CH" altLang="en-US"/>
              <a:t>Spiritualität als Thema</a:t>
            </a:r>
            <a:endParaRPr lang="en-US" altLang="en-US"/>
          </a:p>
        </p:txBody>
      </p:sp>
      <p:pic>
        <p:nvPicPr>
          <p:cNvPr id="15363" name="Inhaltsplatzhalt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5559" y="1600201"/>
            <a:ext cx="3278331" cy="4349253"/>
          </a:xfrm>
        </p:spPr>
      </p:pic>
      <p:pic>
        <p:nvPicPr>
          <p:cNvPr id="15364" name="Inhaltsplatzhalt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1295897" y="1600201"/>
            <a:ext cx="3110595" cy="4349253"/>
          </a:xfrm>
        </p:spPr>
      </p:pic>
    </p:spTree>
    <p:extLst>
      <p:ext uri="{BB962C8B-B14F-4D97-AF65-F5344CB8AC3E}">
        <p14:creationId xmlns:p14="http://schemas.microsoft.com/office/powerpoint/2010/main" val="376328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27200" y="1196976"/>
            <a:ext cx="7885112"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endParaRPr>
          </a:p>
        </p:txBody>
      </p:sp>
      <p:sp>
        <p:nvSpPr>
          <p:cNvPr id="16387" name="Rectangle 3"/>
          <p:cNvSpPr>
            <a:spLocks noGrp="1" noChangeArrowheads="1"/>
          </p:cNvSpPr>
          <p:nvPr>
            <p:ph type="title"/>
          </p:nvPr>
        </p:nvSpPr>
        <p:spPr/>
        <p:txBody>
          <a:bodyPr/>
          <a:lstStyle/>
          <a:p>
            <a:pPr algn="r"/>
            <a:r>
              <a:rPr lang="de-CH" altLang="en-US">
                <a:ea typeface="Calibri" pitchFamily="34" charset="0"/>
              </a:rPr>
              <a:t>Islam</a:t>
            </a:r>
            <a:endParaRPr lang="de-DE" altLang="en-US">
              <a:ea typeface="Calibri" pitchFamily="34" charset="0"/>
            </a:endParaRPr>
          </a:p>
        </p:txBody>
      </p:sp>
      <p:pic>
        <p:nvPicPr>
          <p:cNvPr id="16388" name="Picture 4" descr="Relig_islam_Spie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5762" y="292101"/>
            <a:ext cx="6192838" cy="599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AutoShape 5"/>
          <p:cNvSpPr>
            <a:spLocks noChangeArrowheads="1"/>
          </p:cNvSpPr>
          <p:nvPr/>
        </p:nvSpPr>
        <p:spPr bwMode="auto">
          <a:xfrm rot="-2785570">
            <a:off x="3203575" y="3752850"/>
            <a:ext cx="1727200" cy="1079500"/>
          </a:xfrm>
          <a:prstGeom prst="leftArrow">
            <a:avLst>
              <a:gd name="adj1" fmla="val 50000"/>
              <a:gd name="adj2" fmla="val 40000"/>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de-CH" altLang="en-US" kern="0">
              <a:solidFill>
                <a:sysClr val="windowText" lastClr="000000"/>
              </a:solidFill>
            </a:endParaRPr>
          </a:p>
        </p:txBody>
      </p:sp>
      <p:sp>
        <p:nvSpPr>
          <p:cNvPr id="16390" name="Text Box 6"/>
          <p:cNvSpPr txBox="1">
            <a:spLocks noChangeArrowheads="1"/>
          </p:cNvSpPr>
          <p:nvPr/>
        </p:nvSpPr>
        <p:spPr bwMode="auto">
          <a:xfrm>
            <a:off x="8569325" y="594995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1200" kern="0">
                <a:latin typeface="Arial" charset="0"/>
              </a:rPr>
              <a:t>2003</a:t>
            </a:r>
            <a:endParaRPr lang="de-DE" altLang="en-US" sz="1200" kern="0">
              <a:latin typeface="Arial" charset="0"/>
            </a:endParaRPr>
          </a:p>
        </p:txBody>
      </p:sp>
    </p:spTree>
    <p:extLst>
      <p:ext uri="{BB962C8B-B14F-4D97-AF65-F5344CB8AC3E}">
        <p14:creationId xmlns:p14="http://schemas.microsoft.com/office/powerpoint/2010/main" val="382388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macht Religiosität / Spiritualität aus?</a:t>
            </a:r>
          </a:p>
        </p:txBody>
      </p:sp>
      <p:grpSp>
        <p:nvGrpSpPr>
          <p:cNvPr id="5" name="Gruppieren 4"/>
          <p:cNvGrpSpPr/>
          <p:nvPr/>
        </p:nvGrpSpPr>
        <p:grpSpPr>
          <a:xfrm>
            <a:off x="4824288" y="1628800"/>
            <a:ext cx="3338018" cy="2095226"/>
            <a:chOff x="7306953" y="1343780"/>
            <a:chExt cx="2977978" cy="1807194"/>
          </a:xfrm>
          <a:solidFill>
            <a:srgbClr val="C00000"/>
          </a:solidFill>
        </p:grpSpPr>
        <p:sp>
          <p:nvSpPr>
            <p:cNvPr id="6" name="Stern mit 32 Zacken 5"/>
            <p:cNvSpPr/>
            <p:nvPr/>
          </p:nvSpPr>
          <p:spPr>
            <a:xfrm rot="916617">
              <a:off x="7306953" y="1343780"/>
              <a:ext cx="2977978" cy="1807194"/>
            </a:xfrm>
            <a:prstGeom prst="star32">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extfeld 6"/>
            <p:cNvSpPr txBox="1"/>
            <p:nvPr/>
          </p:nvSpPr>
          <p:spPr>
            <a:xfrm rot="1118130">
              <a:off x="7600803" y="2035700"/>
              <a:ext cx="2397211" cy="398200"/>
            </a:xfrm>
            <a:prstGeom prst="rect">
              <a:avLst/>
            </a:prstGeom>
            <a:noFill/>
          </p:spPr>
          <p:txBody>
            <a:bodyPr wrap="square" rtlCol="0">
              <a:spAutoFit/>
            </a:bodyPr>
            <a:lstStyle/>
            <a:p>
              <a:pPr algn="ctr"/>
              <a:r>
                <a:rPr lang="de-CH" sz="2400" b="1" spc="300" dirty="0">
                  <a:solidFill>
                    <a:schemeClr val="bg1"/>
                  </a:solidFill>
                </a:rPr>
                <a:t>DISKUSSION</a:t>
              </a:r>
            </a:p>
          </p:txBody>
        </p:sp>
      </p:grpSp>
    </p:spTree>
    <p:extLst>
      <p:ext uri="{BB962C8B-B14F-4D97-AF65-F5344CB8AC3E}">
        <p14:creationId xmlns:p14="http://schemas.microsoft.com/office/powerpoint/2010/main" val="98425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en-US">
                <a:ea typeface="Calibri" pitchFamily="34" charset="0"/>
              </a:rPr>
              <a:t>Fünf Dimensionen der Religiosität</a:t>
            </a:r>
          </a:p>
        </p:txBody>
      </p:sp>
      <p:sp>
        <p:nvSpPr>
          <p:cNvPr id="17411" name="Inhaltsplatzhalter 2"/>
          <p:cNvSpPr>
            <a:spLocks noGrp="1"/>
          </p:cNvSpPr>
          <p:nvPr>
            <p:ph idx="1"/>
          </p:nvPr>
        </p:nvSpPr>
        <p:spPr/>
        <p:txBody>
          <a:bodyPr/>
          <a:lstStyle/>
          <a:p>
            <a:r>
              <a:rPr lang="de-CH" altLang="en-US" sz="2000" b="1" i="1" dirty="0">
                <a:ea typeface="Calibri" pitchFamily="34" charset="0"/>
              </a:rPr>
              <a:t>1. ERLEBNIS-DIMENSION (</a:t>
            </a:r>
            <a:r>
              <a:rPr lang="de-CH" altLang="en-US" sz="2000" b="1" i="1" dirty="0" err="1">
                <a:ea typeface="Calibri" pitchFamily="34" charset="0"/>
              </a:rPr>
              <a:t>Relig</a:t>
            </a:r>
            <a:r>
              <a:rPr lang="de-CH" altLang="en-US" sz="2000" b="1" i="1" dirty="0">
                <a:ea typeface="Calibri" pitchFamily="34" charset="0"/>
              </a:rPr>
              <a:t>. Erfahrung)</a:t>
            </a:r>
          </a:p>
          <a:p>
            <a:pPr lvl="1"/>
            <a:r>
              <a:rPr lang="de-CH" altLang="en-US" dirty="0">
                <a:ea typeface="Calibri" pitchFamily="34" charset="0"/>
              </a:rPr>
              <a:t>Gefühl der Verbindung mit Gott</a:t>
            </a:r>
          </a:p>
          <a:p>
            <a:pPr lvl="1"/>
            <a:r>
              <a:rPr lang="de-CH" altLang="en-US" dirty="0">
                <a:ea typeface="Calibri" pitchFamily="34" charset="0"/>
              </a:rPr>
              <a:t>Unrast: Unzufriedenheit mit Gegenwart, Suche nach Sinn, Hunger nach Gott</a:t>
            </a:r>
          </a:p>
          <a:p>
            <a:pPr lvl="1"/>
            <a:r>
              <a:rPr lang="de-CH" altLang="en-US" dirty="0">
                <a:ea typeface="Calibri" pitchFamily="34" charset="0"/>
              </a:rPr>
              <a:t>Wissen um Gegenwart Gottes</a:t>
            </a:r>
          </a:p>
          <a:p>
            <a:pPr lvl="1"/>
            <a:r>
              <a:rPr lang="de-CH" altLang="en-US" dirty="0">
                <a:ea typeface="Calibri" pitchFamily="34" charset="0"/>
              </a:rPr>
              <a:t>Vertrauen: mein Leben ist in der Hand Gottes</a:t>
            </a:r>
          </a:p>
          <a:p>
            <a:pPr lvl="1"/>
            <a:r>
              <a:rPr lang="de-CH" altLang="en-US" dirty="0">
                <a:ea typeface="Calibri" pitchFamily="34" charset="0"/>
              </a:rPr>
              <a:t>Furcht Gottes (Islam mehr als Christentum)</a:t>
            </a:r>
          </a:p>
          <a:p>
            <a:r>
              <a:rPr lang="de-CH" altLang="en-US" sz="2000" b="1" i="1" dirty="0">
                <a:ea typeface="Calibri" pitchFamily="34" charset="0"/>
              </a:rPr>
              <a:t>2. INHALTLICHE DIMENSION (</a:t>
            </a:r>
            <a:r>
              <a:rPr lang="de-CH" altLang="en-US" sz="2000" b="1" i="1" dirty="0" err="1">
                <a:ea typeface="Calibri" pitchFamily="34" charset="0"/>
              </a:rPr>
              <a:t>Relig</a:t>
            </a:r>
            <a:r>
              <a:rPr lang="de-CH" altLang="en-US" sz="2000" b="1" i="1" dirty="0">
                <a:ea typeface="Calibri" pitchFamily="34" charset="0"/>
              </a:rPr>
              <a:t>. Glaube)</a:t>
            </a:r>
          </a:p>
          <a:p>
            <a:pPr lvl="1"/>
            <a:r>
              <a:rPr lang="de-CH" altLang="en-US" dirty="0">
                <a:ea typeface="Calibri" pitchFamily="34" charset="0"/>
              </a:rPr>
              <a:t>Glaubenssätze einer Religion</a:t>
            </a:r>
          </a:p>
          <a:p>
            <a:pPr lvl="1"/>
            <a:r>
              <a:rPr lang="de-CH" altLang="en-US" dirty="0">
                <a:ea typeface="Calibri" pitchFamily="34" charset="0"/>
              </a:rPr>
              <a:t>Gottesbeweise</a:t>
            </a:r>
          </a:p>
          <a:p>
            <a:pPr lvl="1"/>
            <a:r>
              <a:rPr lang="de-CH" altLang="en-US" dirty="0">
                <a:ea typeface="Calibri" pitchFamily="34" charset="0"/>
              </a:rPr>
              <a:t>Gottes Absichten</a:t>
            </a:r>
          </a:p>
          <a:p>
            <a:pPr lvl="1"/>
            <a:r>
              <a:rPr lang="de-CH" altLang="en-US" dirty="0">
                <a:ea typeface="Calibri" pitchFamily="34" charset="0"/>
              </a:rPr>
              <a:t>Gottes Richtlinien für das Leben - Ethik</a:t>
            </a:r>
          </a:p>
        </p:txBody>
      </p:sp>
      <p:sp>
        <p:nvSpPr>
          <p:cNvPr id="17412" name="Textfeld 3"/>
          <p:cNvSpPr txBox="1">
            <a:spLocks noChangeArrowheads="1"/>
          </p:cNvSpPr>
          <p:nvPr/>
        </p:nvSpPr>
        <p:spPr bwMode="auto">
          <a:xfrm>
            <a:off x="7488585" y="5157192"/>
            <a:ext cx="201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1600" kern="0" dirty="0">
                <a:latin typeface="Tahoma" pitchFamily="34" charset="0"/>
              </a:rPr>
              <a:t>(nach Glock und Stark, 1965)</a:t>
            </a:r>
          </a:p>
        </p:txBody>
      </p:sp>
    </p:spTree>
    <p:extLst>
      <p:ext uri="{BB962C8B-B14F-4D97-AF65-F5344CB8AC3E}">
        <p14:creationId xmlns:p14="http://schemas.microsoft.com/office/powerpoint/2010/main" val="386387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CH" altLang="en-US">
                <a:ea typeface="Calibri" pitchFamily="34" charset="0"/>
              </a:rPr>
              <a:t>Fünf Dimensionen - 2</a:t>
            </a:r>
          </a:p>
        </p:txBody>
      </p:sp>
      <p:sp>
        <p:nvSpPr>
          <p:cNvPr id="18435" name="Inhaltsplatzhalter 2"/>
          <p:cNvSpPr>
            <a:spLocks noGrp="1"/>
          </p:cNvSpPr>
          <p:nvPr>
            <p:ph idx="1"/>
          </p:nvPr>
        </p:nvSpPr>
        <p:spPr/>
        <p:txBody>
          <a:bodyPr/>
          <a:lstStyle/>
          <a:p>
            <a:pPr marL="323850">
              <a:spcBef>
                <a:spcPct val="0"/>
              </a:spcBef>
            </a:pPr>
            <a:r>
              <a:rPr lang="de-CH" altLang="en-US" sz="2000" b="1" i="1" dirty="0">
                <a:ea typeface="Calibri" pitchFamily="34" charset="0"/>
              </a:rPr>
              <a:t>3. RITUELLE DIMENSION (</a:t>
            </a:r>
            <a:r>
              <a:rPr lang="de-CH" altLang="en-US" sz="2000" b="1" i="1" dirty="0" err="1">
                <a:ea typeface="Calibri" pitchFamily="34" charset="0"/>
              </a:rPr>
              <a:t>Relig</a:t>
            </a:r>
            <a:r>
              <a:rPr lang="de-CH" altLang="en-US" sz="2000" b="1" i="1" dirty="0">
                <a:ea typeface="Calibri" pitchFamily="34" charset="0"/>
              </a:rPr>
              <a:t>. Praktiken)</a:t>
            </a:r>
          </a:p>
          <a:p>
            <a:pPr marL="723900" lvl="1">
              <a:spcBef>
                <a:spcPct val="0"/>
              </a:spcBef>
            </a:pPr>
            <a:r>
              <a:rPr lang="de-CH" altLang="en-US" dirty="0">
                <a:ea typeface="Calibri" pitchFamily="34" charset="0"/>
              </a:rPr>
              <a:t>Kirchenzugehörigkeit</a:t>
            </a:r>
          </a:p>
          <a:p>
            <a:pPr marL="723900" lvl="1">
              <a:spcBef>
                <a:spcPct val="0"/>
              </a:spcBef>
            </a:pPr>
            <a:r>
              <a:rPr lang="de-CH" altLang="en-US" dirty="0">
                <a:ea typeface="Calibri" pitchFamily="34" charset="0"/>
              </a:rPr>
              <a:t>Gottesdienst - Sakramente - Wallfahrten</a:t>
            </a:r>
          </a:p>
          <a:p>
            <a:pPr marL="723900" lvl="1">
              <a:spcBef>
                <a:spcPct val="0"/>
              </a:spcBef>
            </a:pPr>
            <a:r>
              <a:rPr lang="de-CH" altLang="en-US" dirty="0">
                <a:ea typeface="Calibri" pitchFamily="34" charset="0"/>
              </a:rPr>
              <a:t>Gebet – Bibellese – Fasten (Häufigkeit, Inhalt, Bedeutung, qualitative Unterschiede)</a:t>
            </a:r>
          </a:p>
          <a:p>
            <a:pPr marL="323850">
              <a:spcBef>
                <a:spcPct val="0"/>
              </a:spcBef>
            </a:pPr>
            <a:r>
              <a:rPr lang="de-CH" altLang="en-US" sz="2000" b="1" i="1" dirty="0">
                <a:ea typeface="Calibri" pitchFamily="34" charset="0"/>
              </a:rPr>
              <a:t>4. INTELLEKTUELLE DIMENSION (</a:t>
            </a:r>
            <a:r>
              <a:rPr lang="de-CH" altLang="en-US" sz="2000" b="1" i="1" dirty="0" err="1">
                <a:ea typeface="Calibri" pitchFamily="34" charset="0"/>
              </a:rPr>
              <a:t>Relig</a:t>
            </a:r>
            <a:r>
              <a:rPr lang="de-CH" altLang="en-US" sz="2000" b="1" i="1" dirty="0">
                <a:ea typeface="Calibri" pitchFamily="34" charset="0"/>
              </a:rPr>
              <a:t>. Wissen)</a:t>
            </a:r>
          </a:p>
          <a:p>
            <a:pPr marL="723900" lvl="1">
              <a:spcBef>
                <a:spcPct val="0"/>
              </a:spcBef>
            </a:pPr>
            <a:r>
              <a:rPr lang="de-CH" altLang="en-US" dirty="0">
                <a:ea typeface="Calibri" pitchFamily="34" charset="0"/>
              </a:rPr>
              <a:t>informiert über den Glauben, Heilige Schrift</a:t>
            </a:r>
          </a:p>
          <a:p>
            <a:pPr marL="723900" lvl="1">
              <a:spcBef>
                <a:spcPct val="0"/>
              </a:spcBef>
            </a:pPr>
            <a:r>
              <a:rPr lang="de-CH" altLang="en-US" dirty="0">
                <a:ea typeface="Calibri" pitchFamily="34" charset="0"/>
              </a:rPr>
              <a:t>Apologetik (Verteidigung des Glaubens)</a:t>
            </a:r>
          </a:p>
          <a:p>
            <a:pPr marL="323850">
              <a:spcBef>
                <a:spcPct val="0"/>
              </a:spcBef>
            </a:pPr>
            <a:r>
              <a:rPr lang="de-CH" altLang="en-US" sz="2000" b="1" i="1" dirty="0">
                <a:ea typeface="Calibri" pitchFamily="34" charset="0"/>
              </a:rPr>
              <a:t>5. KONSEQUENTIELLE DIMENSION (</a:t>
            </a:r>
            <a:r>
              <a:rPr lang="de-CH" altLang="en-US" sz="2000" b="1" i="1" dirty="0" err="1">
                <a:ea typeface="Calibri" pitchFamily="34" charset="0"/>
              </a:rPr>
              <a:t>Relig</a:t>
            </a:r>
            <a:r>
              <a:rPr lang="de-CH" altLang="en-US" sz="2000" b="1" i="1" dirty="0">
                <a:ea typeface="Calibri" pitchFamily="34" charset="0"/>
              </a:rPr>
              <a:t>. Auswirkungen)</a:t>
            </a:r>
          </a:p>
          <a:p>
            <a:pPr marL="723900" lvl="1">
              <a:spcBef>
                <a:spcPct val="0"/>
              </a:spcBef>
            </a:pPr>
            <a:r>
              <a:rPr lang="de-CH" altLang="en-US" dirty="0">
                <a:ea typeface="Calibri" pitchFamily="34" charset="0"/>
              </a:rPr>
              <a:t>wie sehr lebt ein Mensch nach seinem Glaubensbekenntnis?</a:t>
            </a:r>
          </a:p>
          <a:p>
            <a:pPr marL="723900" lvl="1">
              <a:spcBef>
                <a:spcPct val="0"/>
              </a:spcBef>
            </a:pPr>
            <a:r>
              <a:rPr lang="de-CH" altLang="en-US" dirty="0" err="1">
                <a:ea typeface="Calibri" pitchFamily="34" charset="0"/>
              </a:rPr>
              <a:t>Orthopraxie</a:t>
            </a:r>
            <a:r>
              <a:rPr lang="de-CH" altLang="en-US" dirty="0">
                <a:ea typeface="Calibri" pitchFamily="34" charset="0"/>
              </a:rPr>
              <a:t> (gute Werke)</a:t>
            </a:r>
          </a:p>
          <a:p>
            <a:pPr marL="323850">
              <a:spcBef>
                <a:spcPct val="0"/>
              </a:spcBef>
            </a:pPr>
            <a:endParaRPr lang="de-CH" altLang="en-US" sz="2000" dirty="0">
              <a:ea typeface="Calibri" pitchFamily="34" charset="0"/>
            </a:endParaRPr>
          </a:p>
        </p:txBody>
      </p:sp>
    </p:spTree>
    <p:extLst>
      <p:ext uri="{BB962C8B-B14F-4D97-AF65-F5344CB8AC3E}">
        <p14:creationId xmlns:p14="http://schemas.microsoft.com/office/powerpoint/2010/main" val="57006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Psychologie der Spiritualität</a:t>
            </a:r>
          </a:p>
        </p:txBody>
      </p:sp>
      <p:sp>
        <p:nvSpPr>
          <p:cNvPr id="5" name="Inhaltsplatzhalter 4"/>
          <p:cNvSpPr>
            <a:spLocks noGrp="1"/>
          </p:cNvSpPr>
          <p:nvPr>
            <p:ph sz="half" idx="2"/>
          </p:nvPr>
        </p:nvSpPr>
        <p:spPr>
          <a:xfrm>
            <a:off x="5256336" y="1600201"/>
            <a:ext cx="4104456" cy="4525963"/>
          </a:xfrm>
        </p:spPr>
        <p:txBody>
          <a:bodyPr/>
          <a:lstStyle/>
          <a:p>
            <a:r>
              <a:rPr lang="de-CH" dirty="0"/>
              <a:t>Anton Bucher (Salzburg)</a:t>
            </a:r>
            <a:br>
              <a:rPr lang="de-CH" dirty="0"/>
            </a:br>
            <a:r>
              <a:rPr lang="de-CH" i="1" dirty="0"/>
              <a:t>Psychologie der Spiritualität</a:t>
            </a:r>
            <a:r>
              <a:rPr lang="de-CH" dirty="0"/>
              <a:t>, </a:t>
            </a:r>
            <a:br>
              <a:rPr lang="de-CH" dirty="0"/>
            </a:br>
            <a:r>
              <a:rPr lang="de-CH" dirty="0"/>
              <a:t>Beltz, Weinheim</a:t>
            </a:r>
          </a:p>
          <a:p>
            <a:r>
              <a:rPr lang="de-CH" dirty="0"/>
              <a:t>Utsch / Bonelli / Pfeifer: </a:t>
            </a:r>
            <a:br>
              <a:rPr lang="de-CH" dirty="0"/>
            </a:br>
            <a:r>
              <a:rPr lang="de-CH" i="1" dirty="0"/>
              <a:t>Psychotherapie und Spiritualität. </a:t>
            </a:r>
            <a:r>
              <a:rPr lang="de-CH" dirty="0"/>
              <a:t>Springer.</a:t>
            </a:r>
          </a:p>
          <a:p>
            <a:endParaRPr lang="de-CH" dirty="0"/>
          </a:p>
          <a:p>
            <a:r>
              <a:rPr lang="de-CH" dirty="0"/>
              <a:t>Umfassende Diskussion des Spiritualitätsbegriffes in Psychologie und Psychotherapie</a:t>
            </a:r>
          </a:p>
        </p:txBody>
      </p:sp>
      <p:pic>
        <p:nvPicPr>
          <p:cNvPr id="7" name="Grafik 6"/>
          <p:cNvPicPr>
            <a:picLocks noChangeAspect="1"/>
          </p:cNvPicPr>
          <p:nvPr/>
        </p:nvPicPr>
        <p:blipFill>
          <a:blip r:embed="rId2"/>
          <a:stretch>
            <a:fillRect/>
          </a:stretch>
        </p:blipFill>
        <p:spPr>
          <a:xfrm rot="20618759">
            <a:off x="1034397" y="1686338"/>
            <a:ext cx="2094374" cy="3046783"/>
          </a:xfrm>
          <a:prstGeom prst="rect">
            <a:avLst/>
          </a:prstGeom>
          <a:ln>
            <a:noFill/>
          </a:ln>
          <a:effectLst>
            <a:outerShdw blurRad="292100" dist="139700" dir="2700000" algn="tl" rotWithShape="0">
              <a:srgbClr val="333333">
                <a:alpha val="65000"/>
              </a:srgbClr>
            </a:outerShdw>
          </a:effectLst>
        </p:spPr>
      </p:pic>
      <p:pic>
        <p:nvPicPr>
          <p:cNvPr id="3" name="Grafik 2" descr="Ein Bild, das Text, Screenshot enthält.&#10;&#10;Automatisch generierte Beschreibung">
            <a:extLst>
              <a:ext uri="{FF2B5EF4-FFF2-40B4-BE49-F238E27FC236}">
                <a16:creationId xmlns:a16="http://schemas.microsoft.com/office/drawing/2014/main" id="{09326D05-D72B-49DB-A7CB-C108F1F95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9640">
            <a:off x="2816142" y="2354490"/>
            <a:ext cx="2257425" cy="329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571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39913" y="548681"/>
            <a:ext cx="7597775" cy="587375"/>
          </a:xfrm>
        </p:spPr>
        <p:txBody>
          <a:bodyPr>
            <a:normAutofit fontScale="90000"/>
          </a:bodyPr>
          <a:lstStyle/>
          <a:p>
            <a:r>
              <a:rPr lang="de-DE" altLang="en-US" sz="2800" dirty="0">
                <a:ea typeface="Calibri" pitchFamily="34" charset="0"/>
              </a:rPr>
              <a:t>Münchner Motivationspsychologisches Religionsinventar MMRI (nach B. </a:t>
            </a:r>
            <a:r>
              <a:rPr lang="de-DE" altLang="en-US" sz="2800" dirty="0" err="1">
                <a:ea typeface="Calibri" pitchFamily="34" charset="0"/>
              </a:rPr>
              <a:t>Grom</a:t>
            </a:r>
            <a:r>
              <a:rPr lang="de-DE" altLang="en-US" sz="2800" dirty="0">
                <a:ea typeface="Calibri" pitchFamily="34" charset="0"/>
              </a:rPr>
              <a:t>)</a:t>
            </a:r>
          </a:p>
        </p:txBody>
      </p:sp>
      <p:pic>
        <p:nvPicPr>
          <p:cNvPr id="19459" name="Picture 3" descr="Grom-Buch-Rel-Ps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384129" y="1412776"/>
            <a:ext cx="3317897" cy="4425950"/>
          </a:xfr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2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48296" y="260648"/>
            <a:ext cx="7162800" cy="1143000"/>
          </a:xfrm>
        </p:spPr>
        <p:txBody>
          <a:bodyPr/>
          <a:lstStyle/>
          <a:p>
            <a:r>
              <a:rPr lang="de-DE" altLang="en-US" sz="2400" dirty="0">
                <a:ea typeface="Calibri" pitchFamily="34" charset="0"/>
              </a:rPr>
              <a:t>Münchner Motivationspsychologisches Religionsinventar MMRI (nach B. </a:t>
            </a:r>
            <a:r>
              <a:rPr lang="de-DE" altLang="en-US" sz="2400" dirty="0" err="1">
                <a:ea typeface="Calibri" pitchFamily="34" charset="0"/>
              </a:rPr>
              <a:t>Grom</a:t>
            </a:r>
            <a:r>
              <a:rPr lang="de-DE" altLang="en-US" sz="2400" dirty="0">
                <a:ea typeface="Calibri" pitchFamily="34" charset="0"/>
              </a:rPr>
              <a:t>)</a:t>
            </a:r>
          </a:p>
        </p:txBody>
      </p:sp>
      <p:sp>
        <p:nvSpPr>
          <p:cNvPr id="166915" name="Rectangle 3"/>
          <p:cNvSpPr>
            <a:spLocks noGrp="1" noChangeArrowheads="1"/>
          </p:cNvSpPr>
          <p:nvPr>
            <p:ph idx="1"/>
          </p:nvPr>
        </p:nvSpPr>
        <p:spPr>
          <a:xfrm>
            <a:off x="1295896" y="1484784"/>
            <a:ext cx="7920880" cy="4392488"/>
          </a:xfrm>
        </p:spPr>
        <p:txBody>
          <a:bodyPr>
            <a:normAutofit/>
          </a:bodyPr>
          <a:lstStyle/>
          <a:p>
            <a:pPr>
              <a:lnSpc>
                <a:spcPct val="80000"/>
              </a:lnSpc>
            </a:pPr>
            <a:r>
              <a:rPr lang="de-CH" altLang="en-US" sz="1800" u="sng" dirty="0">
                <a:ea typeface="Calibri" pitchFamily="34" charset="0"/>
              </a:rPr>
              <a:t>Lebensgestaltung:</a:t>
            </a:r>
            <a:r>
              <a:rPr lang="de-CH" altLang="en-US" sz="1800" dirty="0">
                <a:ea typeface="Calibri" pitchFamily="34" charset="0"/>
              </a:rPr>
              <a:t> „Ich fühle mich von meinem religiösen Glauben her dazu verpflichtet, Gutes zu tun und Böses zu unterlassen.“</a:t>
            </a:r>
          </a:p>
          <a:p>
            <a:pPr>
              <a:lnSpc>
                <a:spcPct val="80000"/>
              </a:lnSpc>
            </a:pPr>
            <a:r>
              <a:rPr lang="de-CH" altLang="en-US" sz="1800" u="sng" dirty="0">
                <a:ea typeface="Calibri" pitchFamily="34" charset="0"/>
              </a:rPr>
              <a:t>Gebet:</a:t>
            </a:r>
            <a:r>
              <a:rPr lang="de-CH" altLang="en-US" sz="1800" dirty="0">
                <a:ea typeface="Calibri" pitchFamily="34" charset="0"/>
              </a:rPr>
              <a:t> „Wenn ich mich in einem wichtigen Anliegen an Gott bzw. eine höhere Wirklichkeit wende, finde ich dadurch die innere Kraft, meine Probleme selbst zu lösen.“ </a:t>
            </a:r>
          </a:p>
          <a:p>
            <a:pPr>
              <a:lnSpc>
                <a:spcPct val="80000"/>
              </a:lnSpc>
            </a:pPr>
            <a:r>
              <a:rPr lang="de-CH" altLang="en-US" sz="1800" u="sng" dirty="0">
                <a:ea typeface="Calibri" pitchFamily="34" charset="0"/>
              </a:rPr>
              <a:t>Vertrauen:</a:t>
            </a:r>
            <a:r>
              <a:rPr lang="de-CH" altLang="en-US" sz="1800" dirty="0">
                <a:ea typeface="Calibri" pitchFamily="34" charset="0"/>
              </a:rPr>
              <a:t> „In meinem Leben verlasse ich mich vor allem auf das Handeln Gottes bzw. einer höheren Wirklichkeit.“ </a:t>
            </a:r>
          </a:p>
          <a:p>
            <a:pPr>
              <a:lnSpc>
                <a:spcPct val="80000"/>
              </a:lnSpc>
            </a:pPr>
            <a:r>
              <a:rPr lang="de-CH" altLang="en-US" sz="1800" u="sng" dirty="0">
                <a:ea typeface="Calibri" pitchFamily="34" charset="0"/>
              </a:rPr>
              <a:t>Gerechtigkeit:</a:t>
            </a:r>
            <a:r>
              <a:rPr lang="de-CH" altLang="en-US" sz="1800" dirty="0">
                <a:ea typeface="Calibri" pitchFamily="34" charset="0"/>
              </a:rPr>
              <a:t> „Wenn ich mich um das Gute bemühe, wird mich Gott bzw. eine höhere Wirklichkeit durch Erfolg im Leben belohnen.“</a:t>
            </a:r>
          </a:p>
          <a:p>
            <a:pPr>
              <a:lnSpc>
                <a:spcPct val="80000"/>
              </a:lnSpc>
            </a:pPr>
            <a:r>
              <a:rPr lang="de-CH" altLang="en-US" sz="1800" u="sng" dirty="0">
                <a:ea typeface="Calibri" pitchFamily="34" charset="0"/>
              </a:rPr>
              <a:t>Selbstwert:</a:t>
            </a:r>
            <a:r>
              <a:rPr lang="de-CH" altLang="en-US" sz="1800" dirty="0">
                <a:ea typeface="Calibri" pitchFamily="34" charset="0"/>
              </a:rPr>
              <a:t> „Auch wenn Menschen mich nicht verstehen; vor Gott bzw. einer höheren Wirklichkeit habe ich einen hohen Wert.“</a:t>
            </a:r>
          </a:p>
          <a:p>
            <a:pPr>
              <a:lnSpc>
                <a:spcPct val="80000"/>
              </a:lnSpc>
            </a:pPr>
            <a:r>
              <a:rPr lang="de-CH" altLang="en-US" sz="1800" u="sng" dirty="0">
                <a:ea typeface="Calibri" pitchFamily="34" charset="0"/>
              </a:rPr>
              <a:t>Dank und Verehrung:</a:t>
            </a:r>
            <a:r>
              <a:rPr lang="de-CH" altLang="en-US" sz="1800" dirty="0">
                <a:ea typeface="Calibri" pitchFamily="34" charset="0"/>
              </a:rPr>
              <a:t> „Es macht mich froh, Gott bzw. einer höheren Wirklichkeit zu danken.“</a:t>
            </a:r>
          </a:p>
          <a:p>
            <a:pPr>
              <a:lnSpc>
                <a:spcPct val="80000"/>
              </a:lnSpc>
            </a:pPr>
            <a:r>
              <a:rPr lang="de-CH" altLang="en-US" sz="1800" u="sng" dirty="0">
                <a:ea typeface="Calibri" pitchFamily="34" charset="0"/>
              </a:rPr>
              <a:t>Prosoziales Handeln:</a:t>
            </a:r>
            <a:r>
              <a:rPr lang="de-CH" altLang="en-US" sz="1800" dirty="0">
                <a:ea typeface="Calibri" pitchFamily="34" charset="0"/>
              </a:rPr>
              <a:t> „Mein religiöser Glaube bestärkt mich darin, anderen gegenüber hilfsbereit zu sein.“</a:t>
            </a:r>
          </a:p>
          <a:p>
            <a:pPr>
              <a:lnSpc>
                <a:spcPct val="80000"/>
              </a:lnSpc>
            </a:pPr>
            <a:r>
              <a:rPr lang="de-CH" altLang="en-US" sz="1800" u="sng" dirty="0">
                <a:ea typeface="Calibri" pitchFamily="34" charset="0"/>
              </a:rPr>
              <a:t>Intellektuelle Verarbeitung:</a:t>
            </a:r>
            <a:r>
              <a:rPr lang="de-CH" altLang="en-US" sz="1800" dirty="0">
                <a:ea typeface="Calibri" pitchFamily="34" charset="0"/>
              </a:rPr>
              <a:t> „Mit Einwänden gegen meinen religiösen Glauben setze ich mich auseinander.“</a:t>
            </a:r>
            <a:endParaRPr lang="de-DE" altLang="en-US" sz="1800" dirty="0">
              <a:ea typeface="Calibri" pitchFamily="34" charset="0"/>
            </a:endParaRPr>
          </a:p>
        </p:txBody>
      </p:sp>
    </p:spTree>
    <p:extLst>
      <p:ext uri="{BB962C8B-B14F-4D97-AF65-F5344CB8AC3E}">
        <p14:creationId xmlns:p14="http://schemas.microsoft.com/office/powerpoint/2010/main" val="333969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altLang="en-US"/>
              <a:t>Intrinsische vs. extrinsische Religiosität</a:t>
            </a:r>
          </a:p>
        </p:txBody>
      </p:sp>
      <p:sp>
        <p:nvSpPr>
          <p:cNvPr id="21507" name="Rectangle 4"/>
          <p:cNvSpPr>
            <a:spLocks noGrp="1" noChangeArrowheads="1"/>
          </p:cNvSpPr>
          <p:nvPr>
            <p:ph sz="half" idx="2"/>
          </p:nvPr>
        </p:nvSpPr>
        <p:spPr/>
        <p:txBody>
          <a:bodyPr/>
          <a:lstStyle/>
          <a:p>
            <a:r>
              <a:rPr lang="de-DE" altLang="en-US" sz="2000"/>
              <a:t>„extrinsisch“ = äußerlich aufgesetzte, konventionelle Religiosität.</a:t>
            </a:r>
          </a:p>
          <a:p>
            <a:r>
              <a:rPr lang="de-CH" altLang="en-US" sz="2000"/>
              <a:t>Obwohl ich religiös bin, lehne ich es ab, daß religiöse Überlegungen mein tägliches Leben bestimmen.</a:t>
            </a:r>
          </a:p>
          <a:p>
            <a:r>
              <a:rPr lang="de-CH" altLang="en-US" sz="2000"/>
              <a:t>Der Zweck des Gebetes ist, sich ein glückliches und friedvolles Leben zu sichern.</a:t>
            </a:r>
          </a:p>
          <a:p>
            <a:r>
              <a:rPr lang="de-CH" altLang="en-US" sz="2000"/>
              <a:t>Das wichtigste an der Kirche ist, daß man dort gute zwischenmenschliche Beziehungen aufbauen kann.</a:t>
            </a:r>
            <a:endParaRPr lang="de-DE" altLang="en-US" sz="2000"/>
          </a:p>
          <a:p>
            <a:endParaRPr lang="de-DE" altLang="en-US" sz="2000"/>
          </a:p>
        </p:txBody>
      </p:sp>
      <p:sp>
        <p:nvSpPr>
          <p:cNvPr id="21508" name="Rectangle 5"/>
          <p:cNvSpPr>
            <a:spLocks noGrp="1" noChangeArrowheads="1"/>
          </p:cNvSpPr>
          <p:nvPr>
            <p:ph sz="quarter" idx="13"/>
          </p:nvPr>
        </p:nvSpPr>
        <p:spPr/>
        <p:txBody>
          <a:bodyPr>
            <a:normAutofit/>
          </a:bodyPr>
          <a:lstStyle/>
          <a:p>
            <a:r>
              <a:rPr lang="de-DE" altLang="en-US" sz="2000"/>
              <a:t>„intrinsisch“ = eine im positiven Sinne verinnerlichte Glaubenshaltung</a:t>
            </a:r>
          </a:p>
          <a:p>
            <a:r>
              <a:rPr lang="de-CH" altLang="en-US" sz="2000"/>
              <a:t>Ohne Glaube wäre mein Leben sinnlos.</a:t>
            </a:r>
          </a:p>
          <a:p>
            <a:r>
              <a:rPr lang="de-CH" altLang="en-US" sz="2000"/>
              <a:t>Wenn ich mich einer kirchlichen Gruppe anschliessen sollte, würde ich eine Bibelgruppe anderen, mehr auf Geselligkeit ausgerichteten Gruppen vorziehen.</a:t>
            </a:r>
          </a:p>
          <a:p>
            <a:r>
              <a:rPr lang="de-CH" altLang="en-US" sz="2000"/>
              <a:t>Allein die Religion wird mir in meinen letzten Lebensstunden das Gefühl der Sicherheit geben können.</a:t>
            </a:r>
            <a:endParaRPr lang="de-DE" altLang="en-US" sz="2000"/>
          </a:p>
        </p:txBody>
      </p:sp>
    </p:spTree>
    <p:extLst>
      <p:ext uri="{BB962C8B-B14F-4D97-AF65-F5344CB8AC3E}">
        <p14:creationId xmlns:p14="http://schemas.microsoft.com/office/powerpoint/2010/main" val="227962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ltLang="en-US">
                <a:ea typeface="Calibri" pitchFamily="34" charset="0"/>
              </a:rPr>
              <a:t>„Numinose Erfahrung“</a:t>
            </a:r>
          </a:p>
        </p:txBody>
      </p:sp>
      <p:sp>
        <p:nvSpPr>
          <p:cNvPr id="22531" name="Rectangle 3"/>
          <p:cNvSpPr>
            <a:spLocks noGrp="1" noChangeArrowheads="1"/>
          </p:cNvSpPr>
          <p:nvPr>
            <p:ph idx="1"/>
          </p:nvPr>
        </p:nvSpPr>
        <p:spPr/>
        <p:txBody>
          <a:bodyPr/>
          <a:lstStyle/>
          <a:p>
            <a:r>
              <a:rPr lang="de-DE" altLang="en-US" sz="2000">
                <a:ea typeface="Calibri" pitchFamily="34" charset="0"/>
              </a:rPr>
              <a:t>Lebensereignisse spielen in einer Art und Weise zusammen, die die Person davon überzeugen, dass dies kein Zufall ist.</a:t>
            </a:r>
          </a:p>
          <a:p>
            <a:r>
              <a:rPr lang="de-DE" altLang="en-US" sz="2000">
                <a:ea typeface="Calibri" pitchFamily="34" charset="0"/>
              </a:rPr>
              <a:t>Ein Bewußtsein der Gegenwart Gottes.</a:t>
            </a:r>
          </a:p>
          <a:p>
            <a:r>
              <a:rPr lang="de-DE" altLang="en-US" sz="2000">
                <a:ea typeface="Calibri" pitchFamily="34" charset="0"/>
              </a:rPr>
              <a:t>Der Eindruck Hilfe als Antwort auf Gebet zu erhalten.</a:t>
            </a:r>
          </a:p>
          <a:p>
            <a:r>
              <a:rPr lang="de-DE" altLang="en-US" sz="2000">
                <a:ea typeface="Calibri" pitchFamily="34" charset="0"/>
              </a:rPr>
              <a:t>Der Eindruck, dass für mich gesorgt wird oder ich geführt werde durch eine geistige Kraft, wie auch immer diese genannt wird.</a:t>
            </a:r>
          </a:p>
          <a:p>
            <a:r>
              <a:rPr lang="de-DE" altLang="en-US" sz="2000">
                <a:ea typeface="Calibri" pitchFamily="34" charset="0"/>
              </a:rPr>
              <a:t>Der Eindruck, die Gegenwart einer Person zu spüren, die gestorben ist.</a:t>
            </a:r>
          </a:p>
          <a:p>
            <a:r>
              <a:rPr lang="de-DE" altLang="en-US" sz="2000">
                <a:ea typeface="Calibri" pitchFamily="34" charset="0"/>
              </a:rPr>
              <a:t>Das Gefühl einer heiligen Gegenwart in der Natur.</a:t>
            </a:r>
          </a:p>
          <a:p>
            <a:r>
              <a:rPr lang="de-DE" altLang="en-US" sz="2000">
                <a:ea typeface="Calibri" pitchFamily="34" charset="0"/>
              </a:rPr>
              <a:t>Der Eindruck einer bösen Macht</a:t>
            </a:r>
          </a:p>
          <a:p>
            <a:r>
              <a:rPr lang="de-DE" altLang="en-US" sz="2000">
                <a:ea typeface="Calibri" pitchFamily="34" charset="0"/>
              </a:rPr>
              <a:t>Die außerordentliche Erfahrung, dass “Alles Eins” ist.</a:t>
            </a:r>
          </a:p>
          <a:p>
            <a:pPr>
              <a:buFont typeface="Wingdings" pitchFamily="2" charset="2"/>
              <a:buNone/>
            </a:pPr>
            <a:endParaRPr lang="de-DE" altLang="en-US" sz="2000">
              <a:ea typeface="Calibri" pitchFamily="34" charset="0"/>
            </a:endParaRPr>
          </a:p>
          <a:p>
            <a:pPr lvl="1"/>
            <a:r>
              <a:rPr lang="de-DE" altLang="en-US" sz="1800">
                <a:ea typeface="Calibri" pitchFamily="34" charset="0"/>
              </a:rPr>
              <a:t>nach Hardy, zitiert bei Saver &amp; Rabin 1997</a:t>
            </a:r>
          </a:p>
        </p:txBody>
      </p:sp>
    </p:spTree>
    <p:extLst>
      <p:ext uri="{BB962C8B-B14F-4D97-AF65-F5344CB8AC3E}">
        <p14:creationId xmlns:p14="http://schemas.microsoft.com/office/powerpoint/2010/main" val="10489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en-US">
                <a:ea typeface="Calibri" pitchFamily="34" charset="0"/>
              </a:rPr>
              <a:t>Religion und Gesundheit (Koenig et al.)</a:t>
            </a:r>
          </a:p>
        </p:txBody>
      </p:sp>
      <p:sp>
        <p:nvSpPr>
          <p:cNvPr id="25603" name="Rectangle 3"/>
          <p:cNvSpPr>
            <a:spLocks noGrp="1" noChangeArrowheads="1"/>
          </p:cNvSpPr>
          <p:nvPr>
            <p:ph idx="1"/>
          </p:nvPr>
        </p:nvSpPr>
        <p:spPr/>
        <p:txBody>
          <a:bodyPr/>
          <a:lstStyle/>
          <a:p>
            <a:pPr>
              <a:lnSpc>
                <a:spcPct val="90000"/>
              </a:lnSpc>
            </a:pPr>
            <a:r>
              <a:rPr lang="de-CH" altLang="en-US" dirty="0">
                <a:ea typeface="Calibri" pitchFamily="34" charset="0"/>
              </a:rPr>
              <a:t>Breit angelegte Studien zeigen: Menschen mit einer intrinsischen Religiosität </a:t>
            </a:r>
          </a:p>
          <a:p>
            <a:pPr lvl="1">
              <a:lnSpc>
                <a:spcPct val="90000"/>
              </a:lnSpc>
            </a:pPr>
            <a:r>
              <a:rPr lang="de-CH" altLang="en-US" sz="2800" dirty="0">
                <a:ea typeface="Calibri" pitchFamily="34" charset="0"/>
              </a:rPr>
              <a:t>leben gesünder (Alkohol, Nikotin, Drogen)</a:t>
            </a:r>
          </a:p>
          <a:p>
            <a:pPr lvl="1">
              <a:lnSpc>
                <a:spcPct val="90000"/>
              </a:lnSpc>
            </a:pPr>
            <a:r>
              <a:rPr lang="de-CH" altLang="en-US" sz="2800" dirty="0">
                <a:ea typeface="Calibri" pitchFamily="34" charset="0"/>
              </a:rPr>
              <a:t>haben weniger Depressionen bei körperlichen Grunderkrankungen</a:t>
            </a:r>
          </a:p>
          <a:p>
            <a:pPr lvl="1">
              <a:lnSpc>
                <a:spcPct val="90000"/>
              </a:lnSpc>
            </a:pPr>
            <a:r>
              <a:rPr lang="de-CH" altLang="en-US" sz="2800" dirty="0">
                <a:ea typeface="Calibri" pitchFamily="34" charset="0"/>
              </a:rPr>
              <a:t>haben weniger Angststörungen</a:t>
            </a:r>
          </a:p>
          <a:p>
            <a:pPr lvl="1">
              <a:lnSpc>
                <a:spcPct val="90000"/>
              </a:lnSpc>
            </a:pPr>
            <a:r>
              <a:rPr lang="de-CH" altLang="en-US" sz="2800" dirty="0">
                <a:ea typeface="Calibri" pitchFamily="34" charset="0"/>
              </a:rPr>
              <a:t>haben eine niedrigere Suizidrate</a:t>
            </a:r>
          </a:p>
          <a:p>
            <a:pPr lvl="1">
              <a:lnSpc>
                <a:spcPct val="90000"/>
              </a:lnSpc>
            </a:pPr>
            <a:r>
              <a:rPr lang="de-CH" altLang="en-US" sz="2800" dirty="0">
                <a:ea typeface="Calibri" pitchFamily="34" charset="0"/>
              </a:rPr>
              <a:t>sind zufriedener</a:t>
            </a:r>
          </a:p>
          <a:p>
            <a:pPr lvl="1">
              <a:lnSpc>
                <a:spcPct val="90000"/>
              </a:lnSpc>
            </a:pPr>
            <a:r>
              <a:rPr lang="de-CH" altLang="en-US" sz="2800" dirty="0">
                <a:ea typeface="Calibri" pitchFamily="34" charset="0"/>
              </a:rPr>
              <a:t>haben einen stärkeren Lebenssinn, auch im Leiden.</a:t>
            </a:r>
          </a:p>
        </p:txBody>
      </p:sp>
    </p:spTree>
    <p:extLst>
      <p:ext uri="{BB962C8B-B14F-4D97-AF65-F5344CB8AC3E}">
        <p14:creationId xmlns:p14="http://schemas.microsoft.com/office/powerpoint/2010/main" val="310704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CH" altLang="en-US"/>
              <a:t>Publikationen</a:t>
            </a:r>
          </a:p>
        </p:txBody>
      </p:sp>
      <p:sp>
        <p:nvSpPr>
          <p:cNvPr id="26628" name="Inhaltsplatzhalter 2"/>
          <p:cNvSpPr>
            <a:spLocks noGrp="1"/>
          </p:cNvSpPr>
          <p:nvPr>
            <p:ph sz="half" idx="2"/>
          </p:nvPr>
        </p:nvSpPr>
        <p:spPr/>
        <p:txBody>
          <a:bodyPr/>
          <a:lstStyle/>
          <a:p>
            <a:r>
              <a:rPr lang="de-CH" altLang="en-US"/>
              <a:t>PUBMED-Publikationen zum Themenkreis Psychiatrie, Religion, Spiritualität in den Jahren 1990 bis 2011 (Zahlen aus Bonelli &amp; Koenig 2012)</a:t>
            </a:r>
          </a:p>
          <a:p>
            <a:endParaRPr lang="de-CH" altLang="en-US"/>
          </a:p>
        </p:txBody>
      </p:sp>
      <p:pic>
        <p:nvPicPr>
          <p:cNvPr id="26627" name="Inhaltsplatzhalter 6"/>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430338" y="1628775"/>
            <a:ext cx="4041775" cy="2833688"/>
          </a:xfrm>
        </p:spPr>
      </p:pic>
    </p:spTree>
    <p:extLst>
      <p:ext uri="{BB962C8B-B14F-4D97-AF65-F5344CB8AC3E}">
        <p14:creationId xmlns:p14="http://schemas.microsoft.com/office/powerpoint/2010/main" val="11569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sz="2800" dirty="0"/>
              <a:t>Neurobiologische Forschung &amp; Religiosität 2014</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550" y="1328738"/>
            <a:ext cx="5343525" cy="4200525"/>
          </a:xfrm>
          <a:prstGeom prst="rect">
            <a:avLst/>
          </a:prstGeom>
        </p:spPr>
      </p:pic>
    </p:spTree>
    <p:extLst>
      <p:ext uri="{BB962C8B-B14F-4D97-AF65-F5344CB8AC3E}">
        <p14:creationId xmlns:p14="http://schemas.microsoft.com/office/powerpoint/2010/main" val="349280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00088" y="620688"/>
            <a:ext cx="7620000" cy="719138"/>
          </a:xfrm>
          <a:noFill/>
        </p:spPr>
        <p:txBody>
          <a:bodyPr>
            <a:normAutofit fontScale="90000"/>
          </a:bodyPr>
          <a:lstStyle/>
          <a:p>
            <a:pPr>
              <a:lnSpc>
                <a:spcPct val="80000"/>
              </a:lnSpc>
            </a:pPr>
            <a:r>
              <a:rPr lang="de-DE" altLang="en-US">
                <a:ea typeface="Calibri" pitchFamily="34" charset="0"/>
              </a:rPr>
              <a:t>Studie „Psychopathology and Religious</a:t>
            </a:r>
            <a:br>
              <a:rPr lang="de-DE" altLang="en-US">
                <a:ea typeface="Calibri" pitchFamily="34" charset="0"/>
              </a:rPr>
            </a:br>
            <a:r>
              <a:rPr lang="de-DE" altLang="en-US">
                <a:ea typeface="Calibri" pitchFamily="34" charset="0"/>
              </a:rPr>
              <a:t>Commitment“          </a:t>
            </a:r>
            <a:r>
              <a:rPr lang="de-DE" altLang="en-US" sz="2000">
                <a:ea typeface="Calibri" pitchFamily="34" charset="0"/>
              </a:rPr>
              <a:t>Pfeifer &amp; Wälty 1994, 1999</a:t>
            </a:r>
            <a:endParaRPr lang="de-DE" altLang="en-US">
              <a:ea typeface="Calibri" pitchFamily="34" charset="0"/>
            </a:endParaRPr>
          </a:p>
        </p:txBody>
      </p:sp>
      <p:sp>
        <p:nvSpPr>
          <p:cNvPr id="27651" name="Rectangle 3"/>
          <p:cNvSpPr>
            <a:spLocks noGrp="1" noChangeArrowheads="1"/>
          </p:cNvSpPr>
          <p:nvPr>
            <p:ph idx="1"/>
          </p:nvPr>
        </p:nvSpPr>
        <p:spPr>
          <a:xfrm>
            <a:off x="1223888" y="1839888"/>
            <a:ext cx="7696200" cy="1981200"/>
          </a:xfrm>
          <a:noFill/>
        </p:spPr>
        <p:txBody>
          <a:bodyPr/>
          <a:lstStyle/>
          <a:p>
            <a:r>
              <a:rPr lang="de-DE" altLang="en-US">
                <a:ea typeface="Calibri" pitchFamily="34" charset="0"/>
              </a:rPr>
              <a:t>Patienten (N = 44) mit depressiven Störungen, Angststörungen und Persönlichkeitsstörungen </a:t>
            </a:r>
          </a:p>
          <a:p>
            <a:r>
              <a:rPr lang="de-DE" altLang="en-US">
                <a:ea typeface="Calibri" pitchFamily="34" charset="0"/>
              </a:rPr>
              <a:t>Kontrollgruppe (N = 45) </a:t>
            </a:r>
          </a:p>
        </p:txBody>
      </p:sp>
      <p:sp>
        <p:nvSpPr>
          <p:cNvPr id="27652" name="Rectangle 4"/>
          <p:cNvSpPr>
            <a:spLocks noChangeArrowheads="1"/>
          </p:cNvSpPr>
          <p:nvPr/>
        </p:nvSpPr>
        <p:spPr bwMode="auto">
          <a:xfrm>
            <a:off x="1223888" y="3922688"/>
            <a:ext cx="7696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Font typeface="Wingdings" pitchFamily="2" charset="2"/>
              <a:buChar char="§"/>
              <a:defRPr/>
            </a:pPr>
            <a:r>
              <a:rPr lang="de-DE" altLang="en-US" kern="0">
                <a:solidFill>
                  <a:sysClr val="windowText" lastClr="000000"/>
                </a:solidFill>
                <a:latin typeface="Times New Roman" pitchFamily="18" charset="0"/>
              </a:rPr>
              <a:t>Bei allen Probanden wurde Neurotizismus und Religiosität mit standardisierten Fragebogen gemessen. </a:t>
            </a:r>
          </a:p>
          <a:p>
            <a:pPr marL="342900" indent="-342900">
              <a:spcBef>
                <a:spcPct val="20000"/>
              </a:spcBef>
              <a:buClr>
                <a:srgbClr val="FF9900"/>
              </a:buClr>
              <a:buFont typeface="Wingdings" pitchFamily="2" charset="2"/>
              <a:buChar char="§"/>
              <a:defRPr/>
            </a:pPr>
            <a:r>
              <a:rPr lang="de-DE" altLang="en-US" kern="0">
                <a:solidFill>
                  <a:sysClr val="windowText" lastClr="000000"/>
                </a:solidFill>
                <a:latin typeface="Times New Roman" pitchFamily="18" charset="0"/>
              </a:rPr>
              <a:t>Zusätzlich eine Serie von Fragen zur eigenen Bewertung von Religion und Krankheitsentwicklung</a:t>
            </a:r>
          </a:p>
        </p:txBody>
      </p:sp>
      <p:sp>
        <p:nvSpPr>
          <p:cNvPr id="27653" name="Rectangle 5"/>
          <p:cNvSpPr>
            <a:spLocks noChangeArrowheads="1"/>
          </p:cNvSpPr>
          <p:nvPr/>
        </p:nvSpPr>
        <p:spPr bwMode="auto">
          <a:xfrm>
            <a:off x="1376288" y="3313088"/>
            <a:ext cx="1676400" cy="5334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DE" altLang="en-US" kern="0">
                <a:solidFill>
                  <a:sysClr val="windowText" lastClr="000000"/>
                </a:solidFill>
                <a:latin typeface="Times New Roman" pitchFamily="18" charset="0"/>
              </a:rPr>
              <a:t>Pat - HRel</a:t>
            </a:r>
          </a:p>
        </p:txBody>
      </p:sp>
      <p:sp>
        <p:nvSpPr>
          <p:cNvPr id="27654" name="Rectangle 6"/>
          <p:cNvSpPr>
            <a:spLocks noChangeArrowheads="1"/>
          </p:cNvSpPr>
          <p:nvPr/>
        </p:nvSpPr>
        <p:spPr bwMode="auto">
          <a:xfrm>
            <a:off x="3205088" y="3313088"/>
            <a:ext cx="1676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DE" altLang="en-US" kern="0">
                <a:solidFill>
                  <a:sysClr val="windowText" lastClr="000000"/>
                </a:solidFill>
                <a:latin typeface="Times New Roman" pitchFamily="18" charset="0"/>
              </a:rPr>
              <a:t>Pat-NRel</a:t>
            </a:r>
          </a:p>
        </p:txBody>
      </p:sp>
      <p:sp>
        <p:nvSpPr>
          <p:cNvPr id="27655" name="Rectangle 7"/>
          <p:cNvSpPr>
            <a:spLocks noChangeArrowheads="1"/>
          </p:cNvSpPr>
          <p:nvPr/>
        </p:nvSpPr>
        <p:spPr bwMode="auto">
          <a:xfrm>
            <a:off x="5033888" y="3313088"/>
            <a:ext cx="1676400" cy="5334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DE" altLang="en-US" kern="0">
                <a:solidFill>
                  <a:sysClr val="windowText" lastClr="000000"/>
                </a:solidFill>
                <a:latin typeface="Times New Roman" pitchFamily="18" charset="0"/>
              </a:rPr>
              <a:t>Kont-HRel</a:t>
            </a:r>
          </a:p>
        </p:txBody>
      </p:sp>
      <p:sp>
        <p:nvSpPr>
          <p:cNvPr id="27656" name="Rectangle 8"/>
          <p:cNvSpPr>
            <a:spLocks noChangeArrowheads="1"/>
          </p:cNvSpPr>
          <p:nvPr/>
        </p:nvSpPr>
        <p:spPr bwMode="auto">
          <a:xfrm>
            <a:off x="6862688" y="3313088"/>
            <a:ext cx="1676400" cy="5334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DE" altLang="en-US" kern="0">
                <a:solidFill>
                  <a:sysClr val="windowText" lastClr="000000"/>
                </a:solidFill>
                <a:latin typeface="Times New Roman" pitchFamily="18" charset="0"/>
              </a:rPr>
              <a:t>Kont-NRel</a:t>
            </a:r>
          </a:p>
        </p:txBody>
      </p:sp>
    </p:spTree>
    <p:extLst>
      <p:ext uri="{BB962C8B-B14F-4D97-AF65-F5344CB8AC3E}">
        <p14:creationId xmlns:p14="http://schemas.microsoft.com/office/powerpoint/2010/main" val="30776713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41487" y="406400"/>
            <a:ext cx="7620000" cy="719138"/>
          </a:xfrm>
        </p:spPr>
        <p:txBody>
          <a:bodyPr/>
          <a:lstStyle/>
          <a:p>
            <a:pPr>
              <a:lnSpc>
                <a:spcPct val="80000"/>
              </a:lnSpc>
            </a:pPr>
            <a:r>
              <a:rPr lang="de-DE" altLang="en-US">
                <a:ea typeface="Calibri" pitchFamily="34" charset="0"/>
              </a:rPr>
              <a:t>Einige Ergebnisse</a:t>
            </a:r>
          </a:p>
        </p:txBody>
      </p:sp>
      <p:sp>
        <p:nvSpPr>
          <p:cNvPr id="28675" name="Rectangle 3"/>
          <p:cNvSpPr>
            <a:spLocks noGrp="1" noChangeArrowheads="1"/>
          </p:cNvSpPr>
          <p:nvPr>
            <p:ph idx="1"/>
          </p:nvPr>
        </p:nvSpPr>
        <p:spPr>
          <a:xfrm>
            <a:off x="1763712" y="1524000"/>
            <a:ext cx="7543800" cy="4065588"/>
          </a:xfrm>
        </p:spPr>
        <p:txBody>
          <a:bodyPr/>
          <a:lstStyle/>
          <a:p>
            <a:pPr marL="571500" indent="-571500">
              <a:buNone/>
            </a:pPr>
            <a:r>
              <a:rPr lang="de-DE" altLang="en-US">
                <a:ea typeface="Calibri" pitchFamily="34" charset="0"/>
              </a:rPr>
              <a:t>1) 	Es fand sich keine signifikante Korrelation zwischen dem Grad der Religiosität und Neurotizismus, weder bei Patienten noch bei Kontrollen. </a:t>
            </a:r>
          </a:p>
          <a:p>
            <a:pPr marL="571500" indent="-571500">
              <a:buFont typeface="Wingdings" pitchFamily="2" charset="2"/>
              <a:buAutoNum type="arabicParenR" startAt="2"/>
            </a:pPr>
            <a:r>
              <a:rPr lang="de-DE" altLang="en-US">
                <a:ea typeface="Calibri" pitchFamily="34" charset="0"/>
              </a:rPr>
              <a:t>Die Lebenszufriedenheit ist negativ korreliert mit Neurotizismus (wie zu erwarten), aber </a:t>
            </a:r>
            <a:r>
              <a:rPr lang="de-DE" altLang="en-US" u="sng">
                <a:ea typeface="Calibri" pitchFamily="34" charset="0"/>
              </a:rPr>
              <a:t>positiv mit Religiosität</a:t>
            </a:r>
            <a:r>
              <a:rPr lang="de-DE" altLang="en-US">
                <a:ea typeface="Calibri" pitchFamily="34" charset="0"/>
              </a:rPr>
              <a:t> in der Patientengruppe. </a:t>
            </a:r>
            <a:br>
              <a:rPr lang="de-DE" altLang="en-US">
                <a:ea typeface="Calibri" pitchFamily="34" charset="0"/>
              </a:rPr>
            </a:br>
            <a:r>
              <a:rPr lang="de-DE" altLang="en-US">
                <a:ea typeface="Calibri" pitchFamily="34" charset="0"/>
              </a:rPr>
              <a:t>Religion scheint also ein wichtiger Faktor in der Bewältigung von Depression und Angst. </a:t>
            </a:r>
          </a:p>
          <a:p>
            <a:pPr marL="571500" indent="-571500">
              <a:buFont typeface="Wingdings" pitchFamily="2" charset="2"/>
              <a:buAutoNum type="arabicParenR" startAt="2"/>
            </a:pPr>
            <a:endParaRPr lang="de-DE" altLang="en-US">
              <a:ea typeface="Calibri" pitchFamily="34" charset="0"/>
            </a:endParaRPr>
          </a:p>
          <a:p>
            <a:pPr marL="571500" indent="-571500">
              <a:buFont typeface="Wingdings" pitchFamily="2" charset="2"/>
              <a:buAutoNum type="arabicParenR" startAt="2"/>
            </a:pPr>
            <a:r>
              <a:rPr lang="de-DE" altLang="en-US">
                <a:ea typeface="Calibri" pitchFamily="34" charset="0"/>
              </a:rPr>
              <a:t>Weitere Resultate: Dritte Unterrichtseinheit</a:t>
            </a:r>
          </a:p>
        </p:txBody>
      </p:sp>
      <p:sp>
        <p:nvSpPr>
          <p:cNvPr id="28676" name="Text Box 4"/>
          <p:cNvSpPr txBox="1">
            <a:spLocks noChangeArrowheads="1"/>
          </p:cNvSpPr>
          <p:nvPr/>
        </p:nvSpPr>
        <p:spPr bwMode="auto">
          <a:xfrm>
            <a:off x="4032251" y="6237289"/>
            <a:ext cx="5400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buClr>
                <a:schemeClr val="accent2"/>
              </a:buClr>
              <a:defRPr/>
            </a:pPr>
            <a:r>
              <a:rPr lang="de-DE" altLang="en-US" sz="1200" kern="0">
                <a:solidFill>
                  <a:schemeClr val="tx2"/>
                </a:solidFill>
                <a:latin typeface="Arial" charset="0"/>
              </a:rPr>
              <a:t>Pfeifer &amp; Wälty -  „Psychopathology and Religious Commitment“</a:t>
            </a:r>
          </a:p>
        </p:txBody>
      </p:sp>
    </p:spTree>
    <p:extLst>
      <p:ext uri="{BB962C8B-B14F-4D97-AF65-F5344CB8AC3E}">
        <p14:creationId xmlns:p14="http://schemas.microsoft.com/office/powerpoint/2010/main" val="12292200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851900" y="1588"/>
            <a:ext cx="760412" cy="476250"/>
          </a:xfrm>
          <a:prstGeom prst="rect">
            <a:avLst/>
          </a:prstGeom>
        </p:spPr>
        <p:txBody>
          <a:bodyPr/>
          <a:lstStyle/>
          <a:p>
            <a:pPr>
              <a:defRPr/>
            </a:pPr>
            <a:fld id="{0EF45673-A973-436B-8A59-240A7FB6643B}" type="slidenum">
              <a:rPr lang="de-CH" kern="0">
                <a:solidFill>
                  <a:sysClr val="windowText" lastClr="000000"/>
                </a:solidFill>
              </a:rPr>
              <a:pPr>
                <a:defRPr/>
              </a:pPr>
              <a:t>29</a:t>
            </a:fld>
            <a:endParaRPr lang="de-CH" kern="0">
              <a:solidFill>
                <a:sysClr val="windowText" lastClr="000000"/>
              </a:solidFill>
            </a:endParaRPr>
          </a:p>
        </p:txBody>
      </p:sp>
      <p:sp>
        <p:nvSpPr>
          <p:cNvPr id="5" name="Rechteck 4"/>
          <p:cNvSpPr/>
          <p:nvPr/>
        </p:nvSpPr>
        <p:spPr bwMode="auto">
          <a:xfrm>
            <a:off x="231626" y="-243408"/>
            <a:ext cx="9617372"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de-CH" kern="0">
              <a:latin typeface="Arial" charset="0"/>
            </a:endParaRPr>
          </a:p>
        </p:txBody>
      </p:sp>
      <p:sp>
        <p:nvSpPr>
          <p:cNvPr id="6" name="Textfeld 5"/>
          <p:cNvSpPr txBox="1"/>
          <p:nvPr/>
        </p:nvSpPr>
        <p:spPr>
          <a:xfrm>
            <a:off x="2128010" y="2793122"/>
            <a:ext cx="5892333" cy="707886"/>
          </a:xfrm>
          <a:prstGeom prst="rect">
            <a:avLst/>
          </a:prstGeom>
          <a:noFill/>
        </p:spPr>
        <p:txBody>
          <a:bodyPr wrap="square" rtlCol="0">
            <a:spAutoFit/>
          </a:bodyPr>
          <a:lstStyle/>
          <a:p>
            <a:pPr algn="ctr">
              <a:defRPr/>
            </a:pPr>
            <a:r>
              <a:rPr lang="de-CH" sz="4000" b="1" kern="0" dirty="0">
                <a:solidFill>
                  <a:schemeClr val="bg1"/>
                </a:solidFill>
                <a:latin typeface="Cambria" pitchFamily="18" charset="0"/>
              </a:rPr>
              <a:t>Spirituelle Anamnese</a:t>
            </a:r>
          </a:p>
        </p:txBody>
      </p:sp>
    </p:spTree>
    <p:extLst>
      <p:ext uri="{BB962C8B-B14F-4D97-AF65-F5344CB8AC3E}">
        <p14:creationId xmlns:p14="http://schemas.microsoft.com/office/powerpoint/2010/main" val="4701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CH" altLang="en-US">
                <a:ea typeface="Calibri" pitchFamily="34" charset="0"/>
              </a:rPr>
              <a:t>Lernziele</a:t>
            </a:r>
          </a:p>
        </p:txBody>
      </p:sp>
      <p:sp>
        <p:nvSpPr>
          <p:cNvPr id="4099" name="Inhaltsplatzhalter 2"/>
          <p:cNvSpPr>
            <a:spLocks noGrp="1"/>
          </p:cNvSpPr>
          <p:nvPr>
            <p:ph idx="1"/>
          </p:nvPr>
        </p:nvSpPr>
        <p:spPr/>
        <p:txBody>
          <a:bodyPr/>
          <a:lstStyle/>
          <a:p>
            <a:r>
              <a:rPr lang="de-CH" altLang="en-US">
                <a:ea typeface="Calibri" pitchFamily="34" charset="0"/>
              </a:rPr>
              <a:t>Die Teilnehmenden kennen Modelle der Interaktion von Psychiatrie und Religion / Seelsorge.</a:t>
            </a:r>
          </a:p>
          <a:p>
            <a:r>
              <a:rPr lang="de-CH" altLang="en-US">
                <a:ea typeface="Calibri" pitchFamily="34" charset="0"/>
              </a:rPr>
              <a:t>Sie kennen strukturierte Fragebogen zur qualitativen Erfassung der Religiosität.</a:t>
            </a:r>
          </a:p>
          <a:p>
            <a:r>
              <a:rPr lang="de-CH" altLang="en-US">
                <a:ea typeface="Calibri" pitchFamily="34" charset="0"/>
              </a:rPr>
              <a:t>Sie kennen den Unterschied zwischen intrinsischer und extrinsischer Religiosität</a:t>
            </a:r>
          </a:p>
          <a:p>
            <a:r>
              <a:rPr lang="de-CH" altLang="en-US">
                <a:ea typeface="Calibri" pitchFamily="34" charset="0"/>
              </a:rPr>
              <a:t>Sie kennen Parallelen zwischen dem bio-psycho-sozialen Modell und religiös begründeten Modellen.</a:t>
            </a:r>
          </a:p>
          <a:p>
            <a:r>
              <a:rPr lang="de-CH" altLang="en-US">
                <a:ea typeface="Calibri" pitchFamily="34" charset="0"/>
              </a:rPr>
              <a:t>Sie kennen Gemeinsamkeiten und Unterschiede von Psychotherapie und Seelsorge.</a:t>
            </a:r>
          </a:p>
          <a:p>
            <a:endParaRPr lang="de-CH" altLang="en-US">
              <a:ea typeface="Calibri" pitchFamily="34" charset="0"/>
            </a:endParaRPr>
          </a:p>
        </p:txBody>
      </p:sp>
    </p:spTree>
    <p:extLst>
      <p:ext uri="{BB962C8B-B14F-4D97-AF65-F5344CB8AC3E}">
        <p14:creationId xmlns:p14="http://schemas.microsoft.com/office/powerpoint/2010/main" val="366362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Spirituelle Anamnese – S P I R</a:t>
            </a:r>
          </a:p>
        </p:txBody>
      </p:sp>
      <p:sp>
        <p:nvSpPr>
          <p:cNvPr id="6" name="Inhaltsplatzhalter 5"/>
          <p:cNvSpPr>
            <a:spLocks noGrp="1"/>
          </p:cNvSpPr>
          <p:nvPr>
            <p:ph idx="1"/>
          </p:nvPr>
        </p:nvSpPr>
        <p:spPr>
          <a:xfrm>
            <a:off x="925512" y="1700809"/>
            <a:ext cx="8229600" cy="4425355"/>
          </a:xfrm>
        </p:spPr>
        <p:txBody>
          <a:bodyPr/>
          <a:lstStyle/>
          <a:p>
            <a:r>
              <a:rPr lang="de-CH" dirty="0"/>
              <a:t>kann als Erweiterung der psychosozialen Anamnese verstanden werden </a:t>
            </a:r>
          </a:p>
          <a:p>
            <a:r>
              <a:rPr lang="de-CH" dirty="0"/>
              <a:t>S = Spirituelle oder Glaubensüberzeugungen</a:t>
            </a:r>
          </a:p>
          <a:p>
            <a:r>
              <a:rPr lang="de-CH" dirty="0"/>
              <a:t>P = Platz und Einfluss, den diese Überzeugungen im Leben de Patienten einnehmen</a:t>
            </a:r>
          </a:p>
          <a:p>
            <a:r>
              <a:rPr lang="de-CH" dirty="0"/>
              <a:t>I = Integration in eine spirituelle, religiöse, kirchliche Gemeinschaft / Gruppe</a:t>
            </a:r>
          </a:p>
          <a:p>
            <a:r>
              <a:rPr lang="de-CH" dirty="0"/>
              <a:t>R = Rolle de Arztes. Wie soll der Arzt / die Therapeutin mit spirituellen Erwartungen und Problemen des Patienten umgehen?</a:t>
            </a:r>
          </a:p>
          <a:p>
            <a:endParaRPr lang="de-CH" dirty="0"/>
          </a:p>
        </p:txBody>
      </p:sp>
    </p:spTree>
    <p:extLst>
      <p:ext uri="{BB962C8B-B14F-4D97-AF65-F5344CB8AC3E}">
        <p14:creationId xmlns:p14="http://schemas.microsoft.com/office/powerpoint/2010/main" val="3856120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Spirituelle Anamnese – S P I R</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775"/>
          <a:stretch/>
        </p:blipFill>
        <p:spPr bwMode="auto">
          <a:xfrm>
            <a:off x="1511920" y="1844825"/>
            <a:ext cx="7344816" cy="412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790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Das Bio-Psycho-</a:t>
            </a:r>
            <a:r>
              <a:rPr lang="en-US" altLang="de-DE" dirty="0" err="1"/>
              <a:t>Soziale</a:t>
            </a:r>
            <a:r>
              <a:rPr lang="en-US" altLang="de-DE" dirty="0"/>
              <a:t> Modell</a:t>
            </a:r>
            <a:endParaRPr lang="de-CH" dirty="0"/>
          </a:p>
        </p:txBody>
      </p:sp>
      <p:grpSp>
        <p:nvGrpSpPr>
          <p:cNvPr id="3" name="Gruppieren 2"/>
          <p:cNvGrpSpPr/>
          <p:nvPr/>
        </p:nvGrpSpPr>
        <p:grpSpPr>
          <a:xfrm>
            <a:off x="1869253" y="3432941"/>
            <a:ext cx="3146550" cy="2873679"/>
            <a:chOff x="1489472" y="3433189"/>
            <a:chExt cx="3345395" cy="3055280"/>
          </a:xfrm>
        </p:grpSpPr>
        <p:pic>
          <p:nvPicPr>
            <p:cNvPr id="1033222" name="Picture 6" descr="https://openclipart.org/image/2400px/svg_to_png/32923/vitruvian-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5524" y="3777927"/>
              <a:ext cx="2881833" cy="27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955623" y="4855682"/>
              <a:ext cx="2379295"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BIO</a:t>
              </a:r>
            </a:p>
          </p:txBody>
        </p:sp>
        <p:pic>
          <p:nvPicPr>
            <p:cNvPr id="10" name="Picture 2" descr="GIF_Brain_dupl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489472" y="3433189"/>
              <a:ext cx="2219325" cy="20002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feld 11"/>
            <p:cNvSpPr txBox="1"/>
            <p:nvPr/>
          </p:nvSpPr>
          <p:spPr>
            <a:xfrm>
              <a:off x="3524152" y="3593777"/>
              <a:ext cx="1310715" cy="313660"/>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Gehirn</a:t>
              </a:r>
            </a:p>
          </p:txBody>
        </p:sp>
        <p:sp>
          <p:nvSpPr>
            <p:cNvPr id="15" name="Textfeld 14"/>
            <p:cNvSpPr txBox="1"/>
            <p:nvPr/>
          </p:nvSpPr>
          <p:spPr>
            <a:xfrm>
              <a:off x="3524152" y="5503095"/>
              <a:ext cx="1310715" cy="529152"/>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Körper-</a:t>
              </a:r>
              <a:br>
                <a:rPr lang="de-CH" sz="1317" kern="0" dirty="0">
                  <a:solidFill>
                    <a:sysClr val="windowText" lastClr="000000"/>
                  </a:solidFill>
                  <a:latin typeface="Cambria" pitchFamily="18" charset="0"/>
                </a:rPr>
              </a:br>
              <a:r>
                <a:rPr lang="de-CH" sz="1317" kern="0" dirty="0" err="1">
                  <a:solidFill>
                    <a:sysClr val="windowText" lastClr="000000"/>
                  </a:solidFill>
                  <a:latin typeface="Cambria" pitchFamily="18" charset="0"/>
                </a:rPr>
                <a:t>funktionen</a:t>
              </a:r>
              <a:endParaRPr lang="de-CH" sz="1317" kern="0" dirty="0">
                <a:solidFill>
                  <a:sysClr val="windowText" lastClr="000000"/>
                </a:solidFill>
                <a:latin typeface="Cambria" pitchFamily="18" charset="0"/>
              </a:endParaRPr>
            </a:p>
          </p:txBody>
        </p:sp>
      </p:grpSp>
      <p:grpSp>
        <p:nvGrpSpPr>
          <p:cNvPr id="14" name="Gruppieren 13"/>
          <p:cNvGrpSpPr/>
          <p:nvPr/>
        </p:nvGrpSpPr>
        <p:grpSpPr>
          <a:xfrm>
            <a:off x="3740900" y="1503647"/>
            <a:ext cx="2808038" cy="1593049"/>
            <a:chOff x="3272588" y="1381973"/>
            <a:chExt cx="2808038" cy="1693721"/>
          </a:xfrm>
        </p:grpSpPr>
        <p:pic>
          <p:nvPicPr>
            <p:cNvPr id="1033218" name="Picture 2" descr="https://encrypted-tbn0.gstatic.com/images?q=tbn:ANd9GcTnZCIgeyFVgrCkXFHAlNCryKooVr47KdEVkku-94sTwsHijrZ_X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1985" y="1381973"/>
              <a:ext cx="1337390" cy="1347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272588" y="2423559"/>
              <a:ext cx="2499929"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PSYCHO</a:t>
              </a:r>
            </a:p>
          </p:txBody>
        </p:sp>
        <p:sp>
          <p:nvSpPr>
            <p:cNvPr id="17" name="Textfeld 16"/>
            <p:cNvSpPr txBox="1"/>
            <p:nvPr/>
          </p:nvSpPr>
          <p:spPr>
            <a:xfrm>
              <a:off x="4847818" y="1719357"/>
              <a:ext cx="1232808" cy="744646"/>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Denken</a:t>
              </a:r>
            </a:p>
            <a:p>
              <a:pPr>
                <a:defRPr/>
              </a:pPr>
              <a:r>
                <a:rPr lang="de-CH" sz="1317" kern="0" dirty="0">
                  <a:solidFill>
                    <a:sysClr val="windowText" lastClr="000000"/>
                  </a:solidFill>
                  <a:latin typeface="Cambria" pitchFamily="18" charset="0"/>
                </a:rPr>
                <a:t>Fühlen</a:t>
              </a:r>
            </a:p>
            <a:p>
              <a:pPr>
                <a:defRPr/>
              </a:pPr>
              <a:r>
                <a:rPr lang="de-CH" sz="1317" kern="0" dirty="0">
                  <a:solidFill>
                    <a:sysClr val="windowText" lastClr="000000"/>
                  </a:solidFill>
                  <a:latin typeface="Cambria" pitchFamily="18" charset="0"/>
                </a:rPr>
                <a:t>Verhalten</a:t>
              </a:r>
            </a:p>
          </p:txBody>
        </p:sp>
      </p:grpSp>
      <p:grpSp>
        <p:nvGrpSpPr>
          <p:cNvPr id="19" name="Gruppieren 18"/>
          <p:cNvGrpSpPr/>
          <p:nvPr/>
        </p:nvGrpSpPr>
        <p:grpSpPr>
          <a:xfrm>
            <a:off x="5316132" y="3437725"/>
            <a:ext cx="2667411" cy="2572994"/>
            <a:chOff x="4847818" y="3438275"/>
            <a:chExt cx="2667411" cy="2735593"/>
          </a:xfrm>
        </p:grpSpPr>
        <p:sp>
          <p:nvSpPr>
            <p:cNvPr id="9" name="Textfeld 8"/>
            <p:cNvSpPr txBox="1"/>
            <p:nvPr/>
          </p:nvSpPr>
          <p:spPr>
            <a:xfrm>
              <a:off x="4921361" y="4860768"/>
              <a:ext cx="2253219"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SOZIAL</a:t>
              </a:r>
            </a:p>
          </p:txBody>
        </p:sp>
        <p:sp>
          <p:nvSpPr>
            <p:cNvPr id="11" name="AutoShape 4"/>
            <p:cNvSpPr>
              <a:spLocks noChangeArrowheads="1"/>
            </p:cNvSpPr>
            <p:nvPr/>
          </p:nvSpPr>
          <p:spPr bwMode="auto">
            <a:xfrm>
              <a:off x="5687624" y="3438275"/>
              <a:ext cx="1827605"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1881" b="1" kern="0">
                  <a:latin typeface="Palatino Linotype" pitchFamily="18" charset="0"/>
                </a:rPr>
                <a:t>STRESS</a:t>
              </a:r>
              <a:endParaRPr lang="de-CH" altLang="de-DE" sz="1693" kern="0">
                <a:latin typeface="Times New Roman" pitchFamily="18" charset="0"/>
              </a:endParaRPr>
            </a:p>
          </p:txBody>
        </p:sp>
        <p:sp>
          <p:nvSpPr>
            <p:cNvPr id="16" name="Textfeld 15"/>
            <p:cNvSpPr txBox="1"/>
            <p:nvPr/>
          </p:nvSpPr>
          <p:spPr>
            <a:xfrm>
              <a:off x="4847818" y="3598863"/>
              <a:ext cx="1232808" cy="1175629"/>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Familie</a:t>
              </a:r>
            </a:p>
            <a:p>
              <a:pPr>
                <a:defRPr/>
              </a:pPr>
              <a:r>
                <a:rPr lang="de-CH" sz="1317" kern="0" dirty="0">
                  <a:solidFill>
                    <a:sysClr val="windowText" lastClr="000000"/>
                  </a:solidFill>
                  <a:latin typeface="Cambria" pitchFamily="18" charset="0"/>
                </a:rPr>
                <a:t>Schule</a:t>
              </a:r>
            </a:p>
            <a:p>
              <a:pPr>
                <a:defRPr/>
              </a:pPr>
              <a:r>
                <a:rPr lang="de-CH" sz="1317" kern="0" dirty="0">
                  <a:solidFill>
                    <a:sysClr val="windowText" lastClr="000000"/>
                  </a:solidFill>
                  <a:latin typeface="Cambria" pitchFamily="18" charset="0"/>
                </a:rPr>
                <a:t>Job</a:t>
              </a:r>
            </a:p>
            <a:p>
              <a:pPr>
                <a:defRPr/>
              </a:pPr>
              <a:r>
                <a:rPr lang="de-CH" sz="1317" kern="0" dirty="0">
                  <a:solidFill>
                    <a:sysClr val="windowText" lastClr="000000"/>
                  </a:solidFill>
                  <a:latin typeface="Cambria" pitchFamily="18" charset="0"/>
                </a:rPr>
                <a:t>Community</a:t>
              </a:r>
            </a:p>
            <a:p>
              <a:pPr>
                <a:defRPr/>
              </a:pPr>
              <a:r>
                <a:rPr lang="de-CH" sz="1317" kern="0" dirty="0">
                  <a:solidFill>
                    <a:sysClr val="windowText" lastClr="000000"/>
                  </a:solidFill>
                  <a:latin typeface="Cambria" pitchFamily="18" charset="0"/>
                </a:rPr>
                <a:t>Kultur</a:t>
              </a:r>
            </a:p>
          </p:txBody>
        </p:sp>
        <p:pic>
          <p:nvPicPr>
            <p:cNvPr id="103322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1361" y="5507099"/>
              <a:ext cx="2253219" cy="666769"/>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cap="flat" cmpd="sng" algn="ctr">
                  <a:solidFill>
                    <a:srgbClr val="8A1700"/>
                  </a:solidFill>
                  <a:prstDash val="solid"/>
                  <a:miter lim="800000"/>
                  <a:headEnd/>
                  <a:tailEnd/>
                </a14:hiddenLine>
              </a:ext>
            </a:extLst>
          </p:spPr>
        </p:pic>
      </p:grpSp>
      <p:sp>
        <p:nvSpPr>
          <p:cNvPr id="21" name="Bogen 20"/>
          <p:cNvSpPr/>
          <p:nvPr/>
        </p:nvSpPr>
        <p:spPr>
          <a:xfrm rot="8171055">
            <a:off x="3647876" y="3267642"/>
            <a:ext cx="3133514" cy="3107235"/>
          </a:xfrm>
          <a:prstGeom prst="arc">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de-CH" sz="2257" kern="0">
              <a:solidFill>
                <a:sysClr val="windowText" lastClr="000000"/>
              </a:solidFill>
            </a:endParaRPr>
          </a:p>
        </p:txBody>
      </p:sp>
      <p:sp>
        <p:nvSpPr>
          <p:cNvPr id="22" name="Bogen 21"/>
          <p:cNvSpPr/>
          <p:nvPr/>
        </p:nvSpPr>
        <p:spPr>
          <a:xfrm rot="15968024">
            <a:off x="2555618" y="1917862"/>
            <a:ext cx="3133514" cy="3107235"/>
          </a:xfrm>
          <a:prstGeom prst="arc">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de-CH" sz="2257" kern="0">
              <a:solidFill>
                <a:sysClr val="windowText" lastClr="000000"/>
              </a:solidFill>
            </a:endParaRPr>
          </a:p>
        </p:txBody>
      </p:sp>
      <p:sp>
        <p:nvSpPr>
          <p:cNvPr id="23" name="Bogen 22"/>
          <p:cNvSpPr/>
          <p:nvPr/>
        </p:nvSpPr>
        <p:spPr>
          <a:xfrm>
            <a:off x="4412733" y="1871258"/>
            <a:ext cx="3133514" cy="3107235"/>
          </a:xfrm>
          <a:prstGeom prst="arc">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de-CH" sz="2257" kern="0">
              <a:solidFill>
                <a:sysClr val="windowText" lastClr="000000"/>
              </a:solidFill>
            </a:endParaRPr>
          </a:p>
        </p:txBody>
      </p:sp>
    </p:spTree>
    <p:extLst>
      <p:ext uri="{BB962C8B-B14F-4D97-AF65-F5344CB8AC3E}">
        <p14:creationId xmlns:p14="http://schemas.microsoft.com/office/powerpoint/2010/main" val="32551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Das Bio-Psycho-</a:t>
            </a:r>
            <a:r>
              <a:rPr lang="en-US" altLang="de-DE" dirty="0" err="1"/>
              <a:t>Soziale</a:t>
            </a:r>
            <a:r>
              <a:rPr lang="en-US" altLang="de-DE" dirty="0"/>
              <a:t> Modell der </a:t>
            </a:r>
            <a:r>
              <a:rPr lang="en-US" altLang="de-DE" dirty="0" err="1"/>
              <a:t>Therapie</a:t>
            </a:r>
            <a:endParaRPr lang="de-CH" dirty="0"/>
          </a:p>
        </p:txBody>
      </p:sp>
      <p:grpSp>
        <p:nvGrpSpPr>
          <p:cNvPr id="3" name="Gruppieren 2"/>
          <p:cNvGrpSpPr/>
          <p:nvPr/>
        </p:nvGrpSpPr>
        <p:grpSpPr>
          <a:xfrm>
            <a:off x="1869253" y="3432941"/>
            <a:ext cx="3146550" cy="2873679"/>
            <a:chOff x="1489472" y="3433189"/>
            <a:chExt cx="3345395" cy="3055280"/>
          </a:xfrm>
        </p:grpSpPr>
        <p:pic>
          <p:nvPicPr>
            <p:cNvPr id="1033222" name="Picture 6" descr="https://openclipart.org/image/2400px/svg_to_png/32923/vitruvian-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5524" y="3777927"/>
              <a:ext cx="2881833" cy="27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955623" y="4855682"/>
              <a:ext cx="2379295"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BIO</a:t>
              </a:r>
            </a:p>
          </p:txBody>
        </p:sp>
        <p:pic>
          <p:nvPicPr>
            <p:cNvPr id="10" name="Picture 2" descr="GIF_Brain_dupl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489472" y="3433189"/>
              <a:ext cx="2219325" cy="20002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feld 11"/>
            <p:cNvSpPr txBox="1"/>
            <p:nvPr/>
          </p:nvSpPr>
          <p:spPr>
            <a:xfrm>
              <a:off x="3524152" y="3593777"/>
              <a:ext cx="1310715" cy="313660"/>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Gehirn</a:t>
              </a:r>
            </a:p>
          </p:txBody>
        </p:sp>
        <p:sp>
          <p:nvSpPr>
            <p:cNvPr id="15" name="Textfeld 14"/>
            <p:cNvSpPr txBox="1"/>
            <p:nvPr/>
          </p:nvSpPr>
          <p:spPr>
            <a:xfrm>
              <a:off x="3524152" y="5503095"/>
              <a:ext cx="1310715" cy="529152"/>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Körper-</a:t>
              </a:r>
              <a:br>
                <a:rPr lang="de-CH" sz="1317" kern="0" dirty="0">
                  <a:solidFill>
                    <a:sysClr val="windowText" lastClr="000000"/>
                  </a:solidFill>
                  <a:latin typeface="Cambria" pitchFamily="18" charset="0"/>
                </a:rPr>
              </a:br>
              <a:r>
                <a:rPr lang="de-CH" sz="1317" kern="0" dirty="0" err="1">
                  <a:solidFill>
                    <a:sysClr val="windowText" lastClr="000000"/>
                  </a:solidFill>
                  <a:latin typeface="Cambria" pitchFamily="18" charset="0"/>
                </a:rPr>
                <a:t>funktionen</a:t>
              </a:r>
              <a:endParaRPr lang="de-CH" sz="1317" kern="0" dirty="0">
                <a:solidFill>
                  <a:sysClr val="windowText" lastClr="000000"/>
                </a:solidFill>
                <a:latin typeface="Cambria" pitchFamily="18" charset="0"/>
              </a:endParaRPr>
            </a:p>
          </p:txBody>
        </p:sp>
      </p:grpSp>
      <p:grpSp>
        <p:nvGrpSpPr>
          <p:cNvPr id="14" name="Gruppieren 13"/>
          <p:cNvGrpSpPr/>
          <p:nvPr/>
        </p:nvGrpSpPr>
        <p:grpSpPr>
          <a:xfrm>
            <a:off x="3740900" y="1503647"/>
            <a:ext cx="2808038" cy="1593049"/>
            <a:chOff x="3272588" y="1381973"/>
            <a:chExt cx="2808038" cy="1693721"/>
          </a:xfrm>
        </p:grpSpPr>
        <p:pic>
          <p:nvPicPr>
            <p:cNvPr id="1033218" name="Picture 2" descr="https://encrypted-tbn0.gstatic.com/images?q=tbn:ANd9GcTnZCIgeyFVgrCkXFHAlNCryKooVr47KdEVkku-94sTwsHijrZ_X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1985" y="1381973"/>
              <a:ext cx="1337390" cy="1347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272588" y="2423559"/>
              <a:ext cx="2499929"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PSYCHO</a:t>
              </a:r>
            </a:p>
          </p:txBody>
        </p:sp>
        <p:sp>
          <p:nvSpPr>
            <p:cNvPr id="17" name="Textfeld 16"/>
            <p:cNvSpPr txBox="1"/>
            <p:nvPr/>
          </p:nvSpPr>
          <p:spPr>
            <a:xfrm>
              <a:off x="4847818" y="1719357"/>
              <a:ext cx="1232808" cy="744646"/>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Denken</a:t>
              </a:r>
            </a:p>
            <a:p>
              <a:pPr>
                <a:defRPr/>
              </a:pPr>
              <a:r>
                <a:rPr lang="de-CH" sz="1317" kern="0" dirty="0">
                  <a:solidFill>
                    <a:sysClr val="windowText" lastClr="000000"/>
                  </a:solidFill>
                  <a:latin typeface="Cambria" pitchFamily="18" charset="0"/>
                </a:rPr>
                <a:t>Fühlen</a:t>
              </a:r>
            </a:p>
            <a:p>
              <a:pPr>
                <a:defRPr/>
              </a:pPr>
              <a:r>
                <a:rPr lang="de-CH" sz="1317" kern="0" dirty="0">
                  <a:solidFill>
                    <a:sysClr val="windowText" lastClr="000000"/>
                  </a:solidFill>
                  <a:latin typeface="Cambria" pitchFamily="18" charset="0"/>
                </a:rPr>
                <a:t>Verhalten</a:t>
              </a:r>
            </a:p>
          </p:txBody>
        </p:sp>
      </p:grpSp>
      <p:grpSp>
        <p:nvGrpSpPr>
          <p:cNvPr id="19" name="Gruppieren 18"/>
          <p:cNvGrpSpPr/>
          <p:nvPr/>
        </p:nvGrpSpPr>
        <p:grpSpPr>
          <a:xfrm>
            <a:off x="5316132" y="3437725"/>
            <a:ext cx="2667411" cy="2572994"/>
            <a:chOff x="4847818" y="3438275"/>
            <a:chExt cx="2667411" cy="2735593"/>
          </a:xfrm>
        </p:grpSpPr>
        <p:sp>
          <p:nvSpPr>
            <p:cNvPr id="9" name="Textfeld 8"/>
            <p:cNvSpPr txBox="1"/>
            <p:nvPr/>
          </p:nvSpPr>
          <p:spPr>
            <a:xfrm>
              <a:off x="4921361" y="4860768"/>
              <a:ext cx="2253219" cy="652135"/>
            </a:xfrm>
            <a:prstGeom prst="rect">
              <a:avLst/>
            </a:prstGeom>
            <a:solidFill>
              <a:schemeClr val="tx1"/>
            </a:solidFill>
          </p:spPr>
          <p:txBody>
            <a:bodyPr wrap="square" rtlCol="0">
              <a:spAutoFit/>
            </a:bodyPr>
            <a:lstStyle/>
            <a:p>
              <a:pPr algn="ctr">
                <a:defRPr/>
              </a:pPr>
              <a:r>
                <a:rPr lang="de-CH" sz="3386" kern="0" spc="564" dirty="0">
                  <a:solidFill>
                    <a:schemeClr val="bg1"/>
                  </a:solidFill>
                  <a:latin typeface="Cambria" pitchFamily="18" charset="0"/>
                </a:rPr>
                <a:t>SOZIAL</a:t>
              </a:r>
            </a:p>
          </p:txBody>
        </p:sp>
        <p:sp>
          <p:nvSpPr>
            <p:cNvPr id="11" name="AutoShape 4"/>
            <p:cNvSpPr>
              <a:spLocks noChangeArrowheads="1"/>
            </p:cNvSpPr>
            <p:nvPr/>
          </p:nvSpPr>
          <p:spPr bwMode="auto">
            <a:xfrm>
              <a:off x="5687624" y="3438275"/>
              <a:ext cx="1827605"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1881" b="1" kern="0">
                  <a:latin typeface="Palatino Linotype" pitchFamily="18" charset="0"/>
                </a:rPr>
                <a:t>STRESS</a:t>
              </a:r>
              <a:endParaRPr lang="de-CH" altLang="de-DE" sz="1693" kern="0">
                <a:latin typeface="Times New Roman" pitchFamily="18" charset="0"/>
              </a:endParaRPr>
            </a:p>
          </p:txBody>
        </p:sp>
        <p:sp>
          <p:nvSpPr>
            <p:cNvPr id="16" name="Textfeld 15"/>
            <p:cNvSpPr txBox="1"/>
            <p:nvPr/>
          </p:nvSpPr>
          <p:spPr>
            <a:xfrm>
              <a:off x="4847818" y="3598863"/>
              <a:ext cx="1232808" cy="1175629"/>
            </a:xfrm>
            <a:prstGeom prst="rect">
              <a:avLst/>
            </a:prstGeom>
            <a:noFill/>
          </p:spPr>
          <p:txBody>
            <a:bodyPr wrap="square" rtlCol="0">
              <a:spAutoFit/>
            </a:bodyPr>
            <a:lstStyle/>
            <a:p>
              <a:pPr>
                <a:defRPr/>
              </a:pPr>
              <a:r>
                <a:rPr lang="de-CH" sz="1317" kern="0" dirty="0">
                  <a:solidFill>
                    <a:sysClr val="windowText" lastClr="000000"/>
                  </a:solidFill>
                  <a:latin typeface="Cambria" pitchFamily="18" charset="0"/>
                </a:rPr>
                <a:t>Familie</a:t>
              </a:r>
            </a:p>
            <a:p>
              <a:pPr>
                <a:defRPr/>
              </a:pPr>
              <a:r>
                <a:rPr lang="de-CH" sz="1317" kern="0" dirty="0">
                  <a:solidFill>
                    <a:sysClr val="windowText" lastClr="000000"/>
                  </a:solidFill>
                  <a:latin typeface="Cambria" pitchFamily="18" charset="0"/>
                </a:rPr>
                <a:t>Schule</a:t>
              </a:r>
            </a:p>
            <a:p>
              <a:pPr>
                <a:defRPr/>
              </a:pPr>
              <a:r>
                <a:rPr lang="de-CH" sz="1317" kern="0" dirty="0">
                  <a:solidFill>
                    <a:sysClr val="windowText" lastClr="000000"/>
                  </a:solidFill>
                  <a:latin typeface="Cambria" pitchFamily="18" charset="0"/>
                </a:rPr>
                <a:t>Job</a:t>
              </a:r>
            </a:p>
            <a:p>
              <a:pPr>
                <a:defRPr/>
              </a:pPr>
              <a:r>
                <a:rPr lang="de-CH" sz="1317" kern="0" dirty="0">
                  <a:solidFill>
                    <a:sysClr val="windowText" lastClr="000000"/>
                  </a:solidFill>
                  <a:latin typeface="Cambria" pitchFamily="18" charset="0"/>
                </a:rPr>
                <a:t>Community</a:t>
              </a:r>
            </a:p>
            <a:p>
              <a:pPr>
                <a:defRPr/>
              </a:pPr>
              <a:r>
                <a:rPr lang="de-CH" sz="1317" kern="0" dirty="0">
                  <a:solidFill>
                    <a:sysClr val="windowText" lastClr="000000"/>
                  </a:solidFill>
                  <a:latin typeface="Cambria" pitchFamily="18" charset="0"/>
                </a:rPr>
                <a:t>Kultur</a:t>
              </a:r>
            </a:p>
          </p:txBody>
        </p:sp>
        <p:pic>
          <p:nvPicPr>
            <p:cNvPr id="103322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1361" y="5507099"/>
              <a:ext cx="2253219" cy="666769"/>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cap="flat" cmpd="sng" algn="ctr">
                  <a:solidFill>
                    <a:srgbClr val="8A1700"/>
                  </a:solidFill>
                  <a:prstDash val="solid"/>
                  <a:miter lim="800000"/>
                  <a:headEnd/>
                  <a:tailEnd/>
                </a14:hiddenLine>
              </a:ext>
            </a:extLst>
          </p:spPr>
        </p:pic>
      </p:grpSp>
      <p:grpSp>
        <p:nvGrpSpPr>
          <p:cNvPr id="20" name="Gruppieren 19"/>
          <p:cNvGrpSpPr/>
          <p:nvPr/>
        </p:nvGrpSpPr>
        <p:grpSpPr>
          <a:xfrm>
            <a:off x="2060283" y="1420412"/>
            <a:ext cx="4705635" cy="4680895"/>
            <a:chOff x="1723086" y="1293479"/>
            <a:chExt cx="4705635" cy="4976702"/>
          </a:xfrm>
        </p:grpSpPr>
        <p:sp>
          <p:nvSpPr>
            <p:cNvPr id="21" name="Oval 12"/>
            <p:cNvSpPr>
              <a:spLocks noChangeArrowheads="1"/>
            </p:cNvSpPr>
            <p:nvPr/>
          </p:nvSpPr>
          <p:spPr bwMode="auto">
            <a:xfrm>
              <a:off x="1723086" y="3895475"/>
              <a:ext cx="761502" cy="7620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762" kern="0" dirty="0">
                  <a:latin typeface="Palatino Linotype" pitchFamily="18" charset="0"/>
                </a:rPr>
                <a:t>4</a:t>
              </a:r>
              <a:endParaRPr lang="de-CH" altLang="de-DE" sz="1693" kern="0" dirty="0">
                <a:latin typeface="Times New Roman" pitchFamily="18" charset="0"/>
              </a:endParaRPr>
            </a:p>
          </p:txBody>
        </p:sp>
        <p:sp>
          <p:nvSpPr>
            <p:cNvPr id="22" name="Oval 13"/>
            <p:cNvSpPr>
              <a:spLocks noChangeArrowheads="1"/>
            </p:cNvSpPr>
            <p:nvPr/>
          </p:nvSpPr>
          <p:spPr bwMode="auto">
            <a:xfrm>
              <a:off x="3175041" y="1293479"/>
              <a:ext cx="761502"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762" kern="0">
                  <a:latin typeface="Palatino Linotype" pitchFamily="18" charset="0"/>
                </a:rPr>
                <a:t>1</a:t>
              </a:r>
              <a:endParaRPr lang="de-CH" altLang="de-DE" sz="1693" kern="0">
                <a:latin typeface="Times New Roman" pitchFamily="18" charset="0"/>
              </a:endParaRPr>
            </a:p>
          </p:txBody>
        </p:sp>
        <p:sp>
          <p:nvSpPr>
            <p:cNvPr id="23" name="Oval 14"/>
            <p:cNvSpPr>
              <a:spLocks noChangeArrowheads="1"/>
            </p:cNvSpPr>
            <p:nvPr/>
          </p:nvSpPr>
          <p:spPr bwMode="auto">
            <a:xfrm>
              <a:off x="2583025" y="5507099"/>
              <a:ext cx="761502"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762" kern="0">
                  <a:latin typeface="Palatino Linotype" pitchFamily="18" charset="0"/>
                </a:rPr>
                <a:t>3</a:t>
              </a:r>
              <a:endParaRPr lang="de-CH" altLang="de-DE" sz="1693" kern="0">
                <a:latin typeface="Times New Roman" pitchFamily="18" charset="0"/>
              </a:endParaRPr>
            </a:p>
          </p:txBody>
        </p:sp>
        <p:sp>
          <p:nvSpPr>
            <p:cNvPr id="24" name="Oval 15"/>
            <p:cNvSpPr>
              <a:spLocks noChangeArrowheads="1"/>
            </p:cNvSpPr>
            <p:nvPr/>
          </p:nvSpPr>
          <p:spPr bwMode="auto">
            <a:xfrm>
              <a:off x="5667219" y="5508181"/>
              <a:ext cx="761502"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762" kern="0">
                  <a:latin typeface="Palatino Linotype" pitchFamily="18" charset="0"/>
                </a:rPr>
                <a:t>2</a:t>
              </a:r>
              <a:endParaRPr lang="de-CH" altLang="de-DE" sz="1693" kern="0">
                <a:latin typeface="Times New Roman" pitchFamily="18" charset="0"/>
              </a:endParaRPr>
            </a:p>
          </p:txBody>
        </p:sp>
      </p:grpSp>
      <p:grpSp>
        <p:nvGrpSpPr>
          <p:cNvPr id="25" name="Gruppieren 24"/>
          <p:cNvGrpSpPr/>
          <p:nvPr/>
        </p:nvGrpSpPr>
        <p:grpSpPr>
          <a:xfrm>
            <a:off x="6733512" y="1464890"/>
            <a:ext cx="3577800" cy="2145873"/>
            <a:chOff x="6097588" y="1156795"/>
            <a:chExt cx="3803897" cy="2281480"/>
          </a:xfrm>
          <a:solidFill>
            <a:srgbClr val="6699FF"/>
          </a:solidFill>
        </p:grpSpPr>
        <p:sp>
          <p:nvSpPr>
            <p:cNvPr id="26" name="Rechteck 25"/>
            <p:cNvSpPr/>
            <p:nvPr/>
          </p:nvSpPr>
          <p:spPr>
            <a:xfrm>
              <a:off x="6097588" y="1156795"/>
              <a:ext cx="3803897" cy="2281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57" kern="0">
                <a:solidFill>
                  <a:sysClr val="windowText" lastClr="000000"/>
                </a:solidFill>
              </a:endParaRPr>
            </a:p>
          </p:txBody>
        </p:sp>
        <p:sp>
          <p:nvSpPr>
            <p:cNvPr id="27" name="Oval 17"/>
            <p:cNvSpPr>
              <a:spLocks noChangeArrowheads="1"/>
            </p:cNvSpPr>
            <p:nvPr/>
          </p:nvSpPr>
          <p:spPr bwMode="auto">
            <a:xfrm>
              <a:off x="6361715" y="1217455"/>
              <a:ext cx="486229" cy="45720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010" kern="0"/>
                <a:t>1</a:t>
              </a:r>
              <a:endParaRPr lang="de-CH" altLang="de-DE" sz="1693" kern="0"/>
            </a:p>
          </p:txBody>
        </p:sp>
        <p:sp>
          <p:nvSpPr>
            <p:cNvPr id="28" name="Oval 18"/>
            <p:cNvSpPr>
              <a:spLocks noChangeArrowheads="1"/>
            </p:cNvSpPr>
            <p:nvPr/>
          </p:nvSpPr>
          <p:spPr bwMode="auto">
            <a:xfrm>
              <a:off x="6361715" y="1767233"/>
              <a:ext cx="486229" cy="45720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010" kern="0"/>
                <a:t>2</a:t>
              </a:r>
              <a:endParaRPr lang="de-CH" altLang="de-DE" sz="1693" kern="0"/>
            </a:p>
          </p:txBody>
        </p:sp>
        <p:sp>
          <p:nvSpPr>
            <p:cNvPr id="29" name="Oval 19"/>
            <p:cNvSpPr>
              <a:spLocks noChangeArrowheads="1"/>
            </p:cNvSpPr>
            <p:nvPr/>
          </p:nvSpPr>
          <p:spPr bwMode="auto">
            <a:xfrm>
              <a:off x="6361715" y="2302724"/>
              <a:ext cx="486229" cy="45720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010" kern="0" dirty="0"/>
                <a:t>3</a:t>
              </a:r>
              <a:endParaRPr lang="de-CH" altLang="de-DE" sz="1693" kern="0" dirty="0"/>
            </a:p>
          </p:txBody>
        </p:sp>
        <p:sp>
          <p:nvSpPr>
            <p:cNvPr id="30" name="Oval 20"/>
            <p:cNvSpPr>
              <a:spLocks noChangeArrowheads="1"/>
            </p:cNvSpPr>
            <p:nvPr/>
          </p:nvSpPr>
          <p:spPr bwMode="auto">
            <a:xfrm>
              <a:off x="6361715" y="2863113"/>
              <a:ext cx="486229" cy="457200"/>
            </a:xfrm>
            <a:prstGeom prst="ellipse">
              <a:avLst/>
            </a:prstGeom>
            <a:grpFill/>
            <a:ln w="28575">
              <a:solidFill>
                <a:schemeClr val="tx1"/>
              </a:solidFill>
              <a:round/>
              <a:headEnd/>
              <a:tailEnd/>
            </a:ln>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None/>
                <a:defRPr/>
              </a:pPr>
              <a:r>
                <a:rPr lang="de-CH" altLang="de-DE" sz="3010" kern="0"/>
                <a:t>4</a:t>
              </a:r>
              <a:endParaRPr lang="de-CH" altLang="de-DE" sz="1693" kern="0"/>
            </a:p>
          </p:txBody>
        </p:sp>
        <p:sp>
          <p:nvSpPr>
            <p:cNvPr id="31" name="Text Box 21"/>
            <p:cNvSpPr txBox="1">
              <a:spLocks noChangeArrowheads="1"/>
            </p:cNvSpPr>
            <p:nvPr/>
          </p:nvSpPr>
          <p:spPr bwMode="auto">
            <a:xfrm>
              <a:off x="6852255" y="1156795"/>
              <a:ext cx="2803964" cy="219023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spcAft>
                  <a:spcPts val="941"/>
                </a:spcAft>
                <a:buClrTx/>
                <a:buNone/>
                <a:defRPr/>
              </a:pPr>
              <a:r>
                <a:rPr lang="de-CH" altLang="de-DE" sz="2634" kern="0" dirty="0">
                  <a:solidFill>
                    <a:schemeClr val="bg1"/>
                  </a:solidFill>
                </a:rPr>
                <a:t>Reden</a:t>
              </a:r>
            </a:p>
            <a:p>
              <a:pPr eaLnBrk="1" hangingPunct="1">
                <a:spcBef>
                  <a:spcPct val="0"/>
                </a:spcBef>
                <a:spcAft>
                  <a:spcPts val="941"/>
                </a:spcAft>
                <a:buClrTx/>
                <a:buNone/>
                <a:defRPr/>
              </a:pPr>
              <a:r>
                <a:rPr lang="de-CH" altLang="de-DE" sz="2634" kern="0" dirty="0">
                  <a:solidFill>
                    <a:schemeClr val="bg1"/>
                  </a:solidFill>
                </a:rPr>
                <a:t>Unterstützen</a:t>
              </a:r>
            </a:p>
            <a:p>
              <a:pPr eaLnBrk="1" hangingPunct="1">
                <a:spcBef>
                  <a:spcPct val="0"/>
                </a:spcBef>
                <a:spcAft>
                  <a:spcPts val="941"/>
                </a:spcAft>
                <a:buClrTx/>
                <a:buNone/>
                <a:defRPr/>
              </a:pPr>
              <a:r>
                <a:rPr lang="de-CH" altLang="de-DE" sz="2634" kern="0" dirty="0">
                  <a:solidFill>
                    <a:schemeClr val="bg1"/>
                  </a:solidFill>
                </a:rPr>
                <a:t>Aktivieren</a:t>
              </a:r>
            </a:p>
            <a:p>
              <a:pPr eaLnBrk="1" hangingPunct="1">
                <a:spcBef>
                  <a:spcPct val="0"/>
                </a:spcBef>
                <a:spcAft>
                  <a:spcPts val="941"/>
                </a:spcAft>
                <a:buClrTx/>
                <a:buNone/>
                <a:defRPr/>
              </a:pPr>
              <a:r>
                <a:rPr lang="de-CH" altLang="de-DE" sz="2634" kern="0" dirty="0">
                  <a:solidFill>
                    <a:schemeClr val="bg1"/>
                  </a:solidFill>
                </a:rPr>
                <a:t>Medikation</a:t>
              </a:r>
              <a:endParaRPr lang="de-CH" altLang="de-DE" sz="2257" kern="0" dirty="0">
                <a:solidFill>
                  <a:schemeClr val="bg1"/>
                </a:solidFill>
              </a:endParaRPr>
            </a:p>
          </p:txBody>
        </p:sp>
      </p:grpSp>
    </p:spTree>
    <p:extLst>
      <p:ext uri="{BB962C8B-B14F-4D97-AF65-F5344CB8AC3E}">
        <p14:creationId xmlns:p14="http://schemas.microsoft.com/office/powerpoint/2010/main" val="131676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Spiritualität nicht zwingend Teil des Erlebens</a:t>
            </a:r>
          </a:p>
        </p:txBody>
      </p:sp>
      <p:sp>
        <p:nvSpPr>
          <p:cNvPr id="4" name="Ellipse 3"/>
          <p:cNvSpPr/>
          <p:nvPr/>
        </p:nvSpPr>
        <p:spPr bwMode="auto">
          <a:xfrm>
            <a:off x="1943968" y="4365104"/>
            <a:ext cx="3312368" cy="936104"/>
          </a:xfrm>
          <a:prstGeom prst="ellipse">
            <a:avLst/>
          </a:prstGeom>
          <a:gradFill flip="none" rotWithShape="1">
            <a:gsLst>
              <a:gs pos="0">
                <a:srgbClr val="BC7F26">
                  <a:shade val="30000"/>
                  <a:satMod val="115000"/>
                </a:srgbClr>
              </a:gs>
              <a:gs pos="50000">
                <a:srgbClr val="BC7F26">
                  <a:shade val="67500"/>
                  <a:satMod val="115000"/>
                </a:srgbClr>
              </a:gs>
              <a:gs pos="100000">
                <a:srgbClr val="BC7F26">
                  <a:shade val="100000"/>
                  <a:satMod val="115000"/>
                </a:srgbClr>
              </a:gs>
            </a:gsLst>
            <a:lin ang="18900000" scaled="1"/>
            <a:tileRect/>
          </a:gradFill>
          <a:ln w="19050">
            <a:solidFill>
              <a:schemeClr val="tx1"/>
            </a:solidFill>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defRPr/>
            </a:pPr>
            <a:r>
              <a:rPr lang="de-CH" sz="2400" kern="0" dirty="0">
                <a:solidFill>
                  <a:schemeClr val="bg1"/>
                </a:solidFill>
                <a:latin typeface="Tahoma" pitchFamily="34" charset="0"/>
              </a:rPr>
              <a:t>BIO</a:t>
            </a:r>
          </a:p>
        </p:txBody>
      </p:sp>
      <p:sp>
        <p:nvSpPr>
          <p:cNvPr id="5" name="Ellipse 4"/>
          <p:cNvSpPr/>
          <p:nvPr/>
        </p:nvSpPr>
        <p:spPr bwMode="auto">
          <a:xfrm>
            <a:off x="5616376" y="4365104"/>
            <a:ext cx="3312368" cy="936104"/>
          </a:xfrm>
          <a:prstGeom prst="ellipse">
            <a:avLst/>
          </a:prstGeom>
          <a:gradFill flip="none" rotWithShape="1">
            <a:gsLst>
              <a:gs pos="0">
                <a:srgbClr val="D6A314">
                  <a:shade val="30000"/>
                  <a:satMod val="115000"/>
                </a:srgbClr>
              </a:gs>
              <a:gs pos="50000">
                <a:srgbClr val="D6A314">
                  <a:shade val="67500"/>
                  <a:satMod val="115000"/>
                </a:srgbClr>
              </a:gs>
              <a:gs pos="100000">
                <a:srgbClr val="D6A314">
                  <a:shade val="100000"/>
                  <a:satMod val="115000"/>
                </a:srgbClr>
              </a:gs>
            </a:gsLst>
            <a:lin ang="13500000" scaled="1"/>
            <a:tileRect/>
          </a:gradFill>
          <a:ln w="19050">
            <a:solidFill>
              <a:schemeClr val="tx1"/>
            </a:solidFill>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defRPr/>
            </a:pPr>
            <a:r>
              <a:rPr lang="de-CH" kern="0" dirty="0">
                <a:solidFill>
                  <a:schemeClr val="bg1"/>
                </a:solidFill>
              </a:rPr>
              <a:t>SOZIAL</a:t>
            </a:r>
            <a:endParaRPr lang="de-CH" sz="2400" kern="0" dirty="0">
              <a:solidFill>
                <a:schemeClr val="bg1"/>
              </a:solidFill>
            </a:endParaRPr>
          </a:p>
        </p:txBody>
      </p:sp>
      <p:sp>
        <p:nvSpPr>
          <p:cNvPr id="6" name="Ellipse 5"/>
          <p:cNvSpPr/>
          <p:nvPr/>
        </p:nvSpPr>
        <p:spPr bwMode="auto">
          <a:xfrm>
            <a:off x="3816176" y="3429000"/>
            <a:ext cx="3312368" cy="936104"/>
          </a:xfrm>
          <a:prstGeom prst="ellipse">
            <a:avLst/>
          </a:prstGeom>
          <a:gradFill flip="none" rotWithShape="1">
            <a:gsLst>
              <a:gs pos="0">
                <a:srgbClr val="EC9118">
                  <a:shade val="30000"/>
                  <a:satMod val="115000"/>
                </a:srgbClr>
              </a:gs>
              <a:gs pos="50000">
                <a:srgbClr val="EC9118">
                  <a:shade val="67500"/>
                  <a:satMod val="115000"/>
                </a:srgbClr>
              </a:gs>
              <a:gs pos="100000">
                <a:srgbClr val="EC9118">
                  <a:shade val="100000"/>
                  <a:satMod val="115000"/>
                </a:srgbClr>
              </a:gs>
            </a:gsLst>
            <a:lin ang="13500000" scaled="1"/>
            <a:tileRect/>
          </a:gradFill>
          <a:ln w="19050">
            <a:solidFill>
              <a:schemeClr val="tx1"/>
            </a:solidFill>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defRPr/>
            </a:pPr>
            <a:r>
              <a:rPr lang="de-CH" sz="2400" kern="0" dirty="0">
                <a:solidFill>
                  <a:schemeClr val="bg1"/>
                </a:solidFill>
                <a:latin typeface="Tahoma" pitchFamily="34" charset="0"/>
              </a:rPr>
              <a:t>PSYCHO</a:t>
            </a:r>
          </a:p>
        </p:txBody>
      </p:sp>
      <p:sp>
        <p:nvSpPr>
          <p:cNvPr id="22" name="Abgerundetes Rechteck 21"/>
          <p:cNvSpPr/>
          <p:nvPr/>
        </p:nvSpPr>
        <p:spPr bwMode="auto">
          <a:xfrm>
            <a:off x="1655936" y="3284985"/>
            <a:ext cx="7632848" cy="2160239"/>
          </a:xfrm>
          <a:prstGeom prst="roundRect">
            <a:avLst/>
          </a:prstGeom>
          <a:solidFill>
            <a:srgbClr val="DCC7EB">
              <a:alpha val="44000"/>
            </a:srgbClr>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cxnSp>
        <p:nvCxnSpPr>
          <p:cNvPr id="10" name="Gerade Verbindung mit Pfeil 9"/>
          <p:cNvCxnSpPr/>
          <p:nvPr/>
        </p:nvCxnSpPr>
        <p:spPr bwMode="auto">
          <a:xfrm>
            <a:off x="5976416" y="2636912"/>
            <a:ext cx="1584176" cy="1836204"/>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cxnSp>
        <p:nvCxnSpPr>
          <p:cNvPr id="11" name="Gerade Verbindung mit Pfeil 10"/>
          <p:cNvCxnSpPr/>
          <p:nvPr/>
        </p:nvCxnSpPr>
        <p:spPr bwMode="auto">
          <a:xfrm flipH="1">
            <a:off x="3456136" y="2492896"/>
            <a:ext cx="1512168" cy="2052228"/>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cxnSp>
        <p:nvCxnSpPr>
          <p:cNvPr id="15" name="Gerade Verbindung mit Pfeil 14"/>
          <p:cNvCxnSpPr/>
          <p:nvPr/>
        </p:nvCxnSpPr>
        <p:spPr bwMode="auto">
          <a:xfrm>
            <a:off x="5472360" y="2636912"/>
            <a:ext cx="36004" cy="1062118"/>
          </a:xfrm>
          <a:prstGeom prst="straightConnector1">
            <a:avLst/>
          </a:prstGeom>
          <a:noFill/>
          <a:ln w="76200" cap="flat" cmpd="sng" algn="ctr">
            <a:solidFill>
              <a:schemeClr val="tx1"/>
            </a:solidFill>
            <a:prstDash val="solid"/>
            <a:round/>
            <a:headEnd type="none" w="med" len="med"/>
            <a:tailEnd type="triangle" w="med" len="me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cxnSp>
      <p:sp>
        <p:nvSpPr>
          <p:cNvPr id="8" name="Stern mit 16 Zacken 7"/>
          <p:cNvSpPr/>
          <p:nvPr/>
        </p:nvSpPr>
        <p:spPr bwMode="auto">
          <a:xfrm>
            <a:off x="3024088" y="1700808"/>
            <a:ext cx="4536504" cy="1080120"/>
          </a:xfrm>
          <a:prstGeom prst="star16">
            <a:avLst/>
          </a:prstGeom>
          <a:solidFill>
            <a:srgbClr val="002060"/>
          </a:solidFill>
          <a:ln w="57150">
            <a:solidFill>
              <a:schemeClr val="bg1">
                <a:lumMod val="95000"/>
              </a:schemeClr>
            </a:solidFill>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defRPr/>
            </a:pPr>
            <a:r>
              <a:rPr lang="de-CH" sz="2800" b="1" kern="0" dirty="0">
                <a:solidFill>
                  <a:schemeClr val="bg1"/>
                </a:solidFill>
                <a:latin typeface="Calibri" pitchFamily="34" charset="0"/>
              </a:rPr>
              <a:t>SPIRITUALITÄT</a:t>
            </a:r>
            <a:endParaRPr lang="de-CH" sz="2400" b="1" kern="0" dirty="0">
              <a:solidFill>
                <a:schemeClr val="bg1"/>
              </a:solidFill>
              <a:latin typeface="Calibri" pitchFamily="34" charset="0"/>
            </a:endParaRPr>
          </a:p>
        </p:txBody>
      </p:sp>
      <p:sp>
        <p:nvSpPr>
          <p:cNvPr id="23" name="Textfeld 22"/>
          <p:cNvSpPr txBox="1"/>
          <p:nvPr/>
        </p:nvSpPr>
        <p:spPr>
          <a:xfrm>
            <a:off x="2880073" y="5445224"/>
            <a:ext cx="5416101" cy="338554"/>
          </a:xfrm>
          <a:prstGeom prst="rect">
            <a:avLst/>
          </a:prstGeom>
          <a:noFill/>
        </p:spPr>
        <p:txBody>
          <a:bodyPr wrap="square" rtlCol="0">
            <a:spAutoFit/>
          </a:bodyPr>
          <a:lstStyle/>
          <a:p>
            <a:pPr algn="ctr">
              <a:defRPr/>
            </a:pPr>
            <a:r>
              <a:rPr lang="de-CH" sz="1600" kern="0" dirty="0">
                <a:solidFill>
                  <a:sysClr val="windowText" lastClr="000000"/>
                </a:solidFill>
              </a:rPr>
              <a:t>BIO-PSYCHO-SOZIALE GRUNDMATRIX</a:t>
            </a:r>
          </a:p>
        </p:txBody>
      </p:sp>
    </p:spTree>
    <p:extLst>
      <p:ext uri="{BB962C8B-B14F-4D97-AF65-F5344CB8AC3E}">
        <p14:creationId xmlns:p14="http://schemas.microsoft.com/office/powerpoint/2010/main" val="1779481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CAVE: Transkulturelle Diskriminierung</a:t>
            </a:r>
            <a:endParaRPr lang="en-US" dirty="0"/>
          </a:p>
        </p:txBody>
      </p:sp>
      <p:sp>
        <p:nvSpPr>
          <p:cNvPr id="3" name="Inhaltsplatzhalter 2"/>
          <p:cNvSpPr>
            <a:spLocks noGrp="1"/>
          </p:cNvSpPr>
          <p:nvPr>
            <p:ph idx="1"/>
          </p:nvPr>
        </p:nvSpPr>
        <p:spPr/>
        <p:txBody>
          <a:bodyPr/>
          <a:lstStyle/>
          <a:p>
            <a:r>
              <a:rPr lang="de-CH" dirty="0"/>
              <a:t>Es wäre vermessen, würde man hochreligiöse Menschen, die eine Therapie aufsuchen bzw. die in psychischen Ausnahmezuständen mit psychotherapeutischen oder psychiatrischen Fachpersonen Kontakt haben, als Massstab für Glück oder Unglück einer intensiven Religiosität nehmen. Selbst wenn für den weniger religiösen Betrachter vieles fremd erscheint, einengend oder bevormundend wirkt oder gar bizarre Züge zu tragen scheint, so schliesst dies eine hohe Lebenszufriedenheit über weite Strecken hinweg nicht aus. </a:t>
            </a:r>
            <a:endParaRPr lang="en-US" dirty="0"/>
          </a:p>
        </p:txBody>
      </p:sp>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35</a:t>
            </a:fld>
            <a:endParaRPr lang="de-DE" kern="0">
              <a:solidFill>
                <a:sysClr val="windowText" lastClr="000000"/>
              </a:solidFill>
            </a:endParaRPr>
          </a:p>
        </p:txBody>
      </p:sp>
    </p:spTree>
    <p:extLst>
      <p:ext uri="{BB962C8B-B14F-4D97-AF65-F5344CB8AC3E}">
        <p14:creationId xmlns:p14="http://schemas.microsoft.com/office/powerpoint/2010/main" val="4067303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Konfliktthemen einer HR</a:t>
            </a:r>
            <a:endParaRPr lang="en-US" dirty="0"/>
          </a:p>
        </p:txBody>
      </p:sp>
      <p:sp>
        <p:nvSpPr>
          <p:cNvPr id="3" name="Inhaltsplatzhalter 2"/>
          <p:cNvSpPr>
            <a:spLocks noGrp="1"/>
          </p:cNvSpPr>
          <p:nvPr>
            <p:ph idx="1"/>
          </p:nvPr>
        </p:nvSpPr>
        <p:spPr/>
        <p:txBody>
          <a:bodyPr/>
          <a:lstStyle/>
          <a:p>
            <a:r>
              <a:rPr lang="de-CH" sz="2000" dirty="0"/>
              <a:t>Durchdringung des Alltags von religiösen Riten und Regeln.</a:t>
            </a:r>
          </a:p>
          <a:p>
            <a:r>
              <a:rPr lang="de-CH" sz="2000" dirty="0"/>
              <a:t>Bedeutung religiöser Führungspersonen (Rabbiner, Priester, Pastor etc.) sowie theologischer Leitlinien für die persönliche Meinungsbildung und das persönliche Verhalten.</a:t>
            </a:r>
          </a:p>
          <a:p>
            <a:r>
              <a:rPr lang="de-CH" sz="2000" dirty="0"/>
              <a:t>Abgrenzung von anderen Weltanschauungen: Wir und die anderen.</a:t>
            </a:r>
          </a:p>
          <a:p>
            <a:r>
              <a:rPr lang="de-CH" sz="2000" dirty="0"/>
              <a:t>Sexualität und Partnerwahl (z.B. orthodoxes Judentum, indisches Kastenwesen).</a:t>
            </a:r>
          </a:p>
          <a:p>
            <a:r>
              <a:rPr lang="de-CH" sz="2000" dirty="0"/>
              <a:t>Intensität von religiösen Erlebnissen (z.B. </a:t>
            </a:r>
            <a:r>
              <a:rPr lang="de-CH" sz="2000" dirty="0" err="1"/>
              <a:t>Charismatik</a:t>
            </a:r>
            <a:r>
              <a:rPr lang="de-CH" sz="2000" dirty="0"/>
              <a:t>, Mystik) und die Überlappung mit psychiatrischen Krankheitsbildern.</a:t>
            </a:r>
          </a:p>
          <a:p>
            <a:r>
              <a:rPr lang="de-CH" sz="2000" dirty="0"/>
              <a:t>Ablehnung von Psychologie, Psychotherapie und Psychiatrie.</a:t>
            </a:r>
          </a:p>
          <a:p>
            <a:r>
              <a:rPr lang="de-CH" sz="2000" dirty="0"/>
              <a:t>Heilungserwartung und Wunderglaube.</a:t>
            </a:r>
          </a:p>
          <a:p>
            <a:r>
              <a:rPr lang="de-CH" sz="2000" dirty="0"/>
              <a:t>Systemische Aspekte der Familienstruktur / Familienehre.</a:t>
            </a:r>
          </a:p>
          <a:p>
            <a:endParaRPr lang="en-US" sz="2000" dirty="0"/>
          </a:p>
        </p:txBody>
      </p:sp>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36</a:t>
            </a:fld>
            <a:endParaRPr lang="de-DE" kern="0">
              <a:solidFill>
                <a:sysClr val="windowText" lastClr="000000"/>
              </a:solidFill>
            </a:endParaRPr>
          </a:p>
        </p:txBody>
      </p:sp>
    </p:spTree>
    <p:extLst>
      <p:ext uri="{BB962C8B-B14F-4D97-AF65-F5344CB8AC3E}">
        <p14:creationId xmlns:p14="http://schemas.microsoft.com/office/powerpoint/2010/main" val="24545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Struktur des fundamentalistischen Glaubens</a:t>
            </a:r>
          </a:p>
        </p:txBody>
      </p:sp>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37</a:t>
            </a:fld>
            <a:endParaRPr lang="de-DE" kern="0">
              <a:solidFill>
                <a:sysClr val="windowText" lastClr="000000"/>
              </a:solidFill>
            </a:endParaRPr>
          </a:p>
        </p:txBody>
      </p:sp>
      <p:grpSp>
        <p:nvGrpSpPr>
          <p:cNvPr id="3" name="Gruppieren 2"/>
          <p:cNvGrpSpPr/>
          <p:nvPr/>
        </p:nvGrpSpPr>
        <p:grpSpPr>
          <a:xfrm>
            <a:off x="818826" y="1581675"/>
            <a:ext cx="7101806" cy="3935558"/>
            <a:chOff x="1907704" y="2132856"/>
            <a:chExt cx="5112568" cy="2833195"/>
          </a:xfrm>
        </p:grpSpPr>
        <p:sp>
          <p:nvSpPr>
            <p:cNvPr id="6" name="Ellipse 5"/>
            <p:cNvSpPr/>
            <p:nvPr/>
          </p:nvSpPr>
          <p:spPr bwMode="auto">
            <a:xfrm>
              <a:off x="1907704" y="2132856"/>
              <a:ext cx="3384376" cy="2736304"/>
            </a:xfrm>
            <a:prstGeom prst="ellipse">
              <a:avLst/>
            </a:prstGeom>
            <a:noFill/>
            <a:ln w="571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0" name="Ellipse 9"/>
            <p:cNvSpPr/>
            <p:nvPr/>
          </p:nvSpPr>
          <p:spPr bwMode="auto">
            <a:xfrm>
              <a:off x="2933818" y="3933056"/>
              <a:ext cx="1332148" cy="576064"/>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Prinzip der</a:t>
              </a:r>
              <a:br>
                <a:rPr lang="de-CH" sz="1400" kern="0" dirty="0">
                  <a:latin typeface="Tahoma" charset="0"/>
                </a:rPr>
              </a:br>
              <a:r>
                <a:rPr lang="de-CH" sz="1400" kern="0" dirty="0" err="1">
                  <a:latin typeface="Tahoma" charset="0"/>
                </a:rPr>
                <a:t>Intratextualität</a:t>
              </a:r>
              <a:endParaRPr lang="de-CH" sz="1400" kern="0" dirty="0">
                <a:latin typeface="Tahoma" charset="0"/>
              </a:endParaRPr>
            </a:p>
          </p:txBody>
        </p:sp>
        <p:grpSp>
          <p:nvGrpSpPr>
            <p:cNvPr id="11" name="Gruppieren 10"/>
            <p:cNvGrpSpPr/>
            <p:nvPr/>
          </p:nvGrpSpPr>
          <p:grpSpPr>
            <a:xfrm>
              <a:off x="2231740" y="2780928"/>
              <a:ext cx="2736304" cy="1143870"/>
              <a:chOff x="2267744" y="2780928"/>
              <a:chExt cx="2736304" cy="1143870"/>
            </a:xfrm>
          </p:grpSpPr>
          <p:sp>
            <p:nvSpPr>
              <p:cNvPr id="7" name="Ellipse 6"/>
              <p:cNvSpPr/>
              <p:nvPr/>
            </p:nvSpPr>
            <p:spPr bwMode="auto">
              <a:xfrm>
                <a:off x="2267744" y="2780928"/>
                <a:ext cx="990110" cy="504056"/>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Heilige</a:t>
                </a:r>
                <a:br>
                  <a:rPr lang="de-CH" sz="1400" kern="0" dirty="0">
                    <a:latin typeface="Tahoma" charset="0"/>
                  </a:rPr>
                </a:br>
                <a:r>
                  <a:rPr lang="de-CH" sz="1400" kern="0" dirty="0">
                    <a:latin typeface="Tahoma" charset="0"/>
                  </a:rPr>
                  <a:t>Schriften</a:t>
                </a:r>
              </a:p>
            </p:txBody>
          </p:sp>
          <p:sp>
            <p:nvSpPr>
              <p:cNvPr id="9" name="Ellipse 8"/>
              <p:cNvSpPr/>
              <p:nvPr/>
            </p:nvSpPr>
            <p:spPr bwMode="auto">
              <a:xfrm>
                <a:off x="4045003" y="2780928"/>
                <a:ext cx="959045" cy="504056"/>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Absolute</a:t>
                </a:r>
                <a:br>
                  <a:rPr lang="de-CH" sz="1400" kern="0" dirty="0">
                    <a:latin typeface="Tahoma" charset="0"/>
                  </a:rPr>
                </a:br>
                <a:r>
                  <a:rPr lang="de-CH" sz="1400" kern="0" dirty="0">
                    <a:latin typeface="Tahoma" charset="0"/>
                  </a:rPr>
                  <a:t>Wahrheiten</a:t>
                </a:r>
              </a:p>
            </p:txBody>
          </p:sp>
          <p:sp>
            <p:nvSpPr>
              <p:cNvPr id="8" name="Pfeil nach links und rechts 7"/>
              <p:cNvSpPr/>
              <p:nvPr/>
            </p:nvSpPr>
            <p:spPr bwMode="auto">
              <a:xfrm>
                <a:off x="3347864" y="292494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2" name="Pfeil nach links und rechts 11"/>
              <p:cNvSpPr/>
              <p:nvPr/>
            </p:nvSpPr>
            <p:spPr bwMode="auto">
              <a:xfrm rot="18749224">
                <a:off x="3945254" y="352875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3" name="Pfeil nach links und rechts 12"/>
              <p:cNvSpPr/>
              <p:nvPr/>
            </p:nvSpPr>
            <p:spPr bwMode="auto">
              <a:xfrm rot="3006005">
                <a:off x="2702201" y="352875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grpSp>
        <p:sp>
          <p:nvSpPr>
            <p:cNvPr id="17" name="Ellipse 16"/>
            <p:cNvSpPr/>
            <p:nvPr/>
          </p:nvSpPr>
          <p:spPr bwMode="auto">
            <a:xfrm>
              <a:off x="5688124" y="2636912"/>
              <a:ext cx="1332148"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Periphere</a:t>
              </a:r>
              <a:br>
                <a:rPr lang="de-CH" sz="1400" kern="0" dirty="0">
                  <a:latin typeface="Tahoma" charset="0"/>
                </a:rPr>
              </a:br>
              <a:r>
                <a:rPr lang="de-CH" sz="1400" kern="0" dirty="0">
                  <a:latin typeface="Tahoma" charset="0"/>
                </a:rPr>
                <a:t>Werte</a:t>
              </a:r>
            </a:p>
          </p:txBody>
        </p:sp>
        <p:sp>
          <p:nvSpPr>
            <p:cNvPr id="18" name="Ellipse 17"/>
            <p:cNvSpPr/>
            <p:nvPr/>
          </p:nvSpPr>
          <p:spPr bwMode="auto">
            <a:xfrm>
              <a:off x="5688124" y="4149080"/>
              <a:ext cx="1332148"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Periphere</a:t>
              </a:r>
              <a:br>
                <a:rPr lang="de-CH" sz="1400" kern="0" dirty="0">
                  <a:latin typeface="Tahoma" charset="0"/>
                </a:rPr>
              </a:br>
              <a:r>
                <a:rPr lang="de-CH" sz="1400" kern="0" dirty="0">
                  <a:latin typeface="Tahoma" charset="0"/>
                </a:rPr>
                <a:t>Glaubenssätze</a:t>
              </a:r>
            </a:p>
          </p:txBody>
        </p:sp>
        <p:sp>
          <p:nvSpPr>
            <p:cNvPr id="19" name="Pfeil nach links und rechts 18"/>
            <p:cNvSpPr/>
            <p:nvPr/>
          </p:nvSpPr>
          <p:spPr bwMode="auto">
            <a:xfrm rot="5400000">
              <a:off x="5994158" y="3609020"/>
              <a:ext cx="720080"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pic>
          <p:nvPicPr>
            <p:cNvPr id="20" name="Grafik 1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59" b="56031" l="1862" r="95301"/>
                      </a14:imgEffect>
                    </a14:imgLayer>
                  </a14:imgProps>
                </a:ext>
                <a:ext uri="{28A0092B-C50C-407E-A947-70E740481C1C}">
                  <a14:useLocalDpi xmlns:a14="http://schemas.microsoft.com/office/drawing/2010/main" val="0"/>
                </a:ext>
              </a:extLst>
            </a:blip>
            <a:srcRect l="20353" t="25273" b="46405"/>
            <a:stretch/>
          </p:blipFill>
          <p:spPr>
            <a:xfrm rot="970108" flipV="1">
              <a:off x="4229530" y="4457456"/>
              <a:ext cx="1738210" cy="508595"/>
            </a:xfrm>
            <a:prstGeom prst="rect">
              <a:avLst/>
            </a:prstGeom>
          </p:spPr>
        </p:pic>
        <p:pic>
          <p:nvPicPr>
            <p:cNvPr id="21" name="Grafik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259" b="56031" l="1862" r="95301"/>
                      </a14:imgEffect>
                    </a14:imgLayer>
                  </a14:imgProps>
                </a:ext>
                <a:ext uri="{28A0092B-C50C-407E-A947-70E740481C1C}">
                  <a14:useLocalDpi xmlns:a14="http://schemas.microsoft.com/office/drawing/2010/main" val="0"/>
                </a:ext>
              </a:extLst>
            </a:blip>
            <a:srcRect l="20353" t="25273" b="46405"/>
            <a:stretch/>
          </p:blipFill>
          <p:spPr>
            <a:xfrm rot="20839884">
              <a:off x="4400934" y="2309895"/>
              <a:ext cx="1738210" cy="512440"/>
            </a:xfrm>
            <a:prstGeom prst="rect">
              <a:avLst/>
            </a:prstGeom>
          </p:spPr>
        </p:pic>
      </p:grpSp>
      <p:sp>
        <p:nvSpPr>
          <p:cNvPr id="14" name="Bogen 13"/>
          <p:cNvSpPr/>
          <p:nvPr/>
        </p:nvSpPr>
        <p:spPr bwMode="auto">
          <a:xfrm rot="1311424" flipV="1">
            <a:off x="4014256" y="1926451"/>
            <a:ext cx="2664296" cy="1410535"/>
          </a:xfrm>
          <a:prstGeom prst="arc">
            <a:avLst/>
          </a:prstGeom>
          <a:noFill/>
          <a:ln w="38100" cap="flat" cmpd="sng" algn="ctr">
            <a:solidFill>
              <a:schemeClr val="tx1">
                <a:lumMod val="95000"/>
                <a:lumOff val="5000"/>
              </a:schemeClr>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2" name="Bogen 21"/>
          <p:cNvSpPr/>
          <p:nvPr/>
        </p:nvSpPr>
        <p:spPr bwMode="auto">
          <a:xfrm rot="20395260">
            <a:off x="3995047" y="4066245"/>
            <a:ext cx="2751672" cy="1529169"/>
          </a:xfrm>
          <a:prstGeom prst="arc">
            <a:avLst/>
          </a:prstGeom>
          <a:noFill/>
          <a:ln w="38100" cap="flat" cmpd="sng" algn="ctr">
            <a:solidFill>
              <a:schemeClr val="tx1">
                <a:lumMod val="95000"/>
                <a:lumOff val="5000"/>
              </a:schemeClr>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cxnSp>
        <p:nvCxnSpPr>
          <p:cNvPr id="16" name="Gerade Verbindung 15"/>
          <p:cNvCxnSpPr/>
          <p:nvPr/>
        </p:nvCxnSpPr>
        <p:spPr bwMode="auto">
          <a:xfrm>
            <a:off x="5655795" y="3182083"/>
            <a:ext cx="550139" cy="1100281"/>
          </a:xfrm>
          <a:prstGeom prst="line">
            <a:avLst/>
          </a:prstGeom>
          <a:solidFill>
            <a:srgbClr val="CBCFE5"/>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flipH="1">
            <a:off x="5655795" y="3182083"/>
            <a:ext cx="550138" cy="1100281"/>
          </a:xfrm>
          <a:prstGeom prst="line">
            <a:avLst/>
          </a:prstGeom>
          <a:solidFill>
            <a:srgbClr val="CBCFE5"/>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feld 26"/>
          <p:cNvSpPr txBox="1"/>
          <p:nvPr/>
        </p:nvSpPr>
        <p:spPr>
          <a:xfrm>
            <a:off x="7920633" y="2492896"/>
            <a:ext cx="1761443" cy="2308324"/>
          </a:xfrm>
          <a:prstGeom prst="rect">
            <a:avLst/>
          </a:prstGeom>
          <a:noFill/>
        </p:spPr>
        <p:txBody>
          <a:bodyPr wrap="square" rtlCol="0">
            <a:spAutoFit/>
          </a:bodyPr>
          <a:lstStyle/>
          <a:p>
            <a:pPr>
              <a:defRPr/>
            </a:pPr>
            <a:r>
              <a:rPr lang="de-CH" sz="1600" kern="0" dirty="0">
                <a:solidFill>
                  <a:sysClr val="windowText" lastClr="000000"/>
                </a:solidFill>
                <a:latin typeface="Calibri" pitchFamily="34" charset="0"/>
                <a:cs typeface="Calibri" pitchFamily="34" charset="0"/>
              </a:rPr>
              <a:t>Soziale Rollen</a:t>
            </a:r>
          </a:p>
          <a:p>
            <a:pPr>
              <a:defRPr/>
            </a:pPr>
            <a:r>
              <a:rPr lang="de-CH" sz="1600" kern="0" dirty="0">
                <a:solidFill>
                  <a:sysClr val="windowText" lastClr="000000"/>
                </a:solidFill>
                <a:latin typeface="Calibri" pitchFamily="34" charset="0"/>
                <a:cs typeface="Calibri" pitchFamily="34" charset="0"/>
              </a:rPr>
              <a:t>Sex</a:t>
            </a:r>
          </a:p>
          <a:p>
            <a:pPr>
              <a:defRPr/>
            </a:pPr>
            <a:r>
              <a:rPr lang="de-CH" sz="1600" kern="0" dirty="0">
                <a:solidFill>
                  <a:sysClr val="windowText" lastClr="000000"/>
                </a:solidFill>
                <a:latin typeface="Calibri" pitchFamily="34" charset="0"/>
                <a:cs typeface="Calibri" pitchFamily="34" charset="0"/>
              </a:rPr>
              <a:t>Verhütung</a:t>
            </a:r>
          </a:p>
          <a:p>
            <a:pPr>
              <a:defRPr/>
            </a:pPr>
            <a:r>
              <a:rPr lang="de-CH" sz="1600" kern="0" dirty="0">
                <a:solidFill>
                  <a:sysClr val="windowText" lastClr="000000"/>
                </a:solidFill>
                <a:latin typeface="Calibri" pitchFamily="34" charset="0"/>
                <a:cs typeface="Calibri" pitchFamily="34" charset="0"/>
              </a:rPr>
              <a:t>Genderfragen</a:t>
            </a:r>
          </a:p>
          <a:p>
            <a:pPr>
              <a:defRPr/>
            </a:pPr>
            <a:r>
              <a:rPr lang="de-CH" sz="1600" kern="0" dirty="0">
                <a:solidFill>
                  <a:sysClr val="windowText" lastClr="000000"/>
                </a:solidFill>
                <a:latin typeface="Calibri" pitchFamily="34" charset="0"/>
                <a:cs typeface="Calibri" pitchFamily="34" charset="0"/>
              </a:rPr>
              <a:t>Kleidung</a:t>
            </a:r>
          </a:p>
          <a:p>
            <a:pPr>
              <a:defRPr/>
            </a:pPr>
            <a:r>
              <a:rPr lang="de-CH" sz="1600" kern="0" dirty="0">
                <a:solidFill>
                  <a:sysClr val="windowText" lastClr="000000"/>
                </a:solidFill>
                <a:latin typeface="Calibri" pitchFamily="34" charset="0"/>
                <a:cs typeface="Calibri" pitchFamily="34" charset="0"/>
              </a:rPr>
              <a:t>Nahrung</a:t>
            </a:r>
          </a:p>
          <a:p>
            <a:pPr>
              <a:defRPr/>
            </a:pPr>
            <a:r>
              <a:rPr lang="de-CH" sz="1600" kern="0" dirty="0">
                <a:solidFill>
                  <a:sysClr val="windowText" lastClr="000000"/>
                </a:solidFill>
                <a:latin typeface="Calibri" pitchFamily="34" charset="0"/>
                <a:cs typeface="Calibri" pitchFamily="34" charset="0"/>
              </a:rPr>
              <a:t>Kultur</a:t>
            </a:r>
          </a:p>
          <a:p>
            <a:pPr>
              <a:defRPr/>
            </a:pPr>
            <a:r>
              <a:rPr lang="de-CH" sz="1600" kern="0" dirty="0">
                <a:solidFill>
                  <a:sysClr val="windowText" lastClr="000000"/>
                </a:solidFill>
                <a:latin typeface="Calibri" pitchFamily="34" charset="0"/>
                <a:cs typeface="Calibri" pitchFamily="34" charset="0"/>
              </a:rPr>
              <a:t>Interpretation religiöser Schriften</a:t>
            </a:r>
          </a:p>
        </p:txBody>
      </p:sp>
    </p:spTree>
    <p:extLst>
      <p:ext uri="{BB962C8B-B14F-4D97-AF65-F5344CB8AC3E}">
        <p14:creationId xmlns:p14="http://schemas.microsoft.com/office/powerpoint/2010/main" val="81763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Nicht-fundamentalistischer Glaube</a:t>
            </a:r>
          </a:p>
        </p:txBody>
      </p:sp>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38</a:t>
            </a:fld>
            <a:endParaRPr lang="de-DE" kern="0">
              <a:solidFill>
                <a:sysClr val="windowText" lastClr="000000"/>
              </a:solidFill>
            </a:endParaRPr>
          </a:p>
        </p:txBody>
      </p:sp>
      <p:sp>
        <p:nvSpPr>
          <p:cNvPr id="5" name="Textfeld 4"/>
          <p:cNvSpPr txBox="1"/>
          <p:nvPr/>
        </p:nvSpPr>
        <p:spPr>
          <a:xfrm rot="16200000">
            <a:off x="6851523" y="3629550"/>
            <a:ext cx="4607181" cy="461665"/>
          </a:xfrm>
          <a:prstGeom prst="rect">
            <a:avLst/>
          </a:prstGeom>
          <a:noFill/>
        </p:spPr>
        <p:txBody>
          <a:bodyPr wrap="square" rtlCol="0">
            <a:spAutoFit/>
          </a:bodyPr>
          <a:lstStyle/>
          <a:p>
            <a:pPr>
              <a:defRPr/>
            </a:pPr>
            <a:r>
              <a:rPr lang="de-CH" sz="1200" dirty="0"/>
              <a:t>Nach Hood et al. (2005): The </a:t>
            </a:r>
            <a:r>
              <a:rPr lang="de-CH" sz="1200" dirty="0" err="1"/>
              <a:t>psychology</a:t>
            </a:r>
            <a:r>
              <a:rPr lang="de-CH" sz="1200" dirty="0"/>
              <a:t> </a:t>
            </a:r>
            <a:r>
              <a:rPr lang="de-CH" sz="1200" dirty="0" err="1"/>
              <a:t>of</a:t>
            </a:r>
            <a:r>
              <a:rPr lang="de-CH" sz="1200" dirty="0"/>
              <a:t> </a:t>
            </a:r>
            <a:r>
              <a:rPr lang="de-CH" sz="1200" dirty="0" err="1"/>
              <a:t>religious</a:t>
            </a:r>
            <a:r>
              <a:rPr lang="de-CH" sz="1200" dirty="0"/>
              <a:t> </a:t>
            </a:r>
            <a:r>
              <a:rPr lang="de-CH" sz="1200" dirty="0" err="1"/>
              <a:t>fundamentalism</a:t>
            </a:r>
            <a:r>
              <a:rPr lang="de-CH" sz="1200" dirty="0"/>
              <a:t>. Guilford.</a:t>
            </a:r>
          </a:p>
        </p:txBody>
      </p:sp>
      <p:grpSp>
        <p:nvGrpSpPr>
          <p:cNvPr id="24" name="Gruppieren 23"/>
          <p:cNvGrpSpPr/>
          <p:nvPr/>
        </p:nvGrpSpPr>
        <p:grpSpPr>
          <a:xfrm>
            <a:off x="1662257" y="1700808"/>
            <a:ext cx="6360066" cy="3849834"/>
            <a:chOff x="1907704" y="2132856"/>
            <a:chExt cx="4932548" cy="2985738"/>
          </a:xfrm>
        </p:grpSpPr>
        <p:sp>
          <p:nvSpPr>
            <p:cNvPr id="6" name="Ellipse 5"/>
            <p:cNvSpPr/>
            <p:nvPr/>
          </p:nvSpPr>
          <p:spPr bwMode="auto">
            <a:xfrm>
              <a:off x="1907704" y="2132856"/>
              <a:ext cx="3384376" cy="2736304"/>
            </a:xfrm>
            <a:prstGeom prst="ellipse">
              <a:avLst/>
            </a:prstGeom>
            <a:noFill/>
            <a:ln w="381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0" name="Ellipse 9"/>
            <p:cNvSpPr/>
            <p:nvPr/>
          </p:nvSpPr>
          <p:spPr bwMode="auto">
            <a:xfrm>
              <a:off x="2933818" y="3933056"/>
              <a:ext cx="1332148" cy="576064"/>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Prinzip der</a:t>
              </a:r>
              <a:br>
                <a:rPr lang="de-CH" sz="1400" kern="0" dirty="0">
                  <a:latin typeface="Tahoma" charset="0"/>
                </a:rPr>
              </a:br>
              <a:r>
                <a:rPr lang="de-CH" sz="1400" kern="0" dirty="0" err="1">
                  <a:latin typeface="Tahoma" charset="0"/>
                </a:rPr>
                <a:t>Intertextualität</a:t>
              </a:r>
              <a:endParaRPr lang="de-CH" sz="1400" kern="0" dirty="0">
                <a:latin typeface="Tahoma" charset="0"/>
              </a:endParaRPr>
            </a:p>
          </p:txBody>
        </p:sp>
        <p:grpSp>
          <p:nvGrpSpPr>
            <p:cNvPr id="11" name="Gruppieren 10"/>
            <p:cNvGrpSpPr/>
            <p:nvPr/>
          </p:nvGrpSpPr>
          <p:grpSpPr>
            <a:xfrm>
              <a:off x="2231740" y="2780928"/>
              <a:ext cx="2736304" cy="1143870"/>
              <a:chOff x="2267744" y="2780928"/>
              <a:chExt cx="2736304" cy="1143870"/>
            </a:xfrm>
          </p:grpSpPr>
          <p:sp>
            <p:nvSpPr>
              <p:cNvPr id="7" name="Ellipse 6"/>
              <p:cNvSpPr/>
              <p:nvPr/>
            </p:nvSpPr>
            <p:spPr bwMode="auto">
              <a:xfrm>
                <a:off x="2267744" y="2780928"/>
                <a:ext cx="990110" cy="504056"/>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Autoritative</a:t>
                </a:r>
                <a:br>
                  <a:rPr lang="de-CH" sz="1400" kern="0" dirty="0">
                    <a:latin typeface="Tahoma" charset="0"/>
                  </a:rPr>
                </a:br>
                <a:r>
                  <a:rPr lang="de-CH" sz="1400" kern="0" dirty="0">
                    <a:latin typeface="Tahoma" charset="0"/>
                  </a:rPr>
                  <a:t>Schriften</a:t>
                </a:r>
              </a:p>
            </p:txBody>
          </p:sp>
          <p:sp>
            <p:nvSpPr>
              <p:cNvPr id="9" name="Ellipse 8"/>
              <p:cNvSpPr/>
              <p:nvPr/>
            </p:nvSpPr>
            <p:spPr bwMode="auto">
              <a:xfrm>
                <a:off x="4045003" y="2780928"/>
                <a:ext cx="959045" cy="504056"/>
              </a:xfrm>
              <a:prstGeom prst="ellipse">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Relative</a:t>
                </a:r>
                <a:br>
                  <a:rPr lang="de-CH" sz="1400" kern="0" dirty="0">
                    <a:latin typeface="Tahoma" charset="0"/>
                  </a:rPr>
                </a:br>
                <a:r>
                  <a:rPr lang="de-CH" sz="1400" kern="0" dirty="0">
                    <a:latin typeface="Tahoma" charset="0"/>
                  </a:rPr>
                  <a:t>Wahrheiten</a:t>
                </a:r>
              </a:p>
            </p:txBody>
          </p:sp>
          <p:sp>
            <p:nvSpPr>
              <p:cNvPr id="8" name="Pfeil nach links und rechts 7"/>
              <p:cNvSpPr/>
              <p:nvPr/>
            </p:nvSpPr>
            <p:spPr bwMode="auto">
              <a:xfrm>
                <a:off x="3347864" y="292494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2" name="Pfeil nach links und rechts 11"/>
              <p:cNvSpPr/>
              <p:nvPr/>
            </p:nvSpPr>
            <p:spPr bwMode="auto">
              <a:xfrm rot="18749224">
                <a:off x="3945254" y="352875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sp>
            <p:nvSpPr>
              <p:cNvPr id="13" name="Pfeil nach links und rechts 12"/>
              <p:cNvSpPr/>
              <p:nvPr/>
            </p:nvSpPr>
            <p:spPr bwMode="auto">
              <a:xfrm rot="3006005">
                <a:off x="2702201" y="3528754"/>
                <a:ext cx="57606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grpSp>
        <p:sp>
          <p:nvSpPr>
            <p:cNvPr id="17" name="Ellipse 16"/>
            <p:cNvSpPr/>
            <p:nvPr/>
          </p:nvSpPr>
          <p:spPr bwMode="auto">
            <a:xfrm>
              <a:off x="5508104" y="2775344"/>
              <a:ext cx="1332148"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Periphere</a:t>
              </a:r>
              <a:br>
                <a:rPr lang="de-CH" sz="1400" kern="0" dirty="0">
                  <a:latin typeface="Tahoma" charset="0"/>
                </a:rPr>
              </a:br>
              <a:r>
                <a:rPr lang="de-CH" sz="1400" kern="0" dirty="0">
                  <a:latin typeface="Tahoma" charset="0"/>
                </a:rPr>
                <a:t>Werte</a:t>
              </a:r>
            </a:p>
          </p:txBody>
        </p:sp>
        <p:sp>
          <p:nvSpPr>
            <p:cNvPr id="18" name="Ellipse 17"/>
            <p:cNvSpPr/>
            <p:nvPr/>
          </p:nvSpPr>
          <p:spPr bwMode="auto">
            <a:xfrm>
              <a:off x="5508104" y="4005064"/>
              <a:ext cx="1332148"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1400" kern="0" dirty="0">
                  <a:latin typeface="Tahoma" charset="0"/>
                </a:rPr>
                <a:t>Periphere</a:t>
              </a:r>
              <a:br>
                <a:rPr lang="de-CH" sz="1400" kern="0" dirty="0">
                  <a:latin typeface="Tahoma" charset="0"/>
                </a:rPr>
              </a:br>
              <a:r>
                <a:rPr lang="de-CH" sz="1400" kern="0" dirty="0">
                  <a:latin typeface="Tahoma" charset="0"/>
                </a:rPr>
                <a:t>Glaubenssätze</a:t>
              </a:r>
            </a:p>
          </p:txBody>
        </p:sp>
        <p:sp>
          <p:nvSpPr>
            <p:cNvPr id="19" name="Pfeil nach links und rechts 18"/>
            <p:cNvSpPr/>
            <p:nvPr/>
          </p:nvSpPr>
          <p:spPr bwMode="auto">
            <a:xfrm rot="5400000">
              <a:off x="5927616" y="3567550"/>
              <a:ext cx="493124" cy="216024"/>
            </a:xfrm>
            <a:prstGeom prst="leftRightArrow">
              <a:avLst/>
            </a:prstGeom>
            <a:solidFill>
              <a:srgbClr val="CBCFE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400" kern="0">
                <a:latin typeface="Tahoma" charset="0"/>
              </a:endParaRPr>
            </a:p>
          </p:txBody>
        </p:sp>
        <p:pic>
          <p:nvPicPr>
            <p:cNvPr id="23" name="Grafik 2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2259" b="56031" l="1862" r="95301"/>
                      </a14:imgEffect>
                    </a14:imgLayer>
                  </a14:imgProps>
                </a:ext>
                <a:ext uri="{28A0092B-C50C-407E-A947-70E740481C1C}">
                  <a14:useLocalDpi xmlns:a14="http://schemas.microsoft.com/office/drawing/2010/main" val="0"/>
                </a:ext>
              </a:extLst>
            </a:blip>
            <a:srcRect t="25273" b="46405"/>
            <a:stretch/>
          </p:blipFill>
          <p:spPr>
            <a:xfrm flipV="1">
              <a:off x="3923086" y="4609999"/>
              <a:ext cx="2182407" cy="508595"/>
            </a:xfrm>
            <a:prstGeom prst="rect">
              <a:avLst/>
            </a:prstGeom>
          </p:spPr>
        </p:pic>
        <p:pic>
          <p:nvPicPr>
            <p:cNvPr id="25" name="Grafik 2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259" b="56031" l="1862" r="95301"/>
                      </a14:imgEffect>
                    </a14:imgLayer>
                  </a14:imgProps>
                </a:ext>
                <a:ext uri="{28A0092B-C50C-407E-A947-70E740481C1C}">
                  <a14:useLocalDpi xmlns:a14="http://schemas.microsoft.com/office/drawing/2010/main" val="0"/>
                </a:ext>
              </a:extLst>
            </a:blip>
            <a:srcRect t="25273" b="46405"/>
            <a:stretch/>
          </p:blipFill>
          <p:spPr>
            <a:xfrm>
              <a:off x="3991771" y="2276872"/>
              <a:ext cx="2182407" cy="397295"/>
            </a:xfrm>
            <a:prstGeom prst="rect">
              <a:avLst/>
            </a:prstGeom>
          </p:spPr>
        </p:pic>
      </p:grpSp>
      <p:sp>
        <p:nvSpPr>
          <p:cNvPr id="14" name="Textfeld 13"/>
          <p:cNvSpPr txBox="1"/>
          <p:nvPr/>
        </p:nvSpPr>
        <p:spPr>
          <a:xfrm>
            <a:off x="774184" y="5209867"/>
            <a:ext cx="3888432" cy="954107"/>
          </a:xfrm>
          <a:prstGeom prst="rect">
            <a:avLst/>
          </a:prstGeom>
          <a:noFill/>
        </p:spPr>
        <p:txBody>
          <a:bodyPr wrap="square" rtlCol="0">
            <a:spAutoFit/>
          </a:bodyPr>
          <a:lstStyle/>
          <a:p>
            <a:pPr>
              <a:defRPr/>
            </a:pPr>
            <a:r>
              <a:rPr lang="de-CH" sz="1400" kern="0" dirty="0">
                <a:solidFill>
                  <a:sysClr val="windowText" lastClr="000000"/>
                </a:solidFill>
                <a:latin typeface="Calibri" pitchFamily="34" charset="0"/>
                <a:cs typeface="Calibri" pitchFamily="34" charset="0"/>
              </a:rPr>
              <a:t>Lebensrealitäten und veränderte kulturelle Umstände (periphere Werte) erfordern eine Neuinterpretation der Heiligen Schriften. Beispiele: Kleidung, Nahrung, Verhütung u.a.</a:t>
            </a:r>
          </a:p>
        </p:txBody>
      </p:sp>
    </p:spTree>
    <p:extLst>
      <p:ext uri="{BB962C8B-B14F-4D97-AF65-F5344CB8AC3E}">
        <p14:creationId xmlns:p14="http://schemas.microsoft.com/office/powerpoint/2010/main" val="3705340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Religiöse Dimensionen (ein Modell)</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0463" y="1441917"/>
            <a:ext cx="5948925" cy="4497388"/>
          </a:xfrm>
        </p:spPr>
      </p:pic>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39</a:t>
            </a:fld>
            <a:endParaRPr lang="de-DE" kern="0">
              <a:solidFill>
                <a:sysClr val="windowText" lastClr="000000"/>
              </a:solidFill>
            </a:endParaRPr>
          </a:p>
        </p:txBody>
      </p:sp>
    </p:spTree>
    <p:extLst>
      <p:ext uri="{BB962C8B-B14F-4D97-AF65-F5344CB8AC3E}">
        <p14:creationId xmlns:p14="http://schemas.microsoft.com/office/powerpoint/2010/main" val="126362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31962" y="2565400"/>
            <a:ext cx="7270750" cy="1143000"/>
          </a:xfrm>
        </p:spPr>
        <p:txBody>
          <a:bodyPr/>
          <a:lstStyle/>
          <a:p>
            <a:pPr>
              <a:defRPr/>
            </a:pPr>
            <a:r>
              <a:rPr lang="de-CH" sz="4000" b="1" dirty="0">
                <a:solidFill>
                  <a:schemeClr val="bg2">
                    <a:lumMod val="60000"/>
                    <a:lumOff val="40000"/>
                  </a:schemeClr>
                </a:solidFill>
              </a:rPr>
              <a:t>KLINIK SONNENHALDE</a:t>
            </a:r>
          </a:p>
        </p:txBody>
      </p:sp>
      <p:sp>
        <p:nvSpPr>
          <p:cNvPr id="5123" name="Rectangle 3"/>
          <p:cNvSpPr>
            <a:spLocks noGrp="1" noChangeArrowheads="1"/>
          </p:cNvSpPr>
          <p:nvPr>
            <p:ph type="subTitle" idx="1"/>
          </p:nvPr>
        </p:nvSpPr>
        <p:spPr>
          <a:xfrm>
            <a:off x="1747837" y="3886200"/>
            <a:ext cx="7239000" cy="1752600"/>
          </a:xfrm>
        </p:spPr>
        <p:txBody>
          <a:bodyPr>
            <a:normAutofit fontScale="85000" lnSpcReduction="20000"/>
          </a:bodyPr>
          <a:lstStyle/>
          <a:p>
            <a:r>
              <a:rPr lang="de-CH" altLang="en-US" sz="2000" b="1">
                <a:ea typeface="Calibri" pitchFamily="34" charset="0"/>
                <a:cs typeface="Calibri" pitchFamily="34" charset="0"/>
              </a:rPr>
              <a:t>Unser Ziel:</a:t>
            </a:r>
          </a:p>
          <a:p>
            <a:r>
              <a:rPr lang="de-CH" altLang="en-US" sz="2800">
                <a:solidFill>
                  <a:srgbClr val="C00000"/>
                </a:solidFill>
                <a:ea typeface="Calibri" pitchFamily="34" charset="0"/>
                <a:cs typeface="Calibri" pitchFamily="34" charset="0"/>
              </a:rPr>
              <a:t>Eine menschliche Psychiatrie,</a:t>
            </a:r>
            <a:br>
              <a:rPr lang="de-CH" altLang="en-US" sz="2800">
                <a:solidFill>
                  <a:srgbClr val="C00000"/>
                </a:solidFill>
                <a:ea typeface="Calibri" pitchFamily="34" charset="0"/>
                <a:cs typeface="Calibri" pitchFamily="34" charset="0"/>
              </a:rPr>
            </a:br>
            <a:r>
              <a:rPr lang="de-CH" altLang="en-US" sz="2800">
                <a:solidFill>
                  <a:srgbClr val="C00000"/>
                </a:solidFill>
                <a:ea typeface="Calibri" pitchFamily="34" charset="0"/>
                <a:cs typeface="Calibri" pitchFamily="34" charset="0"/>
              </a:rPr>
              <a:t>die Fachwissen und</a:t>
            </a:r>
            <a:br>
              <a:rPr lang="de-CH" altLang="en-US" sz="2800">
                <a:solidFill>
                  <a:srgbClr val="C00000"/>
                </a:solidFill>
                <a:ea typeface="Calibri" pitchFamily="34" charset="0"/>
                <a:cs typeface="Calibri" pitchFamily="34" charset="0"/>
              </a:rPr>
            </a:br>
            <a:r>
              <a:rPr lang="de-CH" altLang="en-US" sz="2800">
                <a:solidFill>
                  <a:srgbClr val="C00000"/>
                </a:solidFill>
                <a:ea typeface="Calibri" pitchFamily="34" charset="0"/>
                <a:cs typeface="Calibri" pitchFamily="34" charset="0"/>
              </a:rPr>
              <a:t>eine christliche Grundhaltung</a:t>
            </a:r>
          </a:p>
          <a:p>
            <a:r>
              <a:rPr lang="de-CH" altLang="en-US" sz="2800">
                <a:solidFill>
                  <a:srgbClr val="C00000"/>
                </a:solidFill>
                <a:ea typeface="Calibri" pitchFamily="34" charset="0"/>
                <a:cs typeface="Calibri" pitchFamily="34" charset="0"/>
              </a:rPr>
              <a:t>verbindet.</a:t>
            </a:r>
          </a:p>
        </p:txBody>
      </p:sp>
      <p:pic>
        <p:nvPicPr>
          <p:cNvPr id="5124" name="Picture 4" descr="sonn1-f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8150" y="1484314"/>
            <a:ext cx="2087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14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Religiöse Dimensionen (ein Modell)</a:t>
            </a: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984" y="1333379"/>
            <a:ext cx="6048672" cy="4969851"/>
          </a:xfrm>
        </p:spPr>
      </p:pic>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40</a:t>
            </a:fld>
            <a:endParaRPr lang="de-DE" kern="0">
              <a:solidFill>
                <a:sysClr val="windowText" lastClr="000000"/>
              </a:solidFill>
            </a:endParaRPr>
          </a:p>
        </p:txBody>
      </p:sp>
    </p:spTree>
    <p:extLst>
      <p:ext uri="{BB962C8B-B14F-4D97-AF65-F5344CB8AC3E}">
        <p14:creationId xmlns:p14="http://schemas.microsoft.com/office/powerpoint/2010/main" val="204585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Religiöse Dimensionen (ein Modell)</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5976" y="1347575"/>
            <a:ext cx="5712514" cy="4778588"/>
          </a:xfrm>
        </p:spPr>
      </p:pic>
      <p:sp>
        <p:nvSpPr>
          <p:cNvPr id="4" name="Foliennummernplatzhalter 3"/>
          <p:cNvSpPr>
            <a:spLocks noGrp="1"/>
          </p:cNvSpPr>
          <p:nvPr>
            <p:ph type="sldNum" sz="quarter" idx="12"/>
          </p:nvPr>
        </p:nvSpPr>
        <p:spPr/>
        <p:txBody>
          <a:bodyPr/>
          <a:lstStyle/>
          <a:p>
            <a:pPr>
              <a:defRPr/>
            </a:pPr>
            <a:fld id="{B63599DB-C147-4B6B-91C6-8221A6824145}" type="slidenum">
              <a:rPr lang="de-DE" kern="0">
                <a:solidFill>
                  <a:sysClr val="windowText" lastClr="000000"/>
                </a:solidFill>
              </a:rPr>
              <a:pPr>
                <a:defRPr/>
              </a:pPr>
              <a:t>41</a:t>
            </a:fld>
            <a:endParaRPr lang="de-DE" kern="0">
              <a:solidFill>
                <a:sysClr val="windowText" lastClr="000000"/>
              </a:solidFill>
            </a:endParaRPr>
          </a:p>
        </p:txBody>
      </p:sp>
      <p:sp>
        <p:nvSpPr>
          <p:cNvPr id="3" name="Flussdiagramm: Verzweigung 2"/>
          <p:cNvSpPr/>
          <p:nvPr/>
        </p:nvSpPr>
        <p:spPr bwMode="auto">
          <a:xfrm>
            <a:off x="4104208" y="2348880"/>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7" name="Flussdiagramm: Verzweigung 6"/>
          <p:cNvSpPr/>
          <p:nvPr/>
        </p:nvSpPr>
        <p:spPr bwMode="auto">
          <a:xfrm>
            <a:off x="3888184" y="3140968"/>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8" name="Flussdiagramm: Verzweigung 7"/>
          <p:cNvSpPr/>
          <p:nvPr/>
        </p:nvSpPr>
        <p:spPr bwMode="auto">
          <a:xfrm>
            <a:off x="3384128" y="3645024"/>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9" name="Flussdiagramm: Verzweigung 8"/>
          <p:cNvSpPr/>
          <p:nvPr/>
        </p:nvSpPr>
        <p:spPr bwMode="auto">
          <a:xfrm>
            <a:off x="3888184" y="4221088"/>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0" name="Flussdiagramm: Verzweigung 9"/>
          <p:cNvSpPr/>
          <p:nvPr/>
        </p:nvSpPr>
        <p:spPr bwMode="auto">
          <a:xfrm>
            <a:off x="4493626" y="4293096"/>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1" name="Flussdiagramm: Verzweigung 10"/>
          <p:cNvSpPr/>
          <p:nvPr/>
        </p:nvSpPr>
        <p:spPr bwMode="auto">
          <a:xfrm>
            <a:off x="4824288" y="4149080"/>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2" name="Flussdiagramm: Verzweigung 11"/>
          <p:cNvSpPr/>
          <p:nvPr/>
        </p:nvSpPr>
        <p:spPr bwMode="auto">
          <a:xfrm>
            <a:off x="5184328" y="4293096"/>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3" name="Flussdiagramm: Verzweigung 12"/>
          <p:cNvSpPr/>
          <p:nvPr/>
        </p:nvSpPr>
        <p:spPr bwMode="auto">
          <a:xfrm>
            <a:off x="5400352" y="4005064"/>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4" name="Flussdiagramm: Verzweigung 13"/>
          <p:cNvSpPr/>
          <p:nvPr/>
        </p:nvSpPr>
        <p:spPr bwMode="auto">
          <a:xfrm>
            <a:off x="5508364" y="3699520"/>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5" name="Flussdiagramm: Verzweigung 14"/>
          <p:cNvSpPr/>
          <p:nvPr/>
        </p:nvSpPr>
        <p:spPr bwMode="auto">
          <a:xfrm>
            <a:off x="5410460" y="3393909"/>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6" name="Flussdiagramm: Verzweigung 15"/>
          <p:cNvSpPr/>
          <p:nvPr/>
        </p:nvSpPr>
        <p:spPr bwMode="auto">
          <a:xfrm>
            <a:off x="4824288" y="2331368"/>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17" name="Flussdiagramm: Verzweigung 16"/>
          <p:cNvSpPr/>
          <p:nvPr/>
        </p:nvSpPr>
        <p:spPr bwMode="auto">
          <a:xfrm>
            <a:off x="5328344" y="2852936"/>
            <a:ext cx="216024" cy="144016"/>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5" name="Textfeld 4"/>
          <p:cNvSpPr txBox="1"/>
          <p:nvPr/>
        </p:nvSpPr>
        <p:spPr>
          <a:xfrm>
            <a:off x="1295896" y="1471605"/>
            <a:ext cx="2088232" cy="400110"/>
          </a:xfrm>
          <a:prstGeom prst="rect">
            <a:avLst/>
          </a:prstGeom>
          <a:noFill/>
        </p:spPr>
        <p:txBody>
          <a:bodyPr wrap="square" rtlCol="0">
            <a:spAutoFit/>
          </a:bodyPr>
          <a:lstStyle/>
          <a:p>
            <a:pPr>
              <a:defRPr/>
            </a:pPr>
            <a:r>
              <a:rPr lang="de-CH" sz="2000" b="1" kern="0" dirty="0">
                <a:solidFill>
                  <a:srgbClr val="FF0000"/>
                </a:solidFill>
                <a:latin typeface="Calibri" pitchFamily="34" charset="0"/>
                <a:cs typeface="Calibri" pitchFamily="34" charset="0"/>
              </a:rPr>
              <a:t>Beispiel ISLAM</a:t>
            </a:r>
          </a:p>
        </p:txBody>
      </p:sp>
      <p:sp>
        <p:nvSpPr>
          <p:cNvPr id="18" name="Ellipse 17"/>
          <p:cNvSpPr/>
          <p:nvPr/>
        </p:nvSpPr>
        <p:spPr bwMode="auto">
          <a:xfrm>
            <a:off x="4222058" y="4869160"/>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0" name="Ellipse 19"/>
          <p:cNvSpPr/>
          <p:nvPr/>
        </p:nvSpPr>
        <p:spPr bwMode="auto">
          <a:xfrm>
            <a:off x="4393559" y="3969060"/>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1" name="Ellipse 20"/>
          <p:cNvSpPr/>
          <p:nvPr/>
        </p:nvSpPr>
        <p:spPr bwMode="auto">
          <a:xfrm>
            <a:off x="6120432" y="3032956"/>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2" name="Ellipse 21"/>
          <p:cNvSpPr/>
          <p:nvPr/>
        </p:nvSpPr>
        <p:spPr bwMode="auto">
          <a:xfrm>
            <a:off x="4236743" y="2488462"/>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3" name="Ellipse 22"/>
          <p:cNvSpPr/>
          <p:nvPr/>
        </p:nvSpPr>
        <p:spPr bwMode="auto">
          <a:xfrm>
            <a:off x="5604623" y="4913548"/>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4" name="Ellipse 23"/>
          <p:cNvSpPr/>
          <p:nvPr/>
        </p:nvSpPr>
        <p:spPr bwMode="auto">
          <a:xfrm>
            <a:off x="5544368" y="4081105"/>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5" name="Ellipse 24"/>
          <p:cNvSpPr/>
          <p:nvPr/>
        </p:nvSpPr>
        <p:spPr bwMode="auto">
          <a:xfrm>
            <a:off x="3546146" y="2928977"/>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6" name="Ellipse 25"/>
          <p:cNvSpPr/>
          <p:nvPr/>
        </p:nvSpPr>
        <p:spPr bwMode="auto">
          <a:xfrm>
            <a:off x="4883555" y="4392151"/>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7" name="Ellipse 26"/>
          <p:cNvSpPr/>
          <p:nvPr/>
        </p:nvSpPr>
        <p:spPr bwMode="auto">
          <a:xfrm>
            <a:off x="4050202" y="3699520"/>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8" name="Ellipse 27"/>
          <p:cNvSpPr/>
          <p:nvPr/>
        </p:nvSpPr>
        <p:spPr bwMode="auto">
          <a:xfrm>
            <a:off x="5868900" y="3713572"/>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29" name="Ellipse 28"/>
          <p:cNvSpPr/>
          <p:nvPr/>
        </p:nvSpPr>
        <p:spPr bwMode="auto">
          <a:xfrm>
            <a:off x="5535821" y="2636912"/>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30" name="Ellipse 29"/>
          <p:cNvSpPr/>
          <p:nvPr/>
        </p:nvSpPr>
        <p:spPr bwMode="auto">
          <a:xfrm>
            <a:off x="4883555" y="3036989"/>
            <a:ext cx="108012" cy="108012"/>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31" name="Freihandform 30"/>
          <p:cNvSpPr/>
          <p:nvPr/>
        </p:nvSpPr>
        <p:spPr bwMode="auto">
          <a:xfrm>
            <a:off x="3592513" y="2531533"/>
            <a:ext cx="2573867" cy="2438400"/>
          </a:xfrm>
          <a:custGeom>
            <a:avLst/>
            <a:gdLst>
              <a:gd name="connsiteX0" fmla="*/ 719667 w 2573867"/>
              <a:gd name="connsiteY0" fmla="*/ 50800 h 2438400"/>
              <a:gd name="connsiteX1" fmla="*/ 1354667 w 2573867"/>
              <a:gd name="connsiteY1" fmla="*/ 550334 h 2438400"/>
              <a:gd name="connsiteX2" fmla="*/ 2015067 w 2573867"/>
              <a:gd name="connsiteY2" fmla="*/ 135467 h 2438400"/>
              <a:gd name="connsiteX3" fmla="*/ 2573867 w 2573867"/>
              <a:gd name="connsiteY3" fmla="*/ 524934 h 2438400"/>
              <a:gd name="connsiteX4" fmla="*/ 2353733 w 2573867"/>
              <a:gd name="connsiteY4" fmla="*/ 1210734 h 2438400"/>
              <a:gd name="connsiteX5" fmla="*/ 2015067 w 2573867"/>
              <a:gd name="connsiteY5" fmla="*/ 1634067 h 2438400"/>
              <a:gd name="connsiteX6" fmla="*/ 2082800 w 2573867"/>
              <a:gd name="connsiteY6" fmla="*/ 2438400 h 2438400"/>
              <a:gd name="connsiteX7" fmla="*/ 1363133 w 2573867"/>
              <a:gd name="connsiteY7" fmla="*/ 1905000 h 2438400"/>
              <a:gd name="connsiteX8" fmla="*/ 685800 w 2573867"/>
              <a:gd name="connsiteY8" fmla="*/ 2404534 h 2438400"/>
              <a:gd name="connsiteX9" fmla="*/ 872067 w 2573867"/>
              <a:gd name="connsiteY9" fmla="*/ 1490134 h 2438400"/>
              <a:gd name="connsiteX10" fmla="*/ 524933 w 2573867"/>
              <a:gd name="connsiteY10" fmla="*/ 1227667 h 2438400"/>
              <a:gd name="connsiteX11" fmla="*/ 0 w 2573867"/>
              <a:gd name="connsiteY11" fmla="*/ 440267 h 2438400"/>
              <a:gd name="connsiteX12" fmla="*/ 711200 w 2573867"/>
              <a:gd name="connsiteY12"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3867" h="2438400">
                <a:moveTo>
                  <a:pt x="719667" y="50800"/>
                </a:moveTo>
                <a:lnTo>
                  <a:pt x="1354667" y="550334"/>
                </a:lnTo>
                <a:lnTo>
                  <a:pt x="2015067" y="135467"/>
                </a:lnTo>
                <a:lnTo>
                  <a:pt x="2573867" y="524934"/>
                </a:lnTo>
                <a:lnTo>
                  <a:pt x="2353733" y="1210734"/>
                </a:lnTo>
                <a:lnTo>
                  <a:pt x="2015067" y="1634067"/>
                </a:lnTo>
                <a:lnTo>
                  <a:pt x="2082800" y="2438400"/>
                </a:lnTo>
                <a:lnTo>
                  <a:pt x="1363133" y="1905000"/>
                </a:lnTo>
                <a:lnTo>
                  <a:pt x="685800" y="2404534"/>
                </a:lnTo>
                <a:lnTo>
                  <a:pt x="872067" y="1490134"/>
                </a:lnTo>
                <a:lnTo>
                  <a:pt x="524933" y="1227667"/>
                </a:lnTo>
                <a:lnTo>
                  <a:pt x="0" y="440267"/>
                </a:lnTo>
                <a:lnTo>
                  <a:pt x="711200" y="0"/>
                </a:lnTo>
              </a:path>
            </a:pathLst>
          </a:custGeom>
          <a:solidFill>
            <a:srgbClr val="D1D1F0">
              <a:alpha val="36863"/>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32" name="Freihandform 31"/>
          <p:cNvSpPr/>
          <p:nvPr/>
        </p:nvSpPr>
        <p:spPr bwMode="auto">
          <a:xfrm>
            <a:off x="3533245" y="2387601"/>
            <a:ext cx="2099734" cy="1972733"/>
          </a:xfrm>
          <a:custGeom>
            <a:avLst/>
            <a:gdLst>
              <a:gd name="connsiteX0" fmla="*/ 719667 w 2099734"/>
              <a:gd name="connsiteY0" fmla="*/ 25400 h 1972733"/>
              <a:gd name="connsiteX1" fmla="*/ 1413934 w 2099734"/>
              <a:gd name="connsiteY1" fmla="*/ 0 h 1972733"/>
              <a:gd name="connsiteX2" fmla="*/ 1913467 w 2099734"/>
              <a:gd name="connsiteY2" fmla="*/ 508000 h 1972733"/>
              <a:gd name="connsiteX3" fmla="*/ 1981200 w 2099734"/>
              <a:gd name="connsiteY3" fmla="*/ 1066800 h 1972733"/>
              <a:gd name="connsiteX4" fmla="*/ 2099734 w 2099734"/>
              <a:gd name="connsiteY4" fmla="*/ 1371600 h 1972733"/>
              <a:gd name="connsiteX5" fmla="*/ 1981200 w 2099734"/>
              <a:gd name="connsiteY5" fmla="*/ 1684867 h 1972733"/>
              <a:gd name="connsiteX6" fmla="*/ 1778000 w 2099734"/>
              <a:gd name="connsiteY6" fmla="*/ 1972733 h 1972733"/>
              <a:gd name="connsiteX7" fmla="*/ 1397000 w 2099734"/>
              <a:gd name="connsiteY7" fmla="*/ 1828800 h 1972733"/>
              <a:gd name="connsiteX8" fmla="*/ 1075267 w 2099734"/>
              <a:gd name="connsiteY8" fmla="*/ 1964267 h 1972733"/>
              <a:gd name="connsiteX9" fmla="*/ 474134 w 2099734"/>
              <a:gd name="connsiteY9" fmla="*/ 1913467 h 1972733"/>
              <a:gd name="connsiteX10" fmla="*/ 0 w 2099734"/>
              <a:gd name="connsiteY10" fmla="*/ 1320800 h 1972733"/>
              <a:gd name="connsiteX11" fmla="*/ 474134 w 2099734"/>
              <a:gd name="connsiteY11" fmla="*/ 812800 h 1972733"/>
              <a:gd name="connsiteX12" fmla="*/ 719667 w 2099734"/>
              <a:gd name="connsiteY12" fmla="*/ 25400 h 19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9734" h="1972733">
                <a:moveTo>
                  <a:pt x="719667" y="25400"/>
                </a:moveTo>
                <a:lnTo>
                  <a:pt x="1413934" y="0"/>
                </a:lnTo>
                <a:lnTo>
                  <a:pt x="1913467" y="508000"/>
                </a:lnTo>
                <a:lnTo>
                  <a:pt x="1981200" y="1066800"/>
                </a:lnTo>
                <a:lnTo>
                  <a:pt x="2099734" y="1371600"/>
                </a:lnTo>
                <a:lnTo>
                  <a:pt x="1981200" y="1684867"/>
                </a:lnTo>
                <a:lnTo>
                  <a:pt x="1778000" y="1972733"/>
                </a:lnTo>
                <a:lnTo>
                  <a:pt x="1397000" y="1828800"/>
                </a:lnTo>
                <a:lnTo>
                  <a:pt x="1075267" y="1964267"/>
                </a:lnTo>
                <a:lnTo>
                  <a:pt x="474134" y="1913467"/>
                </a:lnTo>
                <a:lnTo>
                  <a:pt x="0" y="1320800"/>
                </a:lnTo>
                <a:lnTo>
                  <a:pt x="474134" y="812800"/>
                </a:lnTo>
                <a:lnTo>
                  <a:pt x="719667" y="25400"/>
                </a:lnTo>
                <a:close/>
              </a:path>
            </a:pathLst>
          </a:cu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de-CH" sz="1200" kern="0">
              <a:latin typeface="Tahoma" charset="0"/>
            </a:endParaRPr>
          </a:p>
        </p:txBody>
      </p:sp>
      <p:sp>
        <p:nvSpPr>
          <p:cNvPr id="33" name="Textfeld 32"/>
          <p:cNvSpPr txBox="1"/>
          <p:nvPr/>
        </p:nvSpPr>
        <p:spPr>
          <a:xfrm>
            <a:off x="7344568" y="1628801"/>
            <a:ext cx="2088232" cy="1015663"/>
          </a:xfrm>
          <a:prstGeom prst="rect">
            <a:avLst/>
          </a:prstGeom>
          <a:noFill/>
        </p:spPr>
        <p:txBody>
          <a:bodyPr wrap="square" rtlCol="0">
            <a:spAutoFit/>
          </a:bodyPr>
          <a:lstStyle/>
          <a:p>
            <a:pPr>
              <a:defRPr/>
            </a:pPr>
            <a:r>
              <a:rPr lang="de-CH" sz="2000" b="1" kern="0" dirty="0">
                <a:solidFill>
                  <a:schemeClr val="accent4">
                    <a:lumMod val="60000"/>
                    <a:lumOff val="40000"/>
                  </a:schemeClr>
                </a:solidFill>
                <a:latin typeface="Calibri" pitchFamily="34" charset="0"/>
                <a:cs typeface="Calibri" pitchFamily="34" charset="0"/>
              </a:rPr>
              <a:t>Beispiel charismatische Frömmigkeit</a:t>
            </a:r>
          </a:p>
        </p:txBody>
      </p:sp>
    </p:spTree>
    <p:extLst>
      <p:ext uri="{BB962C8B-B14F-4D97-AF65-F5344CB8AC3E}">
        <p14:creationId xmlns:p14="http://schemas.microsoft.com/office/powerpoint/2010/main" val="235588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215899" y="-603250"/>
            <a:ext cx="10009188" cy="792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endParaRPr>
          </a:p>
        </p:txBody>
      </p:sp>
      <p:pic>
        <p:nvPicPr>
          <p:cNvPr id="49155" name="Picture 5" descr="Dimensionen-Religiositaet"/>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564425" y="404814"/>
            <a:ext cx="7542325"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465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eck 1"/>
          <p:cNvSpPr>
            <a:spLocks noChangeArrowheads="1"/>
          </p:cNvSpPr>
          <p:nvPr/>
        </p:nvSpPr>
        <p:spPr bwMode="auto">
          <a:xfrm>
            <a:off x="1223963" y="5949950"/>
            <a:ext cx="9648825" cy="1366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de-CH" altLang="en-US" kern="0">
              <a:solidFill>
                <a:sysClr val="windowText" lastClr="000000"/>
              </a:solidFill>
            </a:endParaRPr>
          </a:p>
        </p:txBody>
      </p:sp>
      <p:sp>
        <p:nvSpPr>
          <p:cNvPr id="30723" name="Rectangle 2"/>
          <p:cNvSpPr>
            <a:spLocks noGrp="1" noChangeArrowheads="1"/>
          </p:cNvSpPr>
          <p:nvPr>
            <p:ph type="title"/>
          </p:nvPr>
        </p:nvSpPr>
        <p:spPr/>
        <p:txBody>
          <a:bodyPr/>
          <a:lstStyle/>
          <a:p>
            <a:r>
              <a:rPr lang="de-CH" altLang="en-US">
                <a:ea typeface="Calibri" pitchFamily="34" charset="0"/>
                <a:cs typeface="Calibri" pitchFamily="34" charset="0"/>
              </a:rPr>
              <a:t>Bio-psycho-soziales Modell</a:t>
            </a:r>
            <a:endParaRPr lang="de-DE" altLang="en-US">
              <a:ea typeface="Calibri" pitchFamily="34" charset="0"/>
              <a:cs typeface="Calibri" pitchFamily="34" charset="0"/>
            </a:endParaRPr>
          </a:p>
        </p:txBody>
      </p:sp>
      <p:grpSp>
        <p:nvGrpSpPr>
          <p:cNvPr id="30724" name="Group 4"/>
          <p:cNvGrpSpPr>
            <a:grpSpLocks/>
          </p:cNvGrpSpPr>
          <p:nvPr/>
        </p:nvGrpSpPr>
        <p:grpSpPr bwMode="auto">
          <a:xfrm>
            <a:off x="1768476" y="1539876"/>
            <a:ext cx="7264401" cy="4916488"/>
            <a:chOff x="819" y="970"/>
            <a:chExt cx="4576" cy="3097"/>
          </a:xfrm>
        </p:grpSpPr>
        <p:sp>
          <p:nvSpPr>
            <p:cNvPr id="30725" name="Oval 5"/>
            <p:cNvSpPr>
              <a:spLocks noChangeArrowheads="1"/>
            </p:cNvSpPr>
            <p:nvPr/>
          </p:nvSpPr>
          <p:spPr bwMode="auto">
            <a:xfrm>
              <a:off x="1200" y="1248"/>
              <a:ext cx="3888" cy="2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nvGrpSpPr>
            <p:cNvPr id="30726" name="Group 6"/>
            <p:cNvGrpSpPr>
              <a:grpSpLocks/>
            </p:cNvGrpSpPr>
            <p:nvPr/>
          </p:nvGrpSpPr>
          <p:grpSpPr bwMode="auto">
            <a:xfrm>
              <a:off x="2424" y="970"/>
              <a:ext cx="1488" cy="672"/>
              <a:chOff x="2304" y="970"/>
              <a:chExt cx="1488" cy="672"/>
            </a:xfrm>
          </p:grpSpPr>
          <p:sp>
            <p:nvSpPr>
              <p:cNvPr id="30743" name="Rectangle 7"/>
              <p:cNvSpPr>
                <a:spLocks noChangeArrowheads="1"/>
              </p:cNvSpPr>
              <p:nvPr/>
            </p:nvSpPr>
            <p:spPr bwMode="auto">
              <a:xfrm>
                <a:off x="2304" y="1066"/>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Fühlen - Denken</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Wollen - Handeln</a:t>
                </a:r>
              </a:p>
            </p:txBody>
          </p:sp>
          <p:sp>
            <p:nvSpPr>
              <p:cNvPr id="30744" name="Rectangle 8"/>
              <p:cNvSpPr>
                <a:spLocks noChangeArrowheads="1"/>
              </p:cNvSpPr>
              <p:nvPr/>
            </p:nvSpPr>
            <p:spPr bwMode="auto">
              <a:xfrm>
                <a:off x="2304" y="970"/>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b="1" kern="0">
                    <a:solidFill>
                      <a:schemeClr val="bg1"/>
                    </a:solidFill>
                    <a:latin typeface="Calibri" pitchFamily="34" charset="0"/>
                    <a:ea typeface="Calibri" pitchFamily="34" charset="0"/>
                    <a:cs typeface="Calibri" pitchFamily="34" charset="0"/>
                  </a:rPr>
                  <a:t>R E A K T I O N</a:t>
                </a:r>
              </a:p>
            </p:txBody>
          </p:sp>
        </p:grpSp>
        <p:grpSp>
          <p:nvGrpSpPr>
            <p:cNvPr id="30727" name="Group 9"/>
            <p:cNvGrpSpPr>
              <a:grpSpLocks/>
            </p:cNvGrpSpPr>
            <p:nvPr/>
          </p:nvGrpSpPr>
          <p:grpSpPr bwMode="auto">
            <a:xfrm>
              <a:off x="3888" y="2616"/>
              <a:ext cx="1488" cy="840"/>
              <a:chOff x="3888" y="2640"/>
              <a:chExt cx="1488" cy="840"/>
            </a:xfrm>
          </p:grpSpPr>
          <p:sp>
            <p:nvSpPr>
              <p:cNvPr id="30741" name="Rectangle 10"/>
              <p:cNvSpPr>
                <a:spLocks noChangeArrowheads="1"/>
              </p:cNvSpPr>
              <p:nvPr/>
            </p:nvSpPr>
            <p:spPr bwMode="auto">
              <a:xfrm>
                <a:off x="3888" y="2832"/>
                <a:ext cx="1488" cy="6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Kindheit, Familie</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Belastende Erlebnisse</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Schwere Umstände</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„STRESS“</a:t>
                </a:r>
              </a:p>
            </p:txBody>
          </p:sp>
          <p:sp>
            <p:nvSpPr>
              <p:cNvPr id="30742" name="Rectangle 11"/>
              <p:cNvSpPr>
                <a:spLocks noChangeArrowheads="1"/>
              </p:cNvSpPr>
              <p:nvPr/>
            </p:nvSpPr>
            <p:spPr bwMode="auto">
              <a:xfrm>
                <a:off x="3888" y="2640"/>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b="1" kern="0">
                    <a:solidFill>
                      <a:schemeClr val="bg1"/>
                    </a:solidFill>
                    <a:latin typeface="Calibri" pitchFamily="34" charset="0"/>
                    <a:ea typeface="Calibri" pitchFamily="34" charset="0"/>
                    <a:cs typeface="Calibri" pitchFamily="34" charset="0"/>
                  </a:rPr>
                  <a:t>U M W E L T</a:t>
                </a:r>
              </a:p>
            </p:txBody>
          </p:sp>
        </p:grpSp>
        <p:grpSp>
          <p:nvGrpSpPr>
            <p:cNvPr id="30728" name="Group 12"/>
            <p:cNvGrpSpPr>
              <a:grpSpLocks/>
            </p:cNvGrpSpPr>
            <p:nvPr/>
          </p:nvGrpSpPr>
          <p:grpSpPr bwMode="auto">
            <a:xfrm>
              <a:off x="2448" y="1680"/>
              <a:ext cx="1440" cy="1152"/>
              <a:chOff x="2400" y="1680"/>
              <a:chExt cx="1440" cy="1152"/>
            </a:xfrm>
          </p:grpSpPr>
          <p:sp>
            <p:nvSpPr>
              <p:cNvPr id="30736" name="AutoShape 13"/>
              <p:cNvSpPr>
                <a:spLocks noChangeArrowheads="1"/>
              </p:cNvSpPr>
              <p:nvPr/>
            </p:nvSpPr>
            <p:spPr bwMode="auto">
              <a:xfrm>
                <a:off x="2544" y="2016"/>
                <a:ext cx="1152" cy="576"/>
              </a:xfrm>
              <a:prstGeom prst="star16">
                <a:avLst>
                  <a:gd name="adj" fmla="val 375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CH" altLang="en-US" kern="0">
                    <a:solidFill>
                      <a:sysClr val="windowText" lastClr="000000"/>
                    </a:solidFill>
                    <a:latin typeface="Calibri" pitchFamily="34" charset="0"/>
                    <a:ea typeface="Calibri" pitchFamily="34" charset="0"/>
                    <a:cs typeface="Calibri" pitchFamily="34" charset="0"/>
                  </a:rPr>
                  <a:t>Psychische</a:t>
                </a:r>
              </a:p>
              <a:p>
                <a:pPr algn="ctr">
                  <a:spcBef>
                    <a:spcPct val="0"/>
                  </a:spcBef>
                  <a:defRPr/>
                </a:pPr>
                <a:r>
                  <a:rPr lang="de-CH" altLang="en-US" kern="0">
                    <a:solidFill>
                      <a:sysClr val="windowText" lastClr="000000"/>
                    </a:solidFill>
                    <a:latin typeface="Calibri" pitchFamily="34" charset="0"/>
                    <a:ea typeface="Calibri" pitchFamily="34" charset="0"/>
                    <a:cs typeface="Calibri" pitchFamily="34" charset="0"/>
                  </a:rPr>
                  <a:t>Probleme</a:t>
                </a:r>
              </a:p>
            </p:txBody>
          </p:sp>
          <p:grpSp>
            <p:nvGrpSpPr>
              <p:cNvPr id="30737" name="Group 14"/>
              <p:cNvGrpSpPr>
                <a:grpSpLocks/>
              </p:cNvGrpSpPr>
              <p:nvPr/>
            </p:nvGrpSpPr>
            <p:grpSpPr bwMode="auto">
              <a:xfrm>
                <a:off x="2400" y="2496"/>
                <a:ext cx="1440" cy="336"/>
                <a:chOff x="2400" y="2496"/>
                <a:chExt cx="1440" cy="336"/>
              </a:xfrm>
            </p:grpSpPr>
            <p:sp>
              <p:nvSpPr>
                <p:cNvPr id="30739" name="AutoShape 15"/>
                <p:cNvSpPr>
                  <a:spLocks noChangeArrowheads="1"/>
                </p:cNvSpPr>
                <p:nvPr/>
              </p:nvSpPr>
              <p:spPr bwMode="auto">
                <a:xfrm rot="3088984">
                  <a:off x="2400" y="2496"/>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sp>
              <p:nvSpPr>
                <p:cNvPr id="30740" name="AutoShape 16"/>
                <p:cNvSpPr>
                  <a:spLocks noChangeArrowheads="1"/>
                </p:cNvSpPr>
                <p:nvPr/>
              </p:nvSpPr>
              <p:spPr bwMode="auto">
                <a:xfrm rot="-3049113">
                  <a:off x="3504" y="2496"/>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sp>
            <p:nvSpPr>
              <p:cNvPr id="30738" name="AutoShape 17"/>
              <p:cNvSpPr>
                <a:spLocks noChangeArrowheads="1"/>
              </p:cNvSpPr>
              <p:nvPr/>
            </p:nvSpPr>
            <p:spPr bwMode="auto">
              <a:xfrm rot="-10786296">
                <a:off x="2952" y="1680"/>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sp>
          <p:nvSpPr>
            <p:cNvPr id="30729" name="Text Box 18"/>
            <p:cNvSpPr txBox="1">
              <a:spLocks noChangeArrowheads="1"/>
            </p:cNvSpPr>
            <p:nvPr/>
          </p:nvSpPr>
          <p:spPr bwMode="auto">
            <a:xfrm>
              <a:off x="3825" y="3680"/>
              <a:ext cx="750" cy="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50000"/>
                </a:lnSpc>
                <a:defRPr/>
              </a:pPr>
              <a:r>
                <a:rPr lang="de-CH" altLang="en-US" sz="1600" b="1" kern="0">
                  <a:ea typeface="Calibri" pitchFamily="34" charset="0"/>
                  <a:cs typeface="Calibri" pitchFamily="34" charset="0"/>
                </a:rPr>
                <a:t>Last</a:t>
              </a:r>
            </a:p>
            <a:p>
              <a:pPr algn="r">
                <a:lnSpc>
                  <a:spcPct val="50000"/>
                </a:lnSpc>
                <a:defRPr/>
              </a:pPr>
              <a:r>
                <a:rPr lang="de-CH" altLang="en-US" sz="1600" b="1" kern="0">
                  <a:ea typeface="Calibri" pitchFamily="34" charset="0"/>
                  <a:cs typeface="Calibri" pitchFamily="34" charset="0"/>
                </a:rPr>
                <a:t>Trübsal</a:t>
              </a:r>
            </a:p>
            <a:p>
              <a:pPr algn="r">
                <a:lnSpc>
                  <a:spcPct val="50000"/>
                </a:lnSpc>
                <a:defRPr/>
              </a:pPr>
              <a:r>
                <a:rPr lang="de-CH" altLang="en-US" sz="1600" b="1" kern="0">
                  <a:ea typeface="Calibri" pitchFamily="34" charset="0"/>
                  <a:cs typeface="Calibri" pitchFamily="34" charset="0"/>
                </a:rPr>
                <a:t>Anfechtung</a:t>
              </a:r>
            </a:p>
            <a:p>
              <a:pPr algn="r">
                <a:lnSpc>
                  <a:spcPct val="50000"/>
                </a:lnSpc>
                <a:defRPr/>
              </a:pPr>
              <a:r>
                <a:rPr lang="de-CH" altLang="en-US" sz="1600" b="1" kern="0">
                  <a:ea typeface="Calibri" pitchFamily="34" charset="0"/>
                  <a:cs typeface="Calibri" pitchFamily="34" charset="0"/>
                </a:rPr>
                <a:t>Versuchung</a:t>
              </a:r>
            </a:p>
          </p:txBody>
        </p:sp>
        <p:sp>
          <p:nvSpPr>
            <p:cNvPr id="30730" name="Text Box 19"/>
            <p:cNvSpPr txBox="1">
              <a:spLocks noChangeArrowheads="1"/>
            </p:cNvSpPr>
            <p:nvPr/>
          </p:nvSpPr>
          <p:spPr bwMode="auto">
            <a:xfrm>
              <a:off x="4646" y="3679"/>
              <a:ext cx="749" cy="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nSpc>
                  <a:spcPct val="50000"/>
                </a:lnSpc>
                <a:defRPr/>
              </a:pPr>
              <a:r>
                <a:rPr lang="de-CH" altLang="en-US" sz="1600" kern="0">
                  <a:ea typeface="Calibri" pitchFamily="34" charset="0"/>
                  <a:cs typeface="Calibri" pitchFamily="34" charset="0"/>
                </a:rPr>
                <a:t>Gal 6,2</a:t>
              </a:r>
            </a:p>
            <a:p>
              <a:pPr>
                <a:lnSpc>
                  <a:spcPct val="50000"/>
                </a:lnSpc>
                <a:defRPr/>
              </a:pPr>
              <a:r>
                <a:rPr lang="de-CH" altLang="en-US" sz="1600" kern="0">
                  <a:ea typeface="Calibri" pitchFamily="34" charset="0"/>
                  <a:cs typeface="Calibri" pitchFamily="34" charset="0"/>
                </a:rPr>
                <a:t>2. Kor 6,4</a:t>
              </a:r>
            </a:p>
            <a:p>
              <a:pPr>
                <a:lnSpc>
                  <a:spcPct val="50000"/>
                </a:lnSpc>
                <a:defRPr/>
              </a:pPr>
              <a:r>
                <a:rPr lang="de-CH" altLang="en-US" sz="1600" kern="0">
                  <a:ea typeface="Calibri" pitchFamily="34" charset="0"/>
                  <a:cs typeface="Calibri" pitchFamily="34" charset="0"/>
                </a:rPr>
                <a:t>1. Pet 1,6</a:t>
              </a:r>
            </a:p>
            <a:p>
              <a:pPr>
                <a:lnSpc>
                  <a:spcPct val="50000"/>
                </a:lnSpc>
                <a:defRPr/>
              </a:pPr>
              <a:r>
                <a:rPr lang="de-CH" altLang="en-US" sz="1600" kern="0">
                  <a:ea typeface="Calibri" pitchFamily="34" charset="0"/>
                  <a:cs typeface="Calibri" pitchFamily="34" charset="0"/>
                </a:rPr>
                <a:t>1. Kor 10,13</a:t>
              </a:r>
            </a:p>
          </p:txBody>
        </p:sp>
        <p:sp>
          <p:nvSpPr>
            <p:cNvPr id="30731" name="Text Box 20"/>
            <p:cNvSpPr txBox="1">
              <a:spLocks noChangeArrowheads="1"/>
            </p:cNvSpPr>
            <p:nvPr/>
          </p:nvSpPr>
          <p:spPr bwMode="auto">
            <a:xfrm>
              <a:off x="1290" y="3854"/>
              <a:ext cx="796"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lnSpc>
                  <a:spcPct val="50000"/>
                </a:lnSpc>
                <a:defRPr/>
              </a:pPr>
              <a:r>
                <a:rPr lang="de-CH" altLang="en-US" sz="1600" b="1" kern="0">
                  <a:ea typeface="Calibri" pitchFamily="34" charset="0"/>
                  <a:cs typeface="Calibri" pitchFamily="34" charset="0"/>
                </a:rPr>
                <a:t>Schwachheit</a:t>
              </a:r>
            </a:p>
            <a:p>
              <a:pPr algn="ctr">
                <a:lnSpc>
                  <a:spcPct val="50000"/>
                </a:lnSpc>
                <a:defRPr/>
              </a:pPr>
              <a:r>
                <a:rPr lang="de-CH" altLang="en-US" sz="1600" b="1" kern="0">
                  <a:ea typeface="Calibri" pitchFamily="34" charset="0"/>
                  <a:cs typeface="Calibri" pitchFamily="34" charset="0"/>
                </a:rPr>
                <a:t>2. Kor 12,9</a:t>
              </a:r>
            </a:p>
          </p:txBody>
        </p:sp>
        <p:sp>
          <p:nvSpPr>
            <p:cNvPr id="30732" name="Text Box 21"/>
            <p:cNvSpPr txBox="1">
              <a:spLocks noChangeArrowheads="1"/>
            </p:cNvSpPr>
            <p:nvPr/>
          </p:nvSpPr>
          <p:spPr bwMode="auto">
            <a:xfrm>
              <a:off x="819" y="998"/>
              <a:ext cx="1510"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50000"/>
                </a:lnSpc>
                <a:defRPr/>
              </a:pPr>
              <a:r>
                <a:rPr lang="de-CH" altLang="en-US" sz="1600" kern="0">
                  <a:ea typeface="Calibri" pitchFamily="34" charset="0"/>
                  <a:cs typeface="Calibri" pitchFamily="34" charset="0"/>
                </a:rPr>
                <a:t>Wandel (Eph 4,22)</a:t>
              </a:r>
            </a:p>
            <a:p>
              <a:pPr algn="r">
                <a:lnSpc>
                  <a:spcPct val="50000"/>
                </a:lnSpc>
                <a:defRPr/>
              </a:pPr>
              <a:r>
                <a:rPr lang="de-CH" altLang="en-US" sz="1600" kern="0">
                  <a:ea typeface="Calibri" pitchFamily="34" charset="0"/>
                  <a:cs typeface="Calibri" pitchFamily="34" charset="0"/>
                </a:rPr>
                <a:t>Gesinnung (Röm 8,6; 12,2)</a:t>
              </a:r>
            </a:p>
          </p:txBody>
        </p:sp>
        <p:grpSp>
          <p:nvGrpSpPr>
            <p:cNvPr id="30733" name="Group 22"/>
            <p:cNvGrpSpPr>
              <a:grpSpLocks/>
            </p:cNvGrpSpPr>
            <p:nvPr/>
          </p:nvGrpSpPr>
          <p:grpSpPr bwMode="auto">
            <a:xfrm>
              <a:off x="912" y="2616"/>
              <a:ext cx="1488" cy="840"/>
              <a:chOff x="3888" y="2640"/>
              <a:chExt cx="1488" cy="840"/>
            </a:xfrm>
          </p:grpSpPr>
          <p:sp>
            <p:nvSpPr>
              <p:cNvPr id="30734" name="Rectangle 23"/>
              <p:cNvSpPr>
                <a:spLocks noChangeArrowheads="1"/>
              </p:cNvSpPr>
              <p:nvPr/>
            </p:nvSpPr>
            <p:spPr bwMode="auto">
              <a:xfrm>
                <a:off x="3888" y="2832"/>
                <a:ext cx="1488" cy="6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Erbanlage, Temperament</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Hirn-Biochemie</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individuelle Sensibilität</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körp. Gebrechen</a:t>
                </a:r>
              </a:p>
            </p:txBody>
          </p:sp>
          <p:sp>
            <p:nvSpPr>
              <p:cNvPr id="30735" name="Rectangle 24"/>
              <p:cNvSpPr>
                <a:spLocks noChangeArrowheads="1"/>
              </p:cNvSpPr>
              <p:nvPr/>
            </p:nvSpPr>
            <p:spPr bwMode="auto">
              <a:xfrm>
                <a:off x="3888" y="2640"/>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b="1" kern="0">
                    <a:solidFill>
                      <a:schemeClr val="bg1"/>
                    </a:solidFill>
                    <a:latin typeface="Calibri" pitchFamily="34" charset="0"/>
                    <a:ea typeface="Calibri" pitchFamily="34" charset="0"/>
                    <a:cs typeface="Calibri" pitchFamily="34" charset="0"/>
                  </a:rPr>
                  <a:t>A N L A G E</a:t>
                </a:r>
              </a:p>
            </p:txBody>
          </p:sp>
        </p:grpSp>
      </p:grpSp>
    </p:spTree>
    <p:extLst>
      <p:ext uri="{BB962C8B-B14F-4D97-AF65-F5344CB8AC3E}">
        <p14:creationId xmlns:p14="http://schemas.microsoft.com/office/powerpoint/2010/main" val="526789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295896" y="5689600"/>
            <a:ext cx="10801200" cy="169984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sp>
        <p:nvSpPr>
          <p:cNvPr id="31746" name="Rectangle 2"/>
          <p:cNvSpPr>
            <a:spLocks noGrp="1" noChangeArrowheads="1"/>
          </p:cNvSpPr>
          <p:nvPr>
            <p:ph type="title"/>
          </p:nvPr>
        </p:nvSpPr>
        <p:spPr/>
        <p:txBody>
          <a:bodyPr/>
          <a:lstStyle/>
          <a:p>
            <a:r>
              <a:rPr lang="de-CH" altLang="en-US">
                <a:ea typeface="Calibri" pitchFamily="34" charset="0"/>
                <a:cs typeface="Calibri" pitchFamily="34" charset="0"/>
              </a:rPr>
              <a:t>Therapeutische Zugänge</a:t>
            </a:r>
            <a:endParaRPr lang="de-DE" altLang="en-US">
              <a:ea typeface="Calibri" pitchFamily="34" charset="0"/>
              <a:cs typeface="Calibri" pitchFamily="34" charset="0"/>
            </a:endParaRPr>
          </a:p>
        </p:txBody>
      </p:sp>
      <p:grpSp>
        <p:nvGrpSpPr>
          <p:cNvPr id="31747" name="Group 4"/>
          <p:cNvGrpSpPr>
            <a:grpSpLocks/>
          </p:cNvGrpSpPr>
          <p:nvPr/>
        </p:nvGrpSpPr>
        <p:grpSpPr bwMode="auto">
          <a:xfrm>
            <a:off x="1992312" y="1460501"/>
            <a:ext cx="7010400" cy="4913313"/>
            <a:chOff x="960" y="920"/>
            <a:chExt cx="4416" cy="3095"/>
          </a:xfrm>
        </p:grpSpPr>
        <p:sp>
          <p:nvSpPr>
            <p:cNvPr id="31748" name="Oval 5"/>
            <p:cNvSpPr>
              <a:spLocks noChangeArrowheads="1"/>
            </p:cNvSpPr>
            <p:nvPr/>
          </p:nvSpPr>
          <p:spPr bwMode="auto">
            <a:xfrm>
              <a:off x="1200" y="1352"/>
              <a:ext cx="3888" cy="2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nvGrpSpPr>
            <p:cNvPr id="31749" name="Group 6"/>
            <p:cNvGrpSpPr>
              <a:grpSpLocks/>
            </p:cNvGrpSpPr>
            <p:nvPr/>
          </p:nvGrpSpPr>
          <p:grpSpPr bwMode="auto">
            <a:xfrm>
              <a:off x="2424" y="920"/>
              <a:ext cx="1488" cy="826"/>
              <a:chOff x="2424" y="816"/>
              <a:chExt cx="1488" cy="826"/>
            </a:xfrm>
          </p:grpSpPr>
          <p:sp>
            <p:nvSpPr>
              <p:cNvPr id="31766" name="Rectangle 7"/>
              <p:cNvSpPr>
                <a:spLocks noChangeArrowheads="1"/>
              </p:cNvSpPr>
              <p:nvPr/>
            </p:nvSpPr>
            <p:spPr bwMode="auto">
              <a:xfrm>
                <a:off x="2424" y="960"/>
                <a:ext cx="1488" cy="6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Zuwendung, Anteilnahme</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Verständnis, Beratung</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Trost, Ermutigung</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Unterweisung</a:t>
                </a:r>
              </a:p>
            </p:txBody>
          </p:sp>
          <p:sp>
            <p:nvSpPr>
              <p:cNvPr id="31767" name="Rectangle 8"/>
              <p:cNvSpPr>
                <a:spLocks noChangeArrowheads="1"/>
              </p:cNvSpPr>
              <p:nvPr/>
            </p:nvSpPr>
            <p:spPr bwMode="auto">
              <a:xfrm>
                <a:off x="2424" y="816"/>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b="1" kern="0">
                    <a:solidFill>
                      <a:schemeClr val="bg1"/>
                    </a:solidFill>
                    <a:latin typeface="Calibri" pitchFamily="34" charset="0"/>
                    <a:ea typeface="Calibri" pitchFamily="34" charset="0"/>
                    <a:cs typeface="Calibri" pitchFamily="34" charset="0"/>
                  </a:rPr>
                  <a:t> G E S P R Ä C H</a:t>
                </a:r>
              </a:p>
            </p:txBody>
          </p:sp>
        </p:grpSp>
        <p:grpSp>
          <p:nvGrpSpPr>
            <p:cNvPr id="31750" name="Group 9"/>
            <p:cNvGrpSpPr>
              <a:grpSpLocks/>
            </p:cNvGrpSpPr>
            <p:nvPr/>
          </p:nvGrpSpPr>
          <p:grpSpPr bwMode="auto">
            <a:xfrm>
              <a:off x="960" y="2912"/>
              <a:ext cx="4416" cy="672"/>
              <a:chOff x="960" y="2808"/>
              <a:chExt cx="4416" cy="672"/>
            </a:xfrm>
          </p:grpSpPr>
          <p:grpSp>
            <p:nvGrpSpPr>
              <p:cNvPr id="31760" name="Group 10"/>
              <p:cNvGrpSpPr>
                <a:grpSpLocks/>
              </p:cNvGrpSpPr>
              <p:nvPr/>
            </p:nvGrpSpPr>
            <p:grpSpPr bwMode="auto">
              <a:xfrm>
                <a:off x="3888" y="2808"/>
                <a:ext cx="1488" cy="672"/>
                <a:chOff x="2304" y="2832"/>
                <a:chExt cx="1488" cy="672"/>
              </a:xfrm>
            </p:grpSpPr>
            <p:sp>
              <p:nvSpPr>
                <p:cNvPr id="31764" name="Rectangle 11"/>
                <p:cNvSpPr>
                  <a:spLocks noChangeArrowheads="1"/>
                </p:cNvSpPr>
                <p:nvPr/>
              </p:nvSpPr>
              <p:spPr bwMode="auto">
                <a:xfrm>
                  <a:off x="2304" y="2928"/>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Besuchen - Entlasten</a:t>
                  </a:r>
                </a:p>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Aktivieren - Hilfe zur</a:t>
                  </a:r>
                  <a:br>
                    <a:rPr lang="de-CH" altLang="en-US" sz="1400" kern="0">
                      <a:solidFill>
                        <a:sysClr val="windowText" lastClr="000000"/>
                      </a:solidFill>
                      <a:latin typeface="Calibri" pitchFamily="34" charset="0"/>
                      <a:ea typeface="Calibri" pitchFamily="34" charset="0"/>
                      <a:cs typeface="Calibri" pitchFamily="34" charset="0"/>
                    </a:rPr>
                  </a:br>
                  <a:r>
                    <a:rPr lang="de-CH" altLang="en-US" sz="1400" kern="0">
                      <a:solidFill>
                        <a:sysClr val="windowText" lastClr="000000"/>
                      </a:solidFill>
                      <a:latin typeface="Calibri" pitchFamily="34" charset="0"/>
                      <a:ea typeface="Calibri" pitchFamily="34" charset="0"/>
                      <a:cs typeface="Calibri" pitchFamily="34" charset="0"/>
                    </a:rPr>
                    <a:t>Selbständigkeit</a:t>
                  </a:r>
                </a:p>
              </p:txBody>
            </p:sp>
            <p:sp>
              <p:nvSpPr>
                <p:cNvPr id="31765" name="Rectangle 12"/>
                <p:cNvSpPr>
                  <a:spLocks noChangeArrowheads="1"/>
                </p:cNvSpPr>
                <p:nvPr/>
              </p:nvSpPr>
              <p:spPr bwMode="auto">
                <a:xfrm>
                  <a:off x="2304" y="2832"/>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b="1" kern="0">
                      <a:solidFill>
                        <a:schemeClr val="bg1"/>
                      </a:solidFill>
                      <a:latin typeface="Calibri" pitchFamily="34" charset="0"/>
                      <a:ea typeface="Calibri" pitchFamily="34" charset="0"/>
                      <a:cs typeface="Calibri" pitchFamily="34" charset="0"/>
                    </a:rPr>
                    <a:t>PRAKT. HILFE</a:t>
                  </a:r>
                </a:p>
              </p:txBody>
            </p:sp>
          </p:grpSp>
          <p:grpSp>
            <p:nvGrpSpPr>
              <p:cNvPr id="31761" name="Group 13"/>
              <p:cNvGrpSpPr>
                <a:grpSpLocks/>
              </p:cNvGrpSpPr>
              <p:nvPr/>
            </p:nvGrpSpPr>
            <p:grpSpPr bwMode="auto">
              <a:xfrm>
                <a:off x="960" y="2808"/>
                <a:ext cx="1488" cy="672"/>
                <a:chOff x="2304" y="2832"/>
                <a:chExt cx="1488" cy="672"/>
              </a:xfrm>
            </p:grpSpPr>
            <p:sp>
              <p:nvSpPr>
                <p:cNvPr id="31762" name="Rectangle 14"/>
                <p:cNvSpPr>
                  <a:spLocks noChangeArrowheads="1"/>
                </p:cNvSpPr>
                <p:nvPr/>
              </p:nvSpPr>
              <p:spPr bwMode="auto">
                <a:xfrm>
                  <a:off x="2304" y="2928"/>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0"/>
                    </a:spcBef>
                    <a:defRPr/>
                  </a:pPr>
                  <a:r>
                    <a:rPr lang="de-CH" altLang="en-US" sz="1400" kern="0">
                      <a:solidFill>
                        <a:sysClr val="windowText" lastClr="000000"/>
                      </a:solidFill>
                      <a:latin typeface="Calibri" pitchFamily="34" charset="0"/>
                      <a:ea typeface="Calibri" pitchFamily="34" charset="0"/>
                      <a:cs typeface="Calibri" pitchFamily="34" charset="0"/>
                    </a:rPr>
                    <a:t>Antidepressiva, </a:t>
                  </a:r>
                  <a:br>
                    <a:rPr lang="de-CH" altLang="en-US" sz="1400" kern="0">
                      <a:solidFill>
                        <a:sysClr val="windowText" lastClr="000000"/>
                      </a:solidFill>
                      <a:latin typeface="Calibri" pitchFamily="34" charset="0"/>
                      <a:ea typeface="Calibri" pitchFamily="34" charset="0"/>
                      <a:cs typeface="Calibri" pitchFamily="34" charset="0"/>
                    </a:rPr>
                  </a:br>
                  <a:r>
                    <a:rPr lang="de-CH" altLang="en-US" sz="1400" kern="0">
                      <a:solidFill>
                        <a:sysClr val="windowText" lastClr="000000"/>
                      </a:solidFill>
                      <a:latin typeface="Calibri" pitchFamily="34" charset="0"/>
                      <a:ea typeface="Calibri" pitchFamily="34" charset="0"/>
                      <a:cs typeface="Calibri" pitchFamily="34" charset="0"/>
                    </a:rPr>
                    <a:t>Neuroleptika</a:t>
                  </a:r>
                  <a:br>
                    <a:rPr lang="de-CH" altLang="en-US" sz="1400" kern="0">
                      <a:solidFill>
                        <a:sysClr val="windowText" lastClr="000000"/>
                      </a:solidFill>
                      <a:latin typeface="Calibri" pitchFamily="34" charset="0"/>
                      <a:ea typeface="Calibri" pitchFamily="34" charset="0"/>
                      <a:cs typeface="Calibri" pitchFamily="34" charset="0"/>
                    </a:rPr>
                  </a:br>
                  <a:r>
                    <a:rPr lang="de-CH" altLang="en-US" sz="1400" kern="0">
                      <a:solidFill>
                        <a:sysClr val="windowText" lastClr="000000"/>
                      </a:solidFill>
                      <a:latin typeface="Calibri" pitchFamily="34" charset="0"/>
                      <a:ea typeface="Calibri" pitchFamily="34" charset="0"/>
                      <a:cs typeface="Calibri" pitchFamily="34" charset="0"/>
                    </a:rPr>
                    <a:t>Tranquilizer u.a.</a:t>
                  </a:r>
                </a:p>
              </p:txBody>
            </p:sp>
            <p:sp>
              <p:nvSpPr>
                <p:cNvPr id="31763" name="Rectangle 15"/>
                <p:cNvSpPr>
                  <a:spLocks noChangeArrowheads="1"/>
                </p:cNvSpPr>
                <p:nvPr/>
              </p:nvSpPr>
              <p:spPr bwMode="auto">
                <a:xfrm>
                  <a:off x="2304" y="2832"/>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de-CH" altLang="en-US" sz="1600" b="1" kern="0">
                      <a:solidFill>
                        <a:schemeClr val="bg1"/>
                      </a:solidFill>
                      <a:latin typeface="Calibri" pitchFamily="34" charset="0"/>
                      <a:ea typeface="Calibri" pitchFamily="34" charset="0"/>
                      <a:cs typeface="Calibri" pitchFamily="34" charset="0"/>
                    </a:rPr>
                    <a:t>M E D I K A M E N T E</a:t>
                  </a:r>
                  <a:r>
                    <a:rPr lang="de-CH" altLang="en-US" b="1" kern="0">
                      <a:solidFill>
                        <a:schemeClr val="bg1"/>
                      </a:solidFill>
                      <a:latin typeface="Calibri" pitchFamily="34" charset="0"/>
                      <a:ea typeface="Calibri" pitchFamily="34" charset="0"/>
                      <a:cs typeface="Calibri" pitchFamily="34" charset="0"/>
                    </a:rPr>
                    <a:t> </a:t>
                  </a:r>
                </a:p>
              </p:txBody>
            </p:sp>
          </p:grpSp>
        </p:grpSp>
        <p:grpSp>
          <p:nvGrpSpPr>
            <p:cNvPr id="31751" name="Group 16"/>
            <p:cNvGrpSpPr>
              <a:grpSpLocks/>
            </p:cNvGrpSpPr>
            <p:nvPr/>
          </p:nvGrpSpPr>
          <p:grpSpPr bwMode="auto">
            <a:xfrm>
              <a:off x="2448" y="1784"/>
              <a:ext cx="1440" cy="1152"/>
              <a:chOff x="2400" y="1680"/>
              <a:chExt cx="1440" cy="1152"/>
            </a:xfrm>
          </p:grpSpPr>
          <p:sp>
            <p:nvSpPr>
              <p:cNvPr id="31755" name="AutoShape 17"/>
              <p:cNvSpPr>
                <a:spLocks noChangeArrowheads="1"/>
              </p:cNvSpPr>
              <p:nvPr/>
            </p:nvSpPr>
            <p:spPr bwMode="auto">
              <a:xfrm>
                <a:off x="2544" y="2016"/>
                <a:ext cx="1152" cy="576"/>
              </a:xfrm>
              <a:prstGeom prst="star16">
                <a:avLst>
                  <a:gd name="adj" fmla="val 375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CH" altLang="en-US" b="1" kern="0">
                    <a:solidFill>
                      <a:sysClr val="windowText" lastClr="000000"/>
                    </a:solidFill>
                    <a:latin typeface="Calibri" pitchFamily="34" charset="0"/>
                    <a:ea typeface="Calibri" pitchFamily="34" charset="0"/>
                    <a:cs typeface="Calibri" pitchFamily="34" charset="0"/>
                  </a:rPr>
                  <a:t>Patient</a:t>
                </a:r>
                <a:endParaRPr lang="de-CH" altLang="en-US" kern="0">
                  <a:solidFill>
                    <a:sysClr val="windowText" lastClr="000000"/>
                  </a:solidFill>
                  <a:latin typeface="Calibri" pitchFamily="34" charset="0"/>
                  <a:ea typeface="Calibri" pitchFamily="34" charset="0"/>
                  <a:cs typeface="Calibri" pitchFamily="34" charset="0"/>
                </a:endParaRPr>
              </a:p>
            </p:txBody>
          </p:sp>
          <p:grpSp>
            <p:nvGrpSpPr>
              <p:cNvPr id="31756" name="Group 18"/>
              <p:cNvGrpSpPr>
                <a:grpSpLocks/>
              </p:cNvGrpSpPr>
              <p:nvPr/>
            </p:nvGrpSpPr>
            <p:grpSpPr bwMode="auto">
              <a:xfrm>
                <a:off x="2400" y="2496"/>
                <a:ext cx="1440" cy="336"/>
                <a:chOff x="2400" y="2496"/>
                <a:chExt cx="1440" cy="336"/>
              </a:xfrm>
            </p:grpSpPr>
            <p:sp>
              <p:nvSpPr>
                <p:cNvPr id="31758" name="AutoShape 19"/>
                <p:cNvSpPr>
                  <a:spLocks noChangeArrowheads="1"/>
                </p:cNvSpPr>
                <p:nvPr/>
              </p:nvSpPr>
              <p:spPr bwMode="auto">
                <a:xfrm rot="3088984">
                  <a:off x="2400" y="2496"/>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sp>
              <p:nvSpPr>
                <p:cNvPr id="31759" name="AutoShape 20"/>
                <p:cNvSpPr>
                  <a:spLocks noChangeArrowheads="1"/>
                </p:cNvSpPr>
                <p:nvPr/>
              </p:nvSpPr>
              <p:spPr bwMode="auto">
                <a:xfrm rot="-3049113">
                  <a:off x="3504" y="2496"/>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sp>
            <p:nvSpPr>
              <p:cNvPr id="31757" name="AutoShape 21"/>
              <p:cNvSpPr>
                <a:spLocks noChangeArrowheads="1"/>
              </p:cNvSpPr>
              <p:nvPr/>
            </p:nvSpPr>
            <p:spPr bwMode="auto">
              <a:xfrm rot="-10786296">
                <a:off x="2952" y="1680"/>
                <a:ext cx="336" cy="336"/>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sp>
          <p:nvSpPr>
            <p:cNvPr id="31752" name="Text Box 22"/>
            <p:cNvSpPr txBox="1">
              <a:spLocks noChangeArrowheads="1"/>
            </p:cNvSpPr>
            <p:nvPr/>
          </p:nvSpPr>
          <p:spPr bwMode="auto">
            <a:xfrm>
              <a:off x="1240" y="986"/>
              <a:ext cx="1143" cy="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50000"/>
                </a:lnSpc>
                <a:defRPr/>
              </a:pPr>
              <a:r>
                <a:rPr lang="de-CH" altLang="en-US" sz="1400" kern="0">
                  <a:ea typeface="Calibri" pitchFamily="34" charset="0"/>
                  <a:cs typeface="Calibri" pitchFamily="34" charset="0"/>
                </a:rPr>
                <a:t>Sprüche 16,24; 18,21</a:t>
              </a:r>
            </a:p>
            <a:p>
              <a:pPr algn="r">
                <a:lnSpc>
                  <a:spcPct val="50000"/>
                </a:lnSpc>
                <a:defRPr/>
              </a:pPr>
              <a:r>
                <a:rPr lang="de-CH" altLang="en-US" sz="1400" kern="0">
                  <a:ea typeface="Calibri" pitchFamily="34" charset="0"/>
                  <a:cs typeface="Calibri" pitchFamily="34" charset="0"/>
                </a:rPr>
                <a:t>1. Thessalonicher 5,15</a:t>
              </a:r>
            </a:p>
            <a:p>
              <a:pPr algn="r">
                <a:lnSpc>
                  <a:spcPct val="50000"/>
                </a:lnSpc>
                <a:defRPr/>
              </a:pPr>
              <a:r>
                <a:rPr lang="de-CH" altLang="en-US" sz="1400" kern="0">
                  <a:ea typeface="Calibri" pitchFamily="34" charset="0"/>
                  <a:cs typeface="Calibri" pitchFamily="34" charset="0"/>
                </a:rPr>
                <a:t>Hebräer 10,24-25</a:t>
              </a:r>
            </a:p>
          </p:txBody>
        </p:sp>
        <p:sp>
          <p:nvSpPr>
            <p:cNvPr id="31753" name="Text Box 23"/>
            <p:cNvSpPr txBox="1">
              <a:spLocks noChangeArrowheads="1"/>
            </p:cNvSpPr>
            <p:nvPr/>
          </p:nvSpPr>
          <p:spPr bwMode="auto">
            <a:xfrm>
              <a:off x="960" y="3712"/>
              <a:ext cx="943"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nSpc>
                  <a:spcPct val="60000"/>
                </a:lnSpc>
                <a:defRPr/>
              </a:pPr>
              <a:r>
                <a:rPr lang="de-CH" altLang="en-US" sz="1400" kern="0">
                  <a:ea typeface="Calibri" pitchFamily="34" charset="0"/>
                  <a:cs typeface="Calibri" pitchFamily="34" charset="0"/>
                </a:rPr>
                <a:t>Jesaja 38,21</a:t>
              </a:r>
            </a:p>
            <a:p>
              <a:pPr>
                <a:lnSpc>
                  <a:spcPct val="60000"/>
                </a:lnSpc>
                <a:defRPr/>
              </a:pPr>
              <a:r>
                <a:rPr lang="de-CH" altLang="en-US" sz="1400" kern="0">
                  <a:ea typeface="Calibri" pitchFamily="34" charset="0"/>
                  <a:cs typeface="Calibri" pitchFamily="34" charset="0"/>
                </a:rPr>
                <a:t>J. Sirach 38,1-8</a:t>
              </a:r>
            </a:p>
            <a:p>
              <a:pPr>
                <a:lnSpc>
                  <a:spcPct val="60000"/>
                </a:lnSpc>
                <a:defRPr/>
              </a:pPr>
              <a:r>
                <a:rPr lang="de-CH" altLang="en-US" sz="1400" kern="0">
                  <a:ea typeface="Calibri" pitchFamily="34" charset="0"/>
                  <a:cs typeface="Calibri" pitchFamily="34" charset="0"/>
                </a:rPr>
                <a:t>1. Timotheus 5,23</a:t>
              </a:r>
            </a:p>
          </p:txBody>
        </p:sp>
        <p:sp>
          <p:nvSpPr>
            <p:cNvPr id="31754" name="Text Box 24"/>
            <p:cNvSpPr txBox="1">
              <a:spLocks noChangeArrowheads="1"/>
            </p:cNvSpPr>
            <p:nvPr/>
          </p:nvSpPr>
          <p:spPr bwMode="auto">
            <a:xfrm>
              <a:off x="4380" y="3713"/>
              <a:ext cx="996"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r">
                <a:lnSpc>
                  <a:spcPct val="60000"/>
                </a:lnSpc>
                <a:defRPr/>
              </a:pPr>
              <a:r>
                <a:rPr lang="de-CH" altLang="en-US" sz="1400" kern="0">
                  <a:ea typeface="Calibri" pitchFamily="34" charset="0"/>
                  <a:cs typeface="Calibri" pitchFamily="34" charset="0"/>
                </a:rPr>
                <a:t>Galater 6,2</a:t>
              </a:r>
            </a:p>
            <a:p>
              <a:pPr algn="r">
                <a:lnSpc>
                  <a:spcPct val="60000"/>
                </a:lnSpc>
                <a:defRPr/>
              </a:pPr>
              <a:r>
                <a:rPr lang="de-CH" altLang="en-US" sz="1400" kern="0">
                  <a:ea typeface="Calibri" pitchFamily="34" charset="0"/>
                  <a:cs typeface="Calibri" pitchFamily="34" charset="0"/>
                </a:rPr>
                <a:t>Matthäus 25,35-40</a:t>
              </a:r>
            </a:p>
            <a:p>
              <a:pPr algn="r">
                <a:lnSpc>
                  <a:spcPct val="60000"/>
                </a:lnSpc>
                <a:defRPr/>
              </a:pPr>
              <a:r>
                <a:rPr lang="de-CH" altLang="en-US" sz="1400" kern="0">
                  <a:ea typeface="Calibri" pitchFamily="34" charset="0"/>
                  <a:cs typeface="Calibri" pitchFamily="34" charset="0"/>
                </a:rPr>
                <a:t>Sprüche 3,27</a:t>
              </a:r>
            </a:p>
          </p:txBody>
        </p:sp>
      </p:grpSp>
    </p:spTree>
    <p:extLst>
      <p:ext uri="{BB962C8B-B14F-4D97-AF65-F5344CB8AC3E}">
        <p14:creationId xmlns:p14="http://schemas.microsoft.com/office/powerpoint/2010/main" val="3815790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439912" y="5486400"/>
            <a:ext cx="9289032" cy="16150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sp>
        <p:nvSpPr>
          <p:cNvPr id="32770" name="AutoShape 34"/>
          <p:cNvSpPr>
            <a:spLocks noChangeArrowheads="1"/>
          </p:cNvSpPr>
          <p:nvPr/>
        </p:nvSpPr>
        <p:spPr bwMode="auto">
          <a:xfrm rot="5383446">
            <a:off x="2066925" y="3810000"/>
            <a:ext cx="685800" cy="990600"/>
          </a:xfrm>
          <a:prstGeom prst="triangle">
            <a:avLst>
              <a:gd name="adj" fmla="val 50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sp>
        <p:nvSpPr>
          <p:cNvPr id="32771" name="Freeform 35"/>
          <p:cNvSpPr>
            <a:spLocks/>
          </p:cNvSpPr>
          <p:nvPr/>
        </p:nvSpPr>
        <p:spPr bwMode="auto">
          <a:xfrm>
            <a:off x="2297112" y="4495801"/>
            <a:ext cx="4267200" cy="574675"/>
          </a:xfrm>
          <a:custGeom>
            <a:avLst/>
            <a:gdLst>
              <a:gd name="T0" fmla="*/ 0 w 2688"/>
              <a:gd name="T1" fmla="*/ 2147483647 h 362"/>
              <a:gd name="T2" fmla="*/ 2147483647 w 2688"/>
              <a:gd name="T3" fmla="*/ 2147483647 h 362"/>
              <a:gd name="T4" fmla="*/ 2147483647 w 2688"/>
              <a:gd name="T5" fmla="*/ 0 h 362"/>
              <a:gd name="T6" fmla="*/ 0 w 2688"/>
              <a:gd name="T7" fmla="*/ 2147483647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8" h="362">
                <a:moveTo>
                  <a:pt x="0" y="362"/>
                </a:moveTo>
                <a:cubicBezTo>
                  <a:pt x="0" y="362"/>
                  <a:pt x="1344" y="362"/>
                  <a:pt x="2688" y="362"/>
                </a:cubicBezTo>
                <a:cubicBezTo>
                  <a:pt x="1248" y="203"/>
                  <a:pt x="1010" y="0"/>
                  <a:pt x="672" y="0"/>
                </a:cubicBezTo>
                <a:cubicBezTo>
                  <a:pt x="456" y="0"/>
                  <a:pt x="480" y="24"/>
                  <a:pt x="0" y="362"/>
                </a:cubicBezTo>
                <a:close/>
              </a:path>
            </a:pathLst>
          </a:custGeom>
          <a:solidFill>
            <a:schemeClr val="accent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2" name="Rectangle 36"/>
          <p:cNvSpPr>
            <a:spLocks noChangeArrowheads="1"/>
          </p:cNvSpPr>
          <p:nvPr/>
        </p:nvSpPr>
        <p:spPr bwMode="auto">
          <a:xfrm>
            <a:off x="1916112" y="5257800"/>
            <a:ext cx="6858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de-CH" altLang="en-US" sz="1600" b="1" kern="0">
                <a:solidFill>
                  <a:schemeClr val="bg1"/>
                </a:solidFill>
                <a:latin typeface="Calibri" pitchFamily="34" charset="0"/>
                <a:ea typeface="Calibri" pitchFamily="34" charset="0"/>
                <a:cs typeface="Calibri" pitchFamily="34" charset="0"/>
              </a:rPr>
              <a:t>P S Y C H O L O G I E</a:t>
            </a:r>
          </a:p>
        </p:txBody>
      </p:sp>
      <p:sp>
        <p:nvSpPr>
          <p:cNvPr id="32773" name="Freeform 37"/>
          <p:cNvSpPr>
            <a:spLocks/>
          </p:cNvSpPr>
          <p:nvPr/>
        </p:nvSpPr>
        <p:spPr bwMode="auto">
          <a:xfrm>
            <a:off x="1916112" y="5715000"/>
            <a:ext cx="6858000" cy="533400"/>
          </a:xfrm>
          <a:custGeom>
            <a:avLst/>
            <a:gdLst>
              <a:gd name="T0" fmla="*/ 0 w 4320"/>
              <a:gd name="T1" fmla="*/ 2147483647 h 336"/>
              <a:gd name="T2" fmla="*/ 2147483647 w 4320"/>
              <a:gd name="T3" fmla="*/ 2147483647 h 336"/>
              <a:gd name="T4" fmla="*/ 2147483647 w 4320"/>
              <a:gd name="T5" fmla="*/ 0 h 336"/>
              <a:gd name="T6" fmla="*/ 2147483647 w 4320"/>
              <a:gd name="T7" fmla="*/ 0 h 336"/>
              <a:gd name="T8" fmla="*/ 0 w 4320"/>
              <a:gd name="T9" fmla="*/ 214748364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0" h="336">
                <a:moveTo>
                  <a:pt x="0" y="336"/>
                </a:moveTo>
                <a:lnTo>
                  <a:pt x="4320" y="336"/>
                </a:lnTo>
                <a:lnTo>
                  <a:pt x="4320" y="0"/>
                </a:lnTo>
                <a:lnTo>
                  <a:pt x="144" y="0"/>
                </a:lnTo>
                <a:lnTo>
                  <a:pt x="0" y="336"/>
                </a:lnTo>
                <a:close/>
              </a:path>
            </a:pathLst>
          </a:custGeom>
          <a:solidFill>
            <a:srgbClr val="FFFF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4" name="Line 38"/>
          <p:cNvSpPr>
            <a:spLocks noChangeShapeType="1"/>
          </p:cNvSpPr>
          <p:nvPr/>
        </p:nvSpPr>
        <p:spPr bwMode="auto">
          <a:xfrm>
            <a:off x="1916112" y="31369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5" name="Line 39"/>
          <p:cNvSpPr>
            <a:spLocks noChangeShapeType="1"/>
          </p:cNvSpPr>
          <p:nvPr/>
        </p:nvSpPr>
        <p:spPr bwMode="auto">
          <a:xfrm>
            <a:off x="2144712" y="31369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6" name="Line 45"/>
          <p:cNvSpPr>
            <a:spLocks noChangeShapeType="1"/>
          </p:cNvSpPr>
          <p:nvPr/>
        </p:nvSpPr>
        <p:spPr bwMode="auto">
          <a:xfrm>
            <a:off x="1916112" y="33528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7" name="Text Box 46"/>
          <p:cNvSpPr txBox="1">
            <a:spLocks noChangeArrowheads="1"/>
          </p:cNvSpPr>
          <p:nvPr/>
        </p:nvSpPr>
        <p:spPr bwMode="auto">
          <a:xfrm>
            <a:off x="1866901" y="2919414"/>
            <a:ext cx="409575"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spcBef>
                <a:spcPct val="0"/>
              </a:spcBef>
              <a:defRPr/>
            </a:pPr>
            <a:r>
              <a:rPr lang="de-CH" altLang="en-US" sz="1200" kern="0">
                <a:ea typeface="Calibri" pitchFamily="34" charset="0"/>
                <a:cs typeface="Calibri" pitchFamily="34" charset="0"/>
              </a:rPr>
              <a:t>5 %</a:t>
            </a:r>
          </a:p>
        </p:txBody>
      </p:sp>
      <p:sp>
        <p:nvSpPr>
          <p:cNvPr id="32778" name="Line 40"/>
          <p:cNvSpPr>
            <a:spLocks noChangeShapeType="1"/>
          </p:cNvSpPr>
          <p:nvPr/>
        </p:nvSpPr>
        <p:spPr bwMode="auto">
          <a:xfrm>
            <a:off x="2960687" y="31369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79" name="Text Box 47"/>
          <p:cNvSpPr txBox="1">
            <a:spLocks noChangeArrowheads="1"/>
          </p:cNvSpPr>
          <p:nvPr/>
        </p:nvSpPr>
        <p:spPr bwMode="auto">
          <a:xfrm>
            <a:off x="2786062" y="2919414"/>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spcBef>
                <a:spcPct val="0"/>
              </a:spcBef>
              <a:defRPr/>
            </a:pPr>
            <a:r>
              <a:rPr lang="de-CH" altLang="en-US" sz="1200" kern="0">
                <a:ea typeface="Calibri" pitchFamily="34" charset="0"/>
                <a:cs typeface="Calibri" pitchFamily="34" charset="0"/>
              </a:rPr>
              <a:t>20</a:t>
            </a:r>
          </a:p>
        </p:txBody>
      </p:sp>
      <p:sp>
        <p:nvSpPr>
          <p:cNvPr id="32780" name="Line 50"/>
          <p:cNvSpPr>
            <a:spLocks noChangeShapeType="1"/>
          </p:cNvSpPr>
          <p:nvPr/>
        </p:nvSpPr>
        <p:spPr bwMode="auto">
          <a:xfrm>
            <a:off x="4332287" y="31369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81" name="Text Box 51"/>
          <p:cNvSpPr txBox="1">
            <a:spLocks noChangeArrowheads="1"/>
          </p:cNvSpPr>
          <p:nvPr/>
        </p:nvSpPr>
        <p:spPr bwMode="auto">
          <a:xfrm>
            <a:off x="4157662" y="2919414"/>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spcBef>
                <a:spcPct val="0"/>
              </a:spcBef>
              <a:defRPr/>
            </a:pPr>
            <a:r>
              <a:rPr lang="de-CH" altLang="en-US" sz="1200" kern="0">
                <a:ea typeface="Calibri" pitchFamily="34" charset="0"/>
                <a:cs typeface="Calibri" pitchFamily="34" charset="0"/>
              </a:rPr>
              <a:t>40</a:t>
            </a:r>
          </a:p>
        </p:txBody>
      </p:sp>
      <p:sp>
        <p:nvSpPr>
          <p:cNvPr id="32782" name="Line 53"/>
          <p:cNvSpPr>
            <a:spLocks noChangeShapeType="1"/>
          </p:cNvSpPr>
          <p:nvPr/>
        </p:nvSpPr>
        <p:spPr bwMode="auto">
          <a:xfrm>
            <a:off x="8850312" y="31369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83" name="Text Box 54"/>
          <p:cNvSpPr txBox="1">
            <a:spLocks noChangeArrowheads="1"/>
          </p:cNvSpPr>
          <p:nvPr/>
        </p:nvSpPr>
        <p:spPr bwMode="auto">
          <a:xfrm>
            <a:off x="8647112" y="2919414"/>
            <a:ext cx="431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spcBef>
                <a:spcPct val="0"/>
              </a:spcBef>
              <a:defRPr/>
            </a:pPr>
            <a:r>
              <a:rPr lang="de-CH" altLang="en-US" sz="1200" kern="0">
                <a:ea typeface="Calibri" pitchFamily="34" charset="0"/>
                <a:cs typeface="Calibri" pitchFamily="34" charset="0"/>
              </a:rPr>
              <a:t>100</a:t>
            </a:r>
          </a:p>
        </p:txBody>
      </p:sp>
      <p:sp>
        <p:nvSpPr>
          <p:cNvPr id="32784" name="Text Box 58"/>
          <p:cNvSpPr txBox="1">
            <a:spLocks noChangeArrowheads="1"/>
          </p:cNvSpPr>
          <p:nvPr/>
        </p:nvSpPr>
        <p:spPr bwMode="auto">
          <a:xfrm>
            <a:off x="2068512" y="1295400"/>
            <a:ext cx="3162300"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kern="0">
                <a:ea typeface="Calibri" pitchFamily="34" charset="0"/>
                <a:cs typeface="Calibri" pitchFamily="34" charset="0"/>
              </a:rPr>
              <a:t>Schwere psychiatrische Krankheiten</a:t>
            </a:r>
          </a:p>
        </p:txBody>
      </p:sp>
      <p:sp>
        <p:nvSpPr>
          <p:cNvPr id="32785" name="Line 60"/>
          <p:cNvSpPr>
            <a:spLocks noChangeShapeType="1"/>
          </p:cNvSpPr>
          <p:nvPr/>
        </p:nvSpPr>
        <p:spPr bwMode="auto">
          <a:xfrm flipV="1">
            <a:off x="2068512" y="1676401"/>
            <a:ext cx="0" cy="1027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86" name="Text Box 62"/>
          <p:cNvSpPr txBox="1">
            <a:spLocks noChangeArrowheads="1"/>
          </p:cNvSpPr>
          <p:nvPr/>
        </p:nvSpPr>
        <p:spPr bwMode="auto">
          <a:xfrm>
            <a:off x="3135313" y="1949450"/>
            <a:ext cx="5503863"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kern="0">
                <a:ea typeface="Calibri" pitchFamily="34" charset="0"/>
                <a:cs typeface="Calibri" pitchFamily="34" charset="0"/>
              </a:rPr>
              <a:t>Angststörungen, leichtere Dep., Persönlichkeitsstörungen, Sucht</a:t>
            </a:r>
          </a:p>
        </p:txBody>
      </p:sp>
      <p:sp>
        <p:nvSpPr>
          <p:cNvPr id="32787" name="Text Box 63"/>
          <p:cNvSpPr txBox="1">
            <a:spLocks noChangeArrowheads="1"/>
          </p:cNvSpPr>
          <p:nvPr/>
        </p:nvSpPr>
        <p:spPr bwMode="auto">
          <a:xfrm>
            <a:off x="3897312" y="2438400"/>
            <a:ext cx="3505200"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kern="0">
                <a:ea typeface="Calibri" pitchFamily="34" charset="0"/>
                <a:cs typeface="Calibri" pitchFamily="34" charset="0"/>
              </a:rPr>
              <a:t>Anpassungsstörungen, Lebensprobleme</a:t>
            </a:r>
          </a:p>
        </p:txBody>
      </p:sp>
      <p:sp>
        <p:nvSpPr>
          <p:cNvPr id="32788" name="Text Box 64"/>
          <p:cNvSpPr txBox="1">
            <a:spLocks noChangeArrowheads="1"/>
          </p:cNvSpPr>
          <p:nvPr/>
        </p:nvSpPr>
        <p:spPr bwMode="auto">
          <a:xfrm>
            <a:off x="5651501" y="3016250"/>
            <a:ext cx="2008187"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b="1" kern="0">
                <a:ea typeface="Calibri" pitchFamily="34" charset="0"/>
                <a:cs typeface="Calibri" pitchFamily="34" charset="0"/>
              </a:rPr>
              <a:t>„gesunde Menschen“</a:t>
            </a:r>
          </a:p>
        </p:txBody>
      </p:sp>
      <p:grpSp>
        <p:nvGrpSpPr>
          <p:cNvPr id="32789" name="Group 69"/>
          <p:cNvGrpSpPr>
            <a:grpSpLocks/>
          </p:cNvGrpSpPr>
          <p:nvPr/>
        </p:nvGrpSpPr>
        <p:grpSpPr bwMode="auto">
          <a:xfrm>
            <a:off x="2525712" y="2286001"/>
            <a:ext cx="6400800" cy="633413"/>
            <a:chOff x="1296" y="1152"/>
            <a:chExt cx="3600" cy="384"/>
          </a:xfrm>
        </p:grpSpPr>
        <p:sp>
          <p:nvSpPr>
            <p:cNvPr id="32799" name="Line 61"/>
            <p:cNvSpPr>
              <a:spLocks noChangeShapeType="1"/>
            </p:cNvSpPr>
            <p:nvPr/>
          </p:nvSpPr>
          <p:spPr bwMode="auto">
            <a:xfrm flipV="1">
              <a:off x="1296" y="1152"/>
              <a:ext cx="33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800" name="Line 66"/>
            <p:cNvSpPr>
              <a:spLocks noChangeShapeType="1"/>
            </p:cNvSpPr>
            <p:nvPr/>
          </p:nvSpPr>
          <p:spPr bwMode="auto">
            <a:xfrm>
              <a:off x="1632" y="1152"/>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grpSp>
      <p:grpSp>
        <p:nvGrpSpPr>
          <p:cNvPr id="32790" name="Group 70"/>
          <p:cNvGrpSpPr>
            <a:grpSpLocks/>
          </p:cNvGrpSpPr>
          <p:nvPr/>
        </p:nvGrpSpPr>
        <p:grpSpPr bwMode="auto">
          <a:xfrm>
            <a:off x="3440112" y="2743200"/>
            <a:ext cx="4114800" cy="609600"/>
            <a:chOff x="1872" y="1344"/>
            <a:chExt cx="2304" cy="288"/>
          </a:xfrm>
        </p:grpSpPr>
        <p:sp>
          <p:nvSpPr>
            <p:cNvPr id="32797" name="Line 65"/>
            <p:cNvSpPr>
              <a:spLocks noChangeShapeType="1"/>
            </p:cNvSpPr>
            <p:nvPr/>
          </p:nvSpPr>
          <p:spPr bwMode="auto">
            <a:xfrm flipV="1">
              <a:off x="1872" y="1344"/>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98" name="Line 67"/>
            <p:cNvSpPr>
              <a:spLocks noChangeShapeType="1"/>
            </p:cNvSpPr>
            <p:nvPr/>
          </p:nvSpPr>
          <p:spPr bwMode="auto">
            <a:xfrm>
              <a:off x="2160" y="1344"/>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grpSp>
      <p:sp>
        <p:nvSpPr>
          <p:cNvPr id="32791" name="Line 72"/>
          <p:cNvSpPr>
            <a:spLocks noChangeShapeType="1"/>
          </p:cNvSpPr>
          <p:nvPr/>
        </p:nvSpPr>
        <p:spPr bwMode="auto">
          <a:xfrm>
            <a:off x="2068512" y="167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kern="0">
              <a:solidFill>
                <a:sysClr val="windowText" lastClr="000000"/>
              </a:solidFill>
            </a:endParaRPr>
          </a:p>
        </p:txBody>
      </p:sp>
      <p:sp>
        <p:nvSpPr>
          <p:cNvPr id="32792" name="Text Box 73"/>
          <p:cNvSpPr txBox="1">
            <a:spLocks noChangeArrowheads="1"/>
          </p:cNvSpPr>
          <p:nvPr/>
        </p:nvSpPr>
        <p:spPr bwMode="auto">
          <a:xfrm>
            <a:off x="2525713" y="3810000"/>
            <a:ext cx="1108075"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b="1" kern="0">
                <a:ea typeface="Calibri" pitchFamily="34" charset="0"/>
                <a:cs typeface="Calibri" pitchFamily="34" charset="0"/>
              </a:rPr>
              <a:t>Psychiatrie</a:t>
            </a:r>
          </a:p>
        </p:txBody>
      </p:sp>
      <p:sp>
        <p:nvSpPr>
          <p:cNvPr id="32793" name="Text Box 74"/>
          <p:cNvSpPr txBox="1">
            <a:spLocks noChangeArrowheads="1"/>
          </p:cNvSpPr>
          <p:nvPr/>
        </p:nvSpPr>
        <p:spPr bwMode="auto">
          <a:xfrm>
            <a:off x="4887913" y="4495800"/>
            <a:ext cx="1490663"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b="1" kern="0">
                <a:ea typeface="Calibri" pitchFamily="34" charset="0"/>
                <a:cs typeface="Calibri" pitchFamily="34" charset="0"/>
              </a:rPr>
              <a:t>Psychotherapie</a:t>
            </a:r>
          </a:p>
        </p:txBody>
      </p:sp>
      <p:sp>
        <p:nvSpPr>
          <p:cNvPr id="32794" name="Text Box 75"/>
          <p:cNvSpPr txBox="1">
            <a:spLocks noChangeArrowheads="1"/>
          </p:cNvSpPr>
          <p:nvPr/>
        </p:nvSpPr>
        <p:spPr bwMode="auto">
          <a:xfrm>
            <a:off x="4430713" y="5867400"/>
            <a:ext cx="1522413"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b="1" kern="0">
                <a:ea typeface="Calibri" pitchFamily="34" charset="0"/>
                <a:cs typeface="Calibri" pitchFamily="34" charset="0"/>
              </a:rPr>
              <a:t>S E E L S O R G E</a:t>
            </a:r>
          </a:p>
        </p:txBody>
      </p:sp>
      <p:sp>
        <p:nvSpPr>
          <p:cNvPr id="32795" name="Oval 76"/>
          <p:cNvSpPr>
            <a:spLocks noChangeArrowheads="1"/>
          </p:cNvSpPr>
          <p:nvPr/>
        </p:nvSpPr>
        <p:spPr bwMode="auto">
          <a:xfrm>
            <a:off x="1306512" y="5410200"/>
            <a:ext cx="1219200" cy="121920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sp>
        <p:nvSpPr>
          <p:cNvPr id="32796" name="Rectangle 77"/>
          <p:cNvSpPr>
            <a:spLocks noGrp="1" noChangeArrowheads="1"/>
          </p:cNvSpPr>
          <p:nvPr>
            <p:ph type="title"/>
          </p:nvPr>
        </p:nvSpPr>
        <p:spPr/>
        <p:txBody>
          <a:bodyPr/>
          <a:lstStyle/>
          <a:p>
            <a:r>
              <a:rPr lang="de-CH" altLang="en-US">
                <a:ea typeface="Calibri" pitchFamily="34" charset="0"/>
                <a:cs typeface="Calibri" pitchFamily="34" charset="0"/>
              </a:rPr>
              <a:t>Begriffsbestimmung</a:t>
            </a:r>
          </a:p>
        </p:txBody>
      </p:sp>
    </p:spTree>
    <p:extLst>
      <p:ext uri="{BB962C8B-B14F-4D97-AF65-F5344CB8AC3E}">
        <p14:creationId xmlns:p14="http://schemas.microsoft.com/office/powerpoint/2010/main" val="366279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Psychiatrie und Seelsorge</a:t>
            </a:r>
          </a:p>
        </p:txBody>
      </p:sp>
      <p:pic>
        <p:nvPicPr>
          <p:cNvPr id="6" name="Grafik 5"/>
          <p:cNvPicPr>
            <a:picLocks noChangeAspect="1"/>
          </p:cNvPicPr>
          <p:nvPr/>
        </p:nvPicPr>
        <p:blipFill>
          <a:blip r:embed="rId2"/>
          <a:stretch>
            <a:fillRect/>
          </a:stretch>
        </p:blipFill>
        <p:spPr>
          <a:xfrm>
            <a:off x="2087984" y="1498988"/>
            <a:ext cx="7488610" cy="4746212"/>
          </a:xfrm>
          <a:prstGeom prst="rect">
            <a:avLst/>
          </a:prstGeom>
        </p:spPr>
      </p:pic>
      <p:sp>
        <p:nvSpPr>
          <p:cNvPr id="7" name="Oval 1044"/>
          <p:cNvSpPr>
            <a:spLocks noChangeArrowheads="1"/>
          </p:cNvSpPr>
          <p:nvPr/>
        </p:nvSpPr>
        <p:spPr bwMode="auto">
          <a:xfrm>
            <a:off x="1223888" y="1052736"/>
            <a:ext cx="1050576" cy="1050576"/>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87940">
              <a:defRPr/>
            </a:pPr>
            <a:endParaRPr lang="de-CH" altLang="en-US" sz="1551" kern="0">
              <a:solidFill>
                <a:sysClr val="windowText" lastClr="000000"/>
              </a:solidFill>
            </a:endParaRPr>
          </a:p>
        </p:txBody>
      </p:sp>
      <p:sp>
        <p:nvSpPr>
          <p:cNvPr id="8" name="AutoShape 1045"/>
          <p:cNvSpPr>
            <a:spLocks noChangeArrowheads="1"/>
          </p:cNvSpPr>
          <p:nvPr/>
        </p:nvSpPr>
        <p:spPr bwMode="auto">
          <a:xfrm rot="2461928">
            <a:off x="1552194" y="2037651"/>
            <a:ext cx="1510203" cy="262644"/>
          </a:xfrm>
          <a:prstGeom prst="notchedRightArrow">
            <a:avLst>
              <a:gd name="adj1" fmla="val 50000"/>
              <a:gd name="adj2" fmla="val 14375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87940">
              <a:defRPr/>
            </a:pPr>
            <a:endParaRPr lang="de-CH" altLang="en-US" sz="1551" kern="0">
              <a:solidFill>
                <a:sysClr val="windowText" lastClr="000000"/>
              </a:solidFill>
            </a:endParaRPr>
          </a:p>
        </p:txBody>
      </p:sp>
    </p:spTree>
    <p:extLst>
      <p:ext uri="{BB962C8B-B14F-4D97-AF65-F5344CB8AC3E}">
        <p14:creationId xmlns:p14="http://schemas.microsoft.com/office/powerpoint/2010/main" val="3197839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en-US">
                <a:ea typeface="Calibri" pitchFamily="34" charset="0"/>
                <a:cs typeface="Calibri" pitchFamily="34" charset="0"/>
              </a:rPr>
              <a:t>Vier Seelsorgestrategien</a:t>
            </a:r>
            <a:endParaRPr lang="de-DE" altLang="en-US">
              <a:ea typeface="Calibri" pitchFamily="34" charset="0"/>
              <a:cs typeface="Calibri" pitchFamily="34" charset="0"/>
            </a:endParaRPr>
          </a:p>
        </p:txBody>
      </p:sp>
      <p:sp>
        <p:nvSpPr>
          <p:cNvPr id="23555" name="Text Box 5"/>
          <p:cNvSpPr txBox="1">
            <a:spLocks noChangeArrowheads="1"/>
          </p:cNvSpPr>
          <p:nvPr/>
        </p:nvSpPr>
        <p:spPr bwMode="auto">
          <a:xfrm>
            <a:off x="1839912" y="1412776"/>
            <a:ext cx="25170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defRPr/>
            </a:pPr>
            <a:r>
              <a:rPr lang="de-CH" altLang="en-US" sz="1600" kern="0">
                <a:ea typeface="Calibri" pitchFamily="34" charset="0"/>
                <a:cs typeface="Calibri" pitchFamily="34" charset="0"/>
              </a:rPr>
              <a:t>Nach 1. Thessalonicher 5:14</a:t>
            </a:r>
          </a:p>
        </p:txBody>
      </p:sp>
      <p:grpSp>
        <p:nvGrpSpPr>
          <p:cNvPr id="61458" name="Group 18"/>
          <p:cNvGrpSpPr>
            <a:grpSpLocks/>
          </p:cNvGrpSpPr>
          <p:nvPr/>
        </p:nvGrpSpPr>
        <p:grpSpPr bwMode="auto">
          <a:xfrm>
            <a:off x="1839912" y="1835666"/>
            <a:ext cx="6705600" cy="762000"/>
            <a:chOff x="864" y="1430"/>
            <a:chExt cx="4224" cy="480"/>
          </a:xfrm>
        </p:grpSpPr>
        <p:sp>
          <p:nvSpPr>
            <p:cNvPr id="23569" name="Rectangle 6"/>
            <p:cNvSpPr>
              <a:spLocks noChangeArrowheads="1"/>
            </p:cNvSpPr>
            <p:nvPr/>
          </p:nvSpPr>
          <p:spPr bwMode="auto">
            <a:xfrm>
              <a:off x="864" y="1502"/>
              <a:ext cx="1632" cy="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1. Ermahnen</a:t>
              </a:r>
            </a:p>
          </p:txBody>
        </p:sp>
        <p:sp>
          <p:nvSpPr>
            <p:cNvPr id="23570" name="AutoShape 7"/>
            <p:cNvSpPr>
              <a:spLocks noChangeArrowheads="1"/>
            </p:cNvSpPr>
            <p:nvPr/>
          </p:nvSpPr>
          <p:spPr bwMode="auto">
            <a:xfrm>
              <a:off x="3840" y="1430"/>
              <a:ext cx="1248" cy="480"/>
            </a:xfrm>
            <a:prstGeom prst="flowChartDocumen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Unordentliche</a:t>
              </a:r>
            </a:p>
          </p:txBody>
        </p:sp>
        <p:sp>
          <p:nvSpPr>
            <p:cNvPr id="23571" name="AutoShape 14"/>
            <p:cNvSpPr>
              <a:spLocks noChangeArrowheads="1"/>
            </p:cNvSpPr>
            <p:nvPr/>
          </p:nvSpPr>
          <p:spPr bwMode="auto">
            <a:xfrm>
              <a:off x="2928" y="1574"/>
              <a:ext cx="480" cy="192"/>
            </a:xfrm>
            <a:prstGeom prst="rightArrow">
              <a:avLst>
                <a:gd name="adj1" fmla="val 50000"/>
                <a:gd name="adj2" fmla="val 6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grpSp>
        <p:nvGrpSpPr>
          <p:cNvPr id="61459" name="Group 19"/>
          <p:cNvGrpSpPr>
            <a:grpSpLocks/>
          </p:cNvGrpSpPr>
          <p:nvPr/>
        </p:nvGrpSpPr>
        <p:grpSpPr bwMode="auto">
          <a:xfrm>
            <a:off x="1839912" y="2902466"/>
            <a:ext cx="6705600" cy="762000"/>
            <a:chOff x="864" y="2102"/>
            <a:chExt cx="4224" cy="480"/>
          </a:xfrm>
        </p:grpSpPr>
        <p:sp>
          <p:nvSpPr>
            <p:cNvPr id="23566" name="Rectangle 8"/>
            <p:cNvSpPr>
              <a:spLocks noChangeArrowheads="1"/>
            </p:cNvSpPr>
            <p:nvPr/>
          </p:nvSpPr>
          <p:spPr bwMode="auto">
            <a:xfrm>
              <a:off x="864" y="2174"/>
              <a:ext cx="1632" cy="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2. Trösten	</a:t>
              </a:r>
            </a:p>
          </p:txBody>
        </p:sp>
        <p:sp>
          <p:nvSpPr>
            <p:cNvPr id="23567" name="AutoShape 9"/>
            <p:cNvSpPr>
              <a:spLocks noChangeArrowheads="1"/>
            </p:cNvSpPr>
            <p:nvPr/>
          </p:nvSpPr>
          <p:spPr bwMode="auto">
            <a:xfrm>
              <a:off x="3840" y="2102"/>
              <a:ext cx="1248" cy="480"/>
            </a:xfrm>
            <a:prstGeom prst="flowChartDocumen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Verzagte</a:t>
              </a:r>
            </a:p>
          </p:txBody>
        </p:sp>
        <p:sp>
          <p:nvSpPr>
            <p:cNvPr id="23568" name="AutoShape 15"/>
            <p:cNvSpPr>
              <a:spLocks noChangeArrowheads="1"/>
            </p:cNvSpPr>
            <p:nvPr/>
          </p:nvSpPr>
          <p:spPr bwMode="auto">
            <a:xfrm>
              <a:off x="2928" y="2246"/>
              <a:ext cx="480" cy="192"/>
            </a:xfrm>
            <a:prstGeom prst="rightArrow">
              <a:avLst>
                <a:gd name="adj1" fmla="val 50000"/>
                <a:gd name="adj2" fmla="val 6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grpSp>
        <p:nvGrpSpPr>
          <p:cNvPr id="61460" name="Group 20"/>
          <p:cNvGrpSpPr>
            <a:grpSpLocks/>
          </p:cNvGrpSpPr>
          <p:nvPr/>
        </p:nvGrpSpPr>
        <p:grpSpPr bwMode="auto">
          <a:xfrm>
            <a:off x="1839912" y="3969266"/>
            <a:ext cx="6705600" cy="762000"/>
            <a:chOff x="864" y="2774"/>
            <a:chExt cx="4224" cy="480"/>
          </a:xfrm>
        </p:grpSpPr>
        <p:sp>
          <p:nvSpPr>
            <p:cNvPr id="23563" name="Rectangle 10"/>
            <p:cNvSpPr>
              <a:spLocks noChangeArrowheads="1"/>
            </p:cNvSpPr>
            <p:nvPr/>
          </p:nvSpPr>
          <p:spPr bwMode="auto">
            <a:xfrm>
              <a:off x="864" y="2846"/>
              <a:ext cx="1632" cy="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3. Tragen</a:t>
              </a:r>
            </a:p>
          </p:txBody>
        </p:sp>
        <p:sp>
          <p:nvSpPr>
            <p:cNvPr id="23564" name="AutoShape 11"/>
            <p:cNvSpPr>
              <a:spLocks noChangeArrowheads="1"/>
            </p:cNvSpPr>
            <p:nvPr/>
          </p:nvSpPr>
          <p:spPr bwMode="auto">
            <a:xfrm>
              <a:off x="3840" y="2774"/>
              <a:ext cx="1248" cy="480"/>
            </a:xfrm>
            <a:prstGeom prst="flowChartDocumen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Schwache</a:t>
              </a:r>
            </a:p>
          </p:txBody>
        </p:sp>
        <p:sp>
          <p:nvSpPr>
            <p:cNvPr id="23565" name="AutoShape 16"/>
            <p:cNvSpPr>
              <a:spLocks noChangeArrowheads="1"/>
            </p:cNvSpPr>
            <p:nvPr/>
          </p:nvSpPr>
          <p:spPr bwMode="auto">
            <a:xfrm>
              <a:off x="2928" y="2918"/>
              <a:ext cx="480" cy="192"/>
            </a:xfrm>
            <a:prstGeom prst="rightArrow">
              <a:avLst>
                <a:gd name="adj1" fmla="val 50000"/>
                <a:gd name="adj2" fmla="val 6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grpSp>
        <p:nvGrpSpPr>
          <p:cNvPr id="61461" name="Group 21"/>
          <p:cNvGrpSpPr>
            <a:grpSpLocks/>
          </p:cNvGrpSpPr>
          <p:nvPr/>
        </p:nvGrpSpPr>
        <p:grpSpPr bwMode="auto">
          <a:xfrm>
            <a:off x="1839912" y="5112266"/>
            <a:ext cx="6705600" cy="762000"/>
            <a:chOff x="864" y="3494"/>
            <a:chExt cx="4224" cy="480"/>
          </a:xfrm>
        </p:grpSpPr>
        <p:sp>
          <p:nvSpPr>
            <p:cNvPr id="23560" name="Rectangle 12"/>
            <p:cNvSpPr>
              <a:spLocks noChangeArrowheads="1"/>
            </p:cNvSpPr>
            <p:nvPr/>
          </p:nvSpPr>
          <p:spPr bwMode="auto">
            <a:xfrm>
              <a:off x="864" y="3566"/>
              <a:ext cx="1632" cy="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4. Geduld haben</a:t>
              </a:r>
            </a:p>
          </p:txBody>
        </p:sp>
        <p:sp>
          <p:nvSpPr>
            <p:cNvPr id="23561" name="AutoShape 13"/>
            <p:cNvSpPr>
              <a:spLocks noChangeArrowheads="1"/>
            </p:cNvSpPr>
            <p:nvPr/>
          </p:nvSpPr>
          <p:spPr bwMode="auto">
            <a:xfrm>
              <a:off x="3840" y="3494"/>
              <a:ext cx="1248" cy="480"/>
            </a:xfrm>
            <a:prstGeom prst="flowChartDocument">
              <a:avLst/>
            </a:prstGeom>
            <a:solidFill>
              <a:srgbClr val="CCFF33"/>
            </a:solidFill>
            <a:ln w="9525">
              <a:solidFill>
                <a:schemeClr val="tx1"/>
              </a:solidFill>
              <a:miter lim="800000"/>
              <a:headEnd/>
              <a:tailEnd/>
            </a:ln>
            <a:effectLst>
              <a:outerShdw dist="107763" dir="2700000" algn="ctr" rotWithShape="0">
                <a:schemeClr val="bg2"/>
              </a:outerShdw>
            </a:effectLst>
          </p:spPr>
          <p:txBody>
            <a:bodyPr wrap="none" anchor="ctr"/>
            <a:lstStyle/>
            <a:p>
              <a:pPr>
                <a:spcBef>
                  <a:spcPct val="0"/>
                </a:spcBef>
                <a:defRPr/>
              </a:pPr>
              <a:r>
                <a:rPr lang="de-CH" altLang="en-US" b="1" kern="0">
                  <a:solidFill>
                    <a:sysClr val="windowText" lastClr="000000"/>
                  </a:solidFill>
                  <a:latin typeface="Calibri" pitchFamily="34" charset="0"/>
                  <a:ea typeface="Calibri" pitchFamily="34" charset="0"/>
                  <a:cs typeface="Calibri" pitchFamily="34" charset="0"/>
                </a:rPr>
                <a:t>jedermann</a:t>
              </a:r>
              <a:endParaRPr lang="de-CH" altLang="en-US" kern="0">
                <a:solidFill>
                  <a:sysClr val="windowText" lastClr="000000"/>
                </a:solidFill>
                <a:latin typeface="Calibri" pitchFamily="34" charset="0"/>
                <a:ea typeface="Calibri" pitchFamily="34" charset="0"/>
                <a:cs typeface="Calibri" pitchFamily="34" charset="0"/>
              </a:endParaRPr>
            </a:p>
          </p:txBody>
        </p:sp>
        <p:sp>
          <p:nvSpPr>
            <p:cNvPr id="23562" name="AutoShape 17"/>
            <p:cNvSpPr>
              <a:spLocks noChangeArrowheads="1"/>
            </p:cNvSpPr>
            <p:nvPr/>
          </p:nvSpPr>
          <p:spPr bwMode="auto">
            <a:xfrm>
              <a:off x="2928" y="3638"/>
              <a:ext cx="480" cy="192"/>
            </a:xfrm>
            <a:prstGeom prst="rightArrow">
              <a:avLst>
                <a:gd name="adj1" fmla="val 50000"/>
                <a:gd name="adj2" fmla="val 6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grpSp>
    </p:spTree>
    <p:extLst>
      <p:ext uri="{BB962C8B-B14F-4D97-AF65-F5344CB8AC3E}">
        <p14:creationId xmlns:p14="http://schemas.microsoft.com/office/powerpoint/2010/main" val="3222796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61"/>
                                        </p:tgtEl>
                                        <p:attrNameLst>
                                          <p:attrName>style.visibility</p:attrName>
                                        </p:attrNameLst>
                                      </p:cBhvr>
                                      <p:to>
                                        <p:strVal val="visible"/>
                                      </p:to>
                                    </p:set>
                                    <p:anim calcmode="lin" valueType="num">
                                      <p:cBhvr additive="base">
                                        <p:cTn id="19" dur="500" fill="hold"/>
                                        <p:tgtEl>
                                          <p:spTgt spid="61461"/>
                                        </p:tgtEl>
                                        <p:attrNameLst>
                                          <p:attrName>ppt_x</p:attrName>
                                        </p:attrNameLst>
                                      </p:cBhvr>
                                      <p:tavLst>
                                        <p:tav tm="0">
                                          <p:val>
                                            <p:strVal val="#ppt_x"/>
                                          </p:val>
                                        </p:tav>
                                        <p:tav tm="100000">
                                          <p:val>
                                            <p:strVal val="#ppt_x"/>
                                          </p:val>
                                        </p:tav>
                                      </p:tavLst>
                                    </p:anim>
                                    <p:anim calcmode="lin" valueType="num">
                                      <p:cBhvr additive="base">
                                        <p:cTn id="20" dur="500" fill="hold"/>
                                        <p:tgtEl>
                                          <p:spTgt spid="61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en-US" dirty="0">
                <a:ea typeface="Calibri" pitchFamily="34" charset="0"/>
              </a:rPr>
              <a:t>Empirische Befunde</a:t>
            </a:r>
            <a:endParaRPr lang="de-CH" dirty="0"/>
          </a:p>
        </p:txBody>
      </p:sp>
      <p:sp>
        <p:nvSpPr>
          <p:cNvPr id="24579" name="Rectangle 3"/>
          <p:cNvSpPr>
            <a:spLocks noGrp="1" noChangeArrowheads="1"/>
          </p:cNvSpPr>
          <p:nvPr>
            <p:ph idx="1"/>
          </p:nvPr>
        </p:nvSpPr>
        <p:spPr/>
        <p:txBody>
          <a:bodyPr/>
          <a:lstStyle/>
          <a:p>
            <a:r>
              <a:rPr lang="de-DE" altLang="en-US" sz="2000" dirty="0">
                <a:ea typeface="Calibri" pitchFamily="34" charset="0"/>
              </a:rPr>
              <a:t>Analyse von zwei </a:t>
            </a:r>
            <a:r>
              <a:rPr lang="de-DE" altLang="en-US" sz="2000" dirty="0" err="1">
                <a:ea typeface="Calibri" pitchFamily="34" charset="0"/>
              </a:rPr>
              <a:t>grossen</a:t>
            </a:r>
            <a:r>
              <a:rPr lang="de-DE" altLang="en-US" sz="2000" dirty="0">
                <a:ea typeface="Calibri" pitchFamily="34" charset="0"/>
              </a:rPr>
              <a:t> Fachjournals (Larson et al. 1992): nur 35 Arbeiten in 12 Jahren, die in irgendeiner Weise eine Beziehung zwischen Religiosität und psychischer Gesundheit berücksichtigten. </a:t>
            </a:r>
          </a:p>
          <a:p>
            <a:r>
              <a:rPr lang="de-DE" altLang="en-US" sz="2000" u="sng" dirty="0">
                <a:ea typeface="Calibri" pitchFamily="34" charset="0"/>
              </a:rPr>
              <a:t>Dimensionen der Religiosität</a:t>
            </a:r>
            <a:r>
              <a:rPr lang="de-DE" altLang="en-US" sz="2000" dirty="0">
                <a:ea typeface="Calibri" pitchFamily="34" charset="0"/>
              </a:rPr>
              <a:t>: Einhaltung von Ritualen, Sinnfragen, soziale Unterstützung, Gebet, Beziehung zu Gott, andere.</a:t>
            </a:r>
          </a:p>
          <a:p>
            <a:r>
              <a:rPr lang="de-DE" altLang="en-US" sz="2000" u="sng" dirty="0">
                <a:ea typeface="Calibri" pitchFamily="34" charset="0"/>
              </a:rPr>
              <a:t>Erwartung</a:t>
            </a:r>
            <a:r>
              <a:rPr lang="de-DE" altLang="en-US" sz="2000" dirty="0">
                <a:ea typeface="Calibri" pitchFamily="34" charset="0"/>
              </a:rPr>
              <a:t>: kein oder negativer </a:t>
            </a:r>
            <a:r>
              <a:rPr lang="de-DE" altLang="en-US" sz="2000" dirty="0" err="1">
                <a:ea typeface="Calibri" pitchFamily="34" charset="0"/>
              </a:rPr>
              <a:t>Einfluß</a:t>
            </a:r>
            <a:r>
              <a:rPr lang="de-DE" altLang="en-US" sz="2000" dirty="0">
                <a:ea typeface="Calibri" pitchFamily="34" charset="0"/>
              </a:rPr>
              <a:t> der Religiosität auf die psychische Gesundheit. </a:t>
            </a:r>
          </a:p>
          <a:p>
            <a:r>
              <a:rPr lang="de-DE" altLang="en-US" sz="2000" u="sng" dirty="0">
                <a:ea typeface="Calibri" pitchFamily="34" charset="0"/>
              </a:rPr>
              <a:t>Resultate</a:t>
            </a:r>
            <a:r>
              <a:rPr lang="de-DE" altLang="en-US" sz="2000" dirty="0">
                <a:ea typeface="Calibri" pitchFamily="34" charset="0"/>
              </a:rPr>
              <a:t>: 36 mal positive Beziehung zwischen Glaube und seelischer Gesundheit, 8 mal eine negative Korrelation und 6 mal keine Auswirkung. </a:t>
            </a:r>
          </a:p>
        </p:txBody>
      </p:sp>
    </p:spTree>
    <p:extLst>
      <p:ext uri="{BB962C8B-B14F-4D97-AF65-F5344CB8AC3E}">
        <p14:creationId xmlns:p14="http://schemas.microsoft.com/office/powerpoint/2010/main" val="28464161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p:txBody>
          <a:bodyPr/>
          <a:lstStyle/>
          <a:p>
            <a:r>
              <a:rPr lang="de-CH" altLang="en-US" sz="4000"/>
              <a:t>Welche Faktoren machen</a:t>
            </a:r>
            <a:br>
              <a:rPr lang="de-CH" altLang="en-US" sz="4000"/>
            </a:br>
            <a:r>
              <a:rPr lang="de-CH" altLang="en-US" sz="4000"/>
              <a:t>eine Psychotherapie</a:t>
            </a:r>
            <a:br>
              <a:rPr lang="de-CH" altLang="en-US" sz="4000"/>
            </a:br>
            <a:r>
              <a:rPr lang="de-CH" altLang="en-US" sz="4000"/>
              <a:t>wirksam und hilfreich?</a:t>
            </a:r>
          </a:p>
        </p:txBody>
      </p:sp>
    </p:spTree>
    <p:extLst>
      <p:ext uri="{BB962C8B-B14F-4D97-AF65-F5344CB8AC3E}">
        <p14:creationId xmlns:p14="http://schemas.microsoft.com/office/powerpoint/2010/main" val="177010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39912" y="1772816"/>
            <a:ext cx="7776864" cy="3816424"/>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e-CH" kern="0">
              <a:solidFill>
                <a:sysClr val="windowText" lastClr="000000"/>
              </a:solidFill>
            </a:endParaRPr>
          </a:p>
        </p:txBody>
      </p:sp>
      <p:sp>
        <p:nvSpPr>
          <p:cNvPr id="9221" name="Titel 5"/>
          <p:cNvSpPr>
            <a:spLocks noGrp="1"/>
          </p:cNvSpPr>
          <p:nvPr>
            <p:ph type="title"/>
          </p:nvPr>
        </p:nvSpPr>
        <p:spPr/>
        <p:txBody>
          <a:bodyPr/>
          <a:lstStyle/>
          <a:p>
            <a:r>
              <a:rPr lang="de-CH" altLang="en-US">
                <a:ea typeface="Calibri" pitchFamily="34" charset="0"/>
              </a:rPr>
              <a:t>Dreiklang effektiver Therapie</a:t>
            </a:r>
          </a:p>
        </p:txBody>
      </p:sp>
      <p:sp>
        <p:nvSpPr>
          <p:cNvPr id="9222" name="Inhaltsplatzhalter 6"/>
          <p:cNvSpPr>
            <a:spLocks noGrp="1"/>
          </p:cNvSpPr>
          <p:nvPr>
            <p:ph idx="1"/>
          </p:nvPr>
        </p:nvSpPr>
        <p:spPr>
          <a:xfrm>
            <a:off x="925512" y="2060575"/>
            <a:ext cx="8229600" cy="2952750"/>
          </a:xfrm>
        </p:spPr>
        <p:txBody>
          <a:bodyPr/>
          <a:lstStyle/>
          <a:p>
            <a:pPr marL="0" indent="0" algn="ctr">
              <a:buNone/>
            </a:pPr>
            <a:r>
              <a:rPr lang="de-CH" altLang="en-US" sz="5400" i="1">
                <a:solidFill>
                  <a:schemeClr val="bg1"/>
                </a:solidFill>
                <a:latin typeface="Cambria" pitchFamily="18" charset="0"/>
                <a:ea typeface="Calibri" pitchFamily="34" charset="0"/>
              </a:rPr>
              <a:t>menschlich</a:t>
            </a:r>
          </a:p>
          <a:p>
            <a:pPr marL="0" indent="0" algn="ctr">
              <a:buNone/>
            </a:pPr>
            <a:r>
              <a:rPr lang="de-CH" altLang="en-US" sz="5400" i="1">
                <a:solidFill>
                  <a:schemeClr val="bg1"/>
                </a:solidFill>
                <a:latin typeface="Cambria" pitchFamily="18" charset="0"/>
                <a:ea typeface="Calibri" pitchFamily="34" charset="0"/>
              </a:rPr>
              <a:t>fachlich</a:t>
            </a:r>
          </a:p>
          <a:p>
            <a:pPr marL="0" indent="0" algn="ctr">
              <a:buNone/>
            </a:pPr>
            <a:r>
              <a:rPr lang="de-CH" altLang="en-US" sz="5400" i="1">
                <a:solidFill>
                  <a:schemeClr val="bg1"/>
                </a:solidFill>
                <a:latin typeface="Cambria" pitchFamily="18" charset="0"/>
                <a:ea typeface="Calibri" pitchFamily="34" charset="0"/>
              </a:rPr>
              <a:t>christlich</a:t>
            </a:r>
          </a:p>
        </p:txBody>
      </p:sp>
      <p:sp>
        <p:nvSpPr>
          <p:cNvPr id="9223" name="Textfeld 8"/>
          <p:cNvSpPr txBox="1">
            <a:spLocks noChangeArrowheads="1"/>
          </p:cNvSpPr>
          <p:nvPr/>
        </p:nvSpPr>
        <p:spPr bwMode="auto">
          <a:xfrm>
            <a:off x="2160588" y="5148263"/>
            <a:ext cx="583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defRPr/>
            </a:pPr>
            <a:r>
              <a:rPr lang="de-CH" altLang="en-US" b="1" kern="0">
                <a:solidFill>
                  <a:schemeClr val="bg1"/>
                </a:solidFill>
              </a:rPr>
              <a:t>GRUNDSÄTZE DER KLINIK SONNENHALDE</a:t>
            </a:r>
          </a:p>
        </p:txBody>
      </p:sp>
    </p:spTree>
    <p:extLst>
      <p:ext uri="{BB962C8B-B14F-4D97-AF65-F5344CB8AC3E}">
        <p14:creationId xmlns:p14="http://schemas.microsoft.com/office/powerpoint/2010/main" val="2157595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CH" altLang="en-US" sz="2800">
                <a:ea typeface="Calibri" pitchFamily="34" charset="0"/>
              </a:rPr>
              <a:t>Gemeinsamkeiten therapeutischer Prozesse</a:t>
            </a:r>
            <a:endParaRPr lang="de-DE" altLang="en-US" sz="2800">
              <a:ea typeface="Calibri" pitchFamily="34" charset="0"/>
            </a:endParaRPr>
          </a:p>
        </p:txBody>
      </p:sp>
      <p:sp>
        <p:nvSpPr>
          <p:cNvPr id="35843" name="Rectangle 3"/>
          <p:cNvSpPr>
            <a:spLocks noGrp="1" noChangeArrowheads="1"/>
          </p:cNvSpPr>
          <p:nvPr>
            <p:ph idx="1"/>
          </p:nvPr>
        </p:nvSpPr>
        <p:spPr/>
        <p:txBody>
          <a:bodyPr/>
          <a:lstStyle/>
          <a:p>
            <a:pPr marL="457200" indent="-457200">
              <a:lnSpc>
                <a:spcPct val="80000"/>
              </a:lnSpc>
              <a:buClr>
                <a:schemeClr val="tx1"/>
              </a:buClr>
              <a:buNone/>
            </a:pPr>
            <a:r>
              <a:rPr lang="de-DE" altLang="en-US" sz="2000">
                <a:ea typeface="Calibri" pitchFamily="34" charset="0"/>
              </a:rPr>
              <a:t>1. 	Eine vertrauensvolle Beziehung zur helfenden Person.</a:t>
            </a:r>
          </a:p>
          <a:p>
            <a:pPr marL="457200" indent="-457200">
              <a:lnSpc>
                <a:spcPct val="80000"/>
              </a:lnSpc>
              <a:buClr>
                <a:schemeClr val="tx1"/>
              </a:buClr>
              <a:buFont typeface="Wingdings" pitchFamily="2" charset="2"/>
              <a:buAutoNum type="arabicPeriod" startAt="2"/>
            </a:pPr>
            <a:r>
              <a:rPr lang="de-DE" altLang="en-US" sz="2000">
                <a:ea typeface="Calibri" pitchFamily="34" charset="0"/>
              </a:rPr>
              <a:t>Eine Erklärung für die Probleme</a:t>
            </a:r>
          </a:p>
          <a:p>
            <a:pPr marL="838200" lvl="1" indent="-381000">
              <a:lnSpc>
                <a:spcPct val="80000"/>
              </a:lnSpc>
              <a:buClr>
                <a:schemeClr val="tx1"/>
              </a:buClr>
              <a:buNone/>
            </a:pPr>
            <a:r>
              <a:rPr lang="de-DE" altLang="en-US" sz="1800">
                <a:ea typeface="Calibri" pitchFamily="34" charset="0"/>
              </a:rPr>
              <a:t>	Eine rationale Begründung oder ein mythologischer Zusammenhang, der die Gründe für die Schwierigkeiten des Patienten erklärt und indirekt das Vertrauen des Patienten in seinen Therapeuten stärkt.</a:t>
            </a:r>
          </a:p>
          <a:p>
            <a:pPr marL="457200" indent="-457200">
              <a:lnSpc>
                <a:spcPct val="80000"/>
              </a:lnSpc>
              <a:buClr>
                <a:schemeClr val="tx1"/>
              </a:buClr>
              <a:buFont typeface="Wingdings" pitchFamily="2" charset="2"/>
              <a:buAutoNum type="arabicPeriod" startAt="3"/>
            </a:pPr>
            <a:r>
              <a:rPr lang="de-DE" altLang="en-US" sz="2000">
                <a:ea typeface="Calibri" pitchFamily="34" charset="0"/>
              </a:rPr>
              <a:t>Darlegung neuer Informationen </a:t>
            </a:r>
          </a:p>
          <a:p>
            <a:pPr marL="838200" lvl="1" indent="-381000">
              <a:lnSpc>
                <a:spcPct val="80000"/>
              </a:lnSpc>
              <a:buClr>
                <a:schemeClr val="tx1"/>
              </a:buClr>
              <a:buNone/>
            </a:pPr>
            <a:r>
              <a:rPr lang="de-DE" altLang="en-US" sz="1800">
                <a:ea typeface="Calibri" pitchFamily="34" charset="0"/>
              </a:rPr>
              <a:t>	über die Ursache und Dynamik der Probleme des Patienten. Aufzeigen neuer Wege zum Umgang mit diesen Schwierigkeiten.</a:t>
            </a:r>
          </a:p>
          <a:p>
            <a:pPr marL="457200" indent="-457200">
              <a:lnSpc>
                <a:spcPct val="80000"/>
              </a:lnSpc>
              <a:buClr>
                <a:schemeClr val="tx1"/>
              </a:buClr>
              <a:buFont typeface="Wingdings" pitchFamily="2" charset="2"/>
              <a:buAutoNum type="arabicPeriod" startAt="4"/>
            </a:pPr>
            <a:r>
              <a:rPr lang="de-DE" altLang="en-US" sz="2000">
                <a:ea typeface="Calibri" pitchFamily="34" charset="0"/>
              </a:rPr>
              <a:t>Hoffnung wecken.</a:t>
            </a:r>
          </a:p>
          <a:p>
            <a:pPr marL="838200" lvl="1" indent="-381000">
              <a:lnSpc>
                <a:spcPct val="80000"/>
              </a:lnSpc>
              <a:buClr>
                <a:schemeClr val="tx1"/>
              </a:buClr>
              <a:buNone/>
            </a:pPr>
            <a:r>
              <a:rPr lang="de-DE" altLang="en-US" sz="1800">
                <a:ea typeface="Calibri" pitchFamily="34" charset="0"/>
              </a:rPr>
              <a:t>	Stärkung der Erwartungen des Patienten auf Hilfe. </a:t>
            </a:r>
          </a:p>
          <a:p>
            <a:pPr marL="457200" indent="-457200">
              <a:lnSpc>
                <a:spcPct val="80000"/>
              </a:lnSpc>
              <a:buClr>
                <a:schemeClr val="tx1"/>
              </a:buClr>
              <a:buFont typeface="Wingdings" pitchFamily="2" charset="2"/>
              <a:buAutoNum type="arabicPeriod" startAt="5"/>
            </a:pPr>
            <a:r>
              <a:rPr lang="de-DE" altLang="en-US" sz="2000">
                <a:ea typeface="Calibri" pitchFamily="34" charset="0"/>
              </a:rPr>
              <a:t>Vermittlung eines Erfolgserlebnisses, </a:t>
            </a:r>
          </a:p>
          <a:p>
            <a:pPr marL="838200" lvl="1" indent="-381000">
              <a:lnSpc>
                <a:spcPct val="80000"/>
              </a:lnSpc>
              <a:buClr>
                <a:schemeClr val="tx1"/>
              </a:buClr>
              <a:buNone/>
            </a:pPr>
            <a:r>
              <a:rPr lang="de-DE" altLang="en-US" sz="1800">
                <a:ea typeface="Calibri" pitchFamily="34" charset="0"/>
              </a:rPr>
              <a:t>	das die Hoffnungen weiter stärkt und ihm das Gefühl gibt, seine Schwierigkeiten meistern zu können.</a:t>
            </a:r>
          </a:p>
          <a:p>
            <a:pPr marL="457200" indent="-457200">
              <a:lnSpc>
                <a:spcPct val="80000"/>
              </a:lnSpc>
              <a:buClr>
                <a:schemeClr val="tx1"/>
              </a:buClr>
              <a:buNone/>
            </a:pPr>
            <a:r>
              <a:rPr lang="de-DE" altLang="en-US" sz="2000">
                <a:ea typeface="Calibri" pitchFamily="34" charset="0"/>
              </a:rPr>
              <a:t>6. 	Emotionales Engagement des Therapeuten.</a:t>
            </a:r>
          </a:p>
        </p:txBody>
      </p:sp>
      <p:sp>
        <p:nvSpPr>
          <p:cNvPr id="35844" name="Text Box 4"/>
          <p:cNvSpPr txBox="1">
            <a:spLocks noChangeArrowheads="1"/>
          </p:cNvSpPr>
          <p:nvPr/>
        </p:nvSpPr>
        <p:spPr bwMode="auto">
          <a:xfrm>
            <a:off x="8064501" y="6116638"/>
            <a:ext cx="216058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1600" kern="0">
                <a:latin typeface="Tahoma" pitchFamily="34" charset="0"/>
              </a:rPr>
              <a:t>nach J. Frank</a:t>
            </a:r>
          </a:p>
        </p:txBody>
      </p:sp>
    </p:spTree>
    <p:extLst>
      <p:ext uri="{BB962C8B-B14F-4D97-AF65-F5344CB8AC3E}">
        <p14:creationId xmlns:p14="http://schemas.microsoft.com/office/powerpoint/2010/main" val="1239096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2411413" y="1916113"/>
            <a:ext cx="5832475" cy="3384550"/>
          </a:xfrm>
          <a:prstGeom prst="ellipse">
            <a:avLst/>
          </a:prstGeom>
          <a:noFill/>
          <a:ln w="76200">
            <a:solidFill>
              <a:srgbClr val="99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defRPr/>
            </a:pPr>
            <a:endParaRPr lang="de-CH" altLang="en-US" kern="0">
              <a:solidFill>
                <a:sysClr val="windowText" lastClr="000000"/>
              </a:solidFill>
            </a:endParaRPr>
          </a:p>
        </p:txBody>
      </p:sp>
      <p:sp>
        <p:nvSpPr>
          <p:cNvPr id="36867" name="Rectangle 3"/>
          <p:cNvSpPr>
            <a:spLocks noChangeArrowheads="1"/>
          </p:cNvSpPr>
          <p:nvPr/>
        </p:nvSpPr>
        <p:spPr bwMode="auto">
          <a:xfrm>
            <a:off x="4175125" y="1773239"/>
            <a:ext cx="2303462" cy="7191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Überzeugung</a:t>
            </a:r>
            <a:endParaRPr lang="de-DE" altLang="en-US" kern="0">
              <a:solidFill>
                <a:sysClr val="windowText" lastClr="000000"/>
              </a:solidFill>
            </a:endParaRPr>
          </a:p>
        </p:txBody>
      </p:sp>
      <p:grpSp>
        <p:nvGrpSpPr>
          <p:cNvPr id="36868" name="Group 4"/>
          <p:cNvGrpSpPr>
            <a:grpSpLocks/>
          </p:cNvGrpSpPr>
          <p:nvPr/>
        </p:nvGrpSpPr>
        <p:grpSpPr bwMode="auto">
          <a:xfrm>
            <a:off x="2232025" y="4005264"/>
            <a:ext cx="6191250" cy="719137"/>
            <a:chOff x="1111" y="2523"/>
            <a:chExt cx="3900" cy="453"/>
          </a:xfrm>
        </p:grpSpPr>
        <p:sp>
          <p:nvSpPr>
            <p:cNvPr id="36870" name="Rectangle 5"/>
            <p:cNvSpPr>
              <a:spLocks noChangeArrowheads="1"/>
            </p:cNvSpPr>
            <p:nvPr/>
          </p:nvSpPr>
          <p:spPr bwMode="auto">
            <a:xfrm>
              <a:off x="3560"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Erwartung</a:t>
              </a:r>
              <a:endParaRPr lang="de-DE" altLang="en-US" kern="0">
                <a:solidFill>
                  <a:sysClr val="windowText" lastClr="000000"/>
                </a:solidFill>
              </a:endParaRPr>
            </a:p>
          </p:txBody>
        </p:sp>
        <p:sp>
          <p:nvSpPr>
            <p:cNvPr id="36871" name="Rectangle 6"/>
            <p:cNvSpPr>
              <a:spLocks noChangeArrowheads="1"/>
            </p:cNvSpPr>
            <p:nvPr/>
          </p:nvSpPr>
          <p:spPr bwMode="auto">
            <a:xfrm>
              <a:off x="1111"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Beziehung</a:t>
              </a:r>
              <a:endParaRPr lang="de-DE" altLang="en-US" kern="0">
                <a:solidFill>
                  <a:sysClr val="windowText" lastClr="000000"/>
                </a:solidFill>
              </a:endParaRPr>
            </a:p>
          </p:txBody>
        </p:sp>
      </p:grpSp>
      <p:sp>
        <p:nvSpPr>
          <p:cNvPr id="36869" name="Rectangle 7"/>
          <p:cNvSpPr>
            <a:spLocks noGrp="1" noChangeArrowheads="1"/>
          </p:cNvSpPr>
          <p:nvPr>
            <p:ph type="title" idx="4294967295"/>
          </p:nvPr>
        </p:nvSpPr>
        <p:spPr>
          <a:xfrm>
            <a:off x="1706562" y="404813"/>
            <a:ext cx="7905750" cy="658812"/>
          </a:xfrm>
        </p:spPr>
        <p:txBody>
          <a:bodyPr/>
          <a:lstStyle/>
          <a:p>
            <a:r>
              <a:rPr lang="de-DE" altLang="en-US"/>
              <a:t>Gemeinsame Faktoren</a:t>
            </a:r>
          </a:p>
        </p:txBody>
      </p:sp>
    </p:spTree>
    <p:extLst>
      <p:ext uri="{BB962C8B-B14F-4D97-AF65-F5344CB8AC3E}">
        <p14:creationId xmlns:p14="http://schemas.microsoft.com/office/powerpoint/2010/main" val="2683712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2411413" y="1916113"/>
            <a:ext cx="5832475" cy="3384550"/>
          </a:xfrm>
          <a:prstGeom prst="ellipse">
            <a:avLst/>
          </a:prstGeom>
          <a:noFill/>
          <a:ln w="76200">
            <a:solidFill>
              <a:srgbClr val="99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defRPr/>
            </a:pPr>
            <a:endParaRPr lang="de-CH" altLang="en-US" kern="0">
              <a:solidFill>
                <a:sysClr val="windowText" lastClr="000000"/>
              </a:solidFill>
            </a:endParaRPr>
          </a:p>
        </p:txBody>
      </p:sp>
      <p:sp>
        <p:nvSpPr>
          <p:cNvPr id="37891" name="Rectangle 3"/>
          <p:cNvSpPr>
            <a:spLocks noChangeArrowheads="1"/>
          </p:cNvSpPr>
          <p:nvPr/>
        </p:nvSpPr>
        <p:spPr bwMode="auto">
          <a:xfrm>
            <a:off x="4175125" y="1773239"/>
            <a:ext cx="2303462" cy="7191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Überzeugung</a:t>
            </a:r>
            <a:endParaRPr lang="de-DE" altLang="en-US" kern="0">
              <a:solidFill>
                <a:sysClr val="windowText" lastClr="000000"/>
              </a:solidFill>
            </a:endParaRPr>
          </a:p>
        </p:txBody>
      </p:sp>
      <p:grpSp>
        <p:nvGrpSpPr>
          <p:cNvPr id="37892" name="Group 4"/>
          <p:cNvGrpSpPr>
            <a:grpSpLocks/>
          </p:cNvGrpSpPr>
          <p:nvPr/>
        </p:nvGrpSpPr>
        <p:grpSpPr bwMode="auto">
          <a:xfrm>
            <a:off x="2232025" y="4005264"/>
            <a:ext cx="6191250" cy="719137"/>
            <a:chOff x="1111" y="2523"/>
            <a:chExt cx="3900" cy="453"/>
          </a:xfrm>
        </p:grpSpPr>
        <p:sp>
          <p:nvSpPr>
            <p:cNvPr id="37897" name="Rectangle 5"/>
            <p:cNvSpPr>
              <a:spLocks noChangeArrowheads="1"/>
            </p:cNvSpPr>
            <p:nvPr/>
          </p:nvSpPr>
          <p:spPr bwMode="auto">
            <a:xfrm>
              <a:off x="3560"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Erwartung</a:t>
              </a:r>
              <a:endParaRPr lang="de-DE" altLang="en-US" kern="0">
                <a:solidFill>
                  <a:sysClr val="windowText" lastClr="000000"/>
                </a:solidFill>
              </a:endParaRPr>
            </a:p>
          </p:txBody>
        </p:sp>
        <p:sp>
          <p:nvSpPr>
            <p:cNvPr id="37898" name="Rectangle 6"/>
            <p:cNvSpPr>
              <a:spLocks noChangeArrowheads="1"/>
            </p:cNvSpPr>
            <p:nvPr/>
          </p:nvSpPr>
          <p:spPr bwMode="auto">
            <a:xfrm>
              <a:off x="1111"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CH" altLang="en-US" kern="0">
                  <a:solidFill>
                    <a:sysClr val="windowText" lastClr="000000"/>
                  </a:solidFill>
                </a:rPr>
                <a:t>Beziehung</a:t>
              </a:r>
              <a:endParaRPr lang="de-DE" altLang="en-US" kern="0">
                <a:solidFill>
                  <a:sysClr val="windowText" lastClr="000000"/>
                </a:solidFill>
              </a:endParaRPr>
            </a:p>
          </p:txBody>
        </p:sp>
      </p:grpSp>
      <p:sp>
        <p:nvSpPr>
          <p:cNvPr id="37893" name="Text Box 7"/>
          <p:cNvSpPr txBox="1">
            <a:spLocks noChangeArrowheads="1"/>
          </p:cNvSpPr>
          <p:nvPr/>
        </p:nvSpPr>
        <p:spPr bwMode="auto">
          <a:xfrm>
            <a:off x="4632325" y="2565400"/>
            <a:ext cx="14160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b="1" kern="0">
                <a:latin typeface="Tahoma" pitchFamily="34" charset="0"/>
              </a:rPr>
              <a:t>GLAUBE</a:t>
            </a:r>
            <a:endParaRPr lang="de-DE" altLang="en-US" b="1" kern="0">
              <a:latin typeface="Tahoma" pitchFamily="34" charset="0"/>
            </a:endParaRPr>
          </a:p>
        </p:txBody>
      </p:sp>
      <p:sp>
        <p:nvSpPr>
          <p:cNvPr id="37894" name="Text Box 8"/>
          <p:cNvSpPr txBox="1">
            <a:spLocks noChangeArrowheads="1"/>
          </p:cNvSpPr>
          <p:nvPr/>
        </p:nvSpPr>
        <p:spPr bwMode="auto">
          <a:xfrm>
            <a:off x="2232025" y="5013325"/>
            <a:ext cx="10906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b="1" kern="0">
                <a:latin typeface="Tahoma" pitchFamily="34" charset="0"/>
              </a:rPr>
              <a:t>LIEBE</a:t>
            </a:r>
            <a:endParaRPr lang="de-DE" altLang="en-US" b="1" kern="0">
              <a:latin typeface="Tahoma" pitchFamily="34" charset="0"/>
            </a:endParaRPr>
          </a:p>
        </p:txBody>
      </p:sp>
      <p:sp>
        <p:nvSpPr>
          <p:cNvPr id="37895" name="Text Box 9"/>
          <p:cNvSpPr txBox="1">
            <a:spLocks noChangeArrowheads="1"/>
          </p:cNvSpPr>
          <p:nvPr/>
        </p:nvSpPr>
        <p:spPr bwMode="auto">
          <a:xfrm>
            <a:off x="6565900" y="5013325"/>
            <a:ext cx="1930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b="1" kern="0">
                <a:latin typeface="Tahoma" pitchFamily="34" charset="0"/>
              </a:rPr>
              <a:t>HOFFNUNG</a:t>
            </a:r>
            <a:endParaRPr lang="de-DE" altLang="en-US" b="1" kern="0">
              <a:latin typeface="Tahoma" pitchFamily="34" charset="0"/>
            </a:endParaRPr>
          </a:p>
        </p:txBody>
      </p:sp>
      <p:sp>
        <p:nvSpPr>
          <p:cNvPr id="37896" name="Rectangle 10"/>
          <p:cNvSpPr>
            <a:spLocks noGrp="1" noChangeArrowheads="1"/>
          </p:cNvSpPr>
          <p:nvPr>
            <p:ph type="title" idx="4294967295"/>
          </p:nvPr>
        </p:nvSpPr>
        <p:spPr>
          <a:xfrm>
            <a:off x="1706562" y="404813"/>
            <a:ext cx="7905750" cy="658812"/>
          </a:xfrm>
        </p:spPr>
        <p:txBody>
          <a:bodyPr/>
          <a:lstStyle/>
          <a:p>
            <a:r>
              <a:rPr lang="de-DE" altLang="en-US"/>
              <a:t>Gemeinsame Faktoren</a:t>
            </a:r>
          </a:p>
        </p:txBody>
      </p:sp>
    </p:spTree>
    <p:extLst>
      <p:ext uri="{BB962C8B-B14F-4D97-AF65-F5344CB8AC3E}">
        <p14:creationId xmlns:p14="http://schemas.microsoft.com/office/powerpoint/2010/main" val="2746695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2411413" y="1916113"/>
            <a:ext cx="5832475" cy="3384550"/>
          </a:xfrm>
          <a:prstGeom prst="ellipse">
            <a:avLst/>
          </a:prstGeom>
          <a:noFill/>
          <a:ln w="190500">
            <a:solidFill>
              <a:srgbClr val="9966FF"/>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defRPr/>
            </a:pPr>
            <a:endParaRPr lang="de-CH" altLang="en-US" kern="0">
              <a:solidFill>
                <a:sysClr val="windowText" lastClr="000000"/>
              </a:solidFill>
            </a:endParaRPr>
          </a:p>
        </p:txBody>
      </p:sp>
      <p:sp>
        <p:nvSpPr>
          <p:cNvPr id="38915" name="Text Box 3"/>
          <p:cNvSpPr txBox="1">
            <a:spLocks noChangeArrowheads="1"/>
          </p:cNvSpPr>
          <p:nvPr/>
        </p:nvSpPr>
        <p:spPr bwMode="auto">
          <a:xfrm>
            <a:off x="3933826" y="1773238"/>
            <a:ext cx="2619375" cy="641350"/>
          </a:xfrm>
          <a:prstGeom prst="rect">
            <a:avLst/>
          </a:prstGeom>
          <a:solidFill>
            <a:srgbClr val="E9D8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defRPr/>
            </a:pPr>
            <a:r>
              <a:rPr lang="de-CH" altLang="en-US" sz="3600" b="1" kern="0">
                <a:latin typeface="Tahoma" pitchFamily="34" charset="0"/>
              </a:rPr>
              <a:t>Glaube</a:t>
            </a:r>
            <a:endParaRPr lang="de-DE" altLang="en-US" sz="3600" b="1" kern="0">
              <a:latin typeface="Tahoma" pitchFamily="34" charset="0"/>
            </a:endParaRPr>
          </a:p>
        </p:txBody>
      </p:sp>
      <p:sp>
        <p:nvSpPr>
          <p:cNvPr id="38916" name="Text Box 4"/>
          <p:cNvSpPr txBox="1">
            <a:spLocks noChangeArrowheads="1"/>
          </p:cNvSpPr>
          <p:nvPr/>
        </p:nvSpPr>
        <p:spPr bwMode="auto">
          <a:xfrm>
            <a:off x="2205037" y="4083050"/>
            <a:ext cx="2420938" cy="641350"/>
          </a:xfrm>
          <a:prstGeom prst="rect">
            <a:avLst/>
          </a:prstGeom>
          <a:solidFill>
            <a:srgbClr val="E9D88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3600" b="1" kern="0">
                <a:latin typeface="Tahoma" pitchFamily="34" charset="0"/>
              </a:rPr>
              <a:t>Liebe</a:t>
            </a:r>
            <a:endParaRPr lang="de-DE" altLang="en-US" sz="3600" b="1" kern="0">
              <a:latin typeface="Tahoma" pitchFamily="34" charset="0"/>
            </a:endParaRPr>
          </a:p>
        </p:txBody>
      </p:sp>
      <p:sp>
        <p:nvSpPr>
          <p:cNvPr id="38917" name="Text Box 5"/>
          <p:cNvSpPr txBox="1">
            <a:spLocks noChangeArrowheads="1"/>
          </p:cNvSpPr>
          <p:nvPr/>
        </p:nvSpPr>
        <p:spPr bwMode="auto">
          <a:xfrm>
            <a:off x="6008688" y="4083050"/>
            <a:ext cx="2435225" cy="641350"/>
          </a:xfrm>
          <a:prstGeom prst="rect">
            <a:avLst/>
          </a:prstGeom>
          <a:solidFill>
            <a:srgbClr val="E9D88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3600" b="1" kern="0">
                <a:latin typeface="Tahoma" pitchFamily="34" charset="0"/>
              </a:rPr>
              <a:t>Hoffnung</a:t>
            </a:r>
            <a:endParaRPr lang="de-DE" altLang="en-US" sz="3600" b="1" kern="0">
              <a:latin typeface="Tahoma" pitchFamily="34" charset="0"/>
            </a:endParaRPr>
          </a:p>
        </p:txBody>
      </p:sp>
      <p:sp>
        <p:nvSpPr>
          <p:cNvPr id="38918" name="Rectangle 6"/>
          <p:cNvSpPr>
            <a:spLocks noGrp="1" noChangeArrowheads="1"/>
          </p:cNvSpPr>
          <p:nvPr>
            <p:ph type="title" idx="4294967295"/>
          </p:nvPr>
        </p:nvSpPr>
        <p:spPr>
          <a:xfrm>
            <a:off x="1706562" y="404813"/>
            <a:ext cx="7905750" cy="658812"/>
          </a:xfrm>
        </p:spPr>
        <p:txBody>
          <a:bodyPr/>
          <a:lstStyle/>
          <a:p>
            <a:r>
              <a:rPr lang="de-DE" altLang="en-US"/>
              <a:t>Gemeinsame Faktoren</a:t>
            </a:r>
          </a:p>
        </p:txBody>
      </p:sp>
    </p:spTree>
    <p:extLst>
      <p:ext uri="{BB962C8B-B14F-4D97-AF65-F5344CB8AC3E}">
        <p14:creationId xmlns:p14="http://schemas.microsoft.com/office/powerpoint/2010/main" val="3927533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1007864" y="980728"/>
            <a:ext cx="8229600" cy="3530600"/>
          </a:xfrm>
        </p:spPr>
        <p:txBody>
          <a:bodyPr/>
          <a:lstStyle/>
          <a:p>
            <a:r>
              <a:rPr lang="de-CH" altLang="en-US" sz="3600" dirty="0"/>
              <a:t>Was ist bei Psychotherapie </a:t>
            </a:r>
            <a:br>
              <a:rPr lang="de-CH" altLang="en-US" sz="3600" dirty="0"/>
            </a:br>
            <a:r>
              <a:rPr lang="de-CH" altLang="en-US" sz="3600" dirty="0"/>
              <a:t>und Seelsorge gleich? </a:t>
            </a:r>
            <a:br>
              <a:rPr lang="de-CH" altLang="en-US" sz="3600" dirty="0"/>
            </a:br>
            <a:r>
              <a:rPr lang="de-CH" altLang="en-US" sz="3600" dirty="0"/>
              <a:t>Was ist verschieden?</a:t>
            </a:r>
          </a:p>
        </p:txBody>
      </p:sp>
    </p:spTree>
    <p:extLst>
      <p:ext uri="{BB962C8B-B14F-4D97-AF65-F5344CB8AC3E}">
        <p14:creationId xmlns:p14="http://schemas.microsoft.com/office/powerpoint/2010/main" val="1671673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119957" y="1155577"/>
            <a:ext cx="8175326" cy="4505672"/>
            <a:chOff x="1043608" y="1371600"/>
            <a:chExt cx="7391400" cy="4073625"/>
          </a:xfrm>
        </p:grpSpPr>
        <p:sp>
          <p:nvSpPr>
            <p:cNvPr id="40962" name="Rectangle 2"/>
            <p:cNvSpPr>
              <a:spLocks noChangeArrowheads="1"/>
            </p:cNvSpPr>
            <p:nvPr/>
          </p:nvSpPr>
          <p:spPr bwMode="auto">
            <a:xfrm>
              <a:off x="1043608" y="1371600"/>
              <a:ext cx="1509713" cy="354013"/>
            </a:xfrm>
            <a:prstGeom prst="rect">
              <a:avLst/>
            </a:prstGeom>
            <a:solidFill>
              <a:schemeClr val="tx1"/>
            </a:solidFill>
            <a:ln w="9525">
              <a:solidFill>
                <a:schemeClr val="hlink"/>
              </a:solidFill>
              <a:miter lim="800000"/>
              <a:headEnd/>
              <a:tailEnd/>
            </a:ln>
            <a:effectLst>
              <a:outerShdw dist="35921" dir="2700000" algn="ctr" rotWithShape="0">
                <a:schemeClr val="bg2"/>
              </a:outerShdw>
            </a:effectLst>
          </p:spPr>
          <p:txBody>
            <a:bodyPr wrap="none"/>
            <a:lstStyle/>
            <a:p>
              <a:pPr>
                <a:defRPr/>
              </a:pPr>
              <a:endParaRPr lang="de-CH" altLang="en-US" kern="0">
                <a:solidFill>
                  <a:sysClr val="windowText" lastClr="000000"/>
                </a:solidFill>
                <a:latin typeface="Calibri" pitchFamily="34" charset="0"/>
                <a:ea typeface="Calibri" pitchFamily="34" charset="0"/>
                <a:cs typeface="Calibri" pitchFamily="34" charset="0"/>
              </a:endParaRPr>
            </a:p>
          </p:txBody>
        </p:sp>
        <p:sp>
          <p:nvSpPr>
            <p:cNvPr id="40963" name="Rectangle 3"/>
            <p:cNvSpPr>
              <a:spLocks noChangeArrowheads="1"/>
            </p:cNvSpPr>
            <p:nvPr/>
          </p:nvSpPr>
          <p:spPr bwMode="auto">
            <a:xfrm>
              <a:off x="1043608" y="1725613"/>
              <a:ext cx="1509713" cy="1199331"/>
            </a:xfrm>
            <a:prstGeom prst="rect">
              <a:avLst/>
            </a:prstGeom>
            <a:solidFill>
              <a:schemeClr val="accent1">
                <a:lumMod val="20000"/>
                <a:lumOff val="80000"/>
              </a:schemeClr>
            </a:solidFill>
            <a:ln w="9525">
              <a:solidFill>
                <a:schemeClr val="hlink"/>
              </a:solidFill>
              <a:miter lim="800000"/>
              <a:headEnd/>
              <a:tailEnd/>
            </a:ln>
            <a:effectLst>
              <a:outerShdw dist="35921" dir="2700000" algn="ctr" rotWithShape="0">
                <a:schemeClr val="bg2"/>
              </a:outerShdw>
            </a:effectLst>
          </p:spPr>
          <p:txBody>
            <a:bodyPr/>
            <a:lstStyle/>
            <a:p>
              <a:pPr>
                <a:spcBef>
                  <a:spcPct val="0"/>
                </a:spcBef>
                <a:defRPr/>
              </a:pPr>
              <a:r>
                <a:rPr lang="de-CH" altLang="en-US" sz="1600" b="1" kern="0">
                  <a:solidFill>
                    <a:sysClr val="windowText" lastClr="000000"/>
                  </a:solidFill>
                  <a:latin typeface="Calibri" pitchFamily="34" charset="0"/>
                  <a:ea typeface="Calibri" pitchFamily="34" charset="0"/>
                  <a:cs typeface="Calibri" pitchFamily="34" charset="0"/>
                </a:rPr>
                <a:t>Gesellschaft</a:t>
              </a:r>
            </a:p>
          </p:txBody>
        </p:sp>
        <p:sp>
          <p:nvSpPr>
            <p:cNvPr id="200708" name="Rectangle 4"/>
            <p:cNvSpPr>
              <a:spLocks noChangeArrowheads="1"/>
            </p:cNvSpPr>
            <p:nvPr/>
          </p:nvSpPr>
          <p:spPr bwMode="auto">
            <a:xfrm>
              <a:off x="1043608" y="2924944"/>
              <a:ext cx="1509713" cy="1203374"/>
            </a:xfrm>
            <a:prstGeom prst="rect">
              <a:avLst/>
            </a:prstGeom>
            <a:solidFill>
              <a:schemeClr val="accent1">
                <a:lumMod val="60000"/>
                <a:lumOff val="40000"/>
              </a:schemeClr>
            </a:solidFill>
            <a:ln w="9525">
              <a:solidFill>
                <a:schemeClr val="hlink"/>
              </a:solidFill>
              <a:miter lim="800000"/>
              <a:headEnd/>
              <a:tailEnd/>
            </a:ln>
            <a:effectLst>
              <a:outerShdw dist="35921" dir="2700000" algn="ctr" rotWithShape="0">
                <a:schemeClr val="bg2"/>
              </a:outerShdw>
            </a:effectLst>
          </p:spPr>
          <p:txBody>
            <a:bodyPr wrap="none"/>
            <a:lstStyle/>
            <a:p>
              <a:pPr>
                <a:spcBef>
                  <a:spcPct val="0"/>
                </a:spcBef>
                <a:defRPr/>
              </a:pPr>
              <a:r>
                <a:rPr lang="de-CH" sz="1600" b="1" kern="0">
                  <a:solidFill>
                    <a:sysClr val="windowText" lastClr="000000"/>
                  </a:solidFill>
                  <a:latin typeface="Calibri" pitchFamily="34" charset="0"/>
                  <a:cs typeface="Calibri" pitchFamily="34" charset="0"/>
                </a:rPr>
                <a:t>Individuum</a:t>
              </a:r>
            </a:p>
          </p:txBody>
        </p:sp>
        <p:sp>
          <p:nvSpPr>
            <p:cNvPr id="40965" name="Rectangle 5"/>
            <p:cNvSpPr>
              <a:spLocks noChangeArrowheads="1"/>
            </p:cNvSpPr>
            <p:nvPr/>
          </p:nvSpPr>
          <p:spPr bwMode="auto">
            <a:xfrm>
              <a:off x="1043608" y="4149081"/>
              <a:ext cx="1509713" cy="1296144"/>
            </a:xfrm>
            <a:prstGeom prst="rect">
              <a:avLst/>
            </a:prstGeom>
            <a:solidFill>
              <a:schemeClr val="accent3">
                <a:lumMod val="60000"/>
                <a:lumOff val="40000"/>
              </a:schemeClr>
            </a:solidFill>
            <a:ln w="9525">
              <a:solidFill>
                <a:schemeClr val="hlink"/>
              </a:solidFill>
              <a:miter lim="800000"/>
              <a:headEnd/>
              <a:tailEnd/>
            </a:ln>
            <a:effectLst>
              <a:outerShdw dist="35921" dir="2700000" algn="ctr" rotWithShape="0">
                <a:schemeClr val="bg2"/>
              </a:outerShdw>
            </a:effectLst>
          </p:spPr>
          <p:txBody>
            <a:bodyPr wrap="none"/>
            <a:lstStyle/>
            <a:p>
              <a:pPr>
                <a:spcBef>
                  <a:spcPct val="0"/>
                </a:spcBef>
                <a:defRPr/>
              </a:pPr>
              <a:r>
                <a:rPr lang="de-CH" altLang="en-US" sz="1600" b="1" kern="0">
                  <a:solidFill>
                    <a:sysClr val="windowText" lastClr="000000"/>
                  </a:solidFill>
                  <a:latin typeface="Calibri" pitchFamily="34" charset="0"/>
                  <a:ea typeface="Calibri" pitchFamily="34" charset="0"/>
                  <a:cs typeface="Calibri" pitchFamily="34" charset="0"/>
                </a:rPr>
                <a:t>Therapeut</a:t>
              </a:r>
              <a:br>
                <a:rPr lang="de-CH" altLang="en-US" sz="1600" b="1" kern="0">
                  <a:solidFill>
                    <a:sysClr val="windowText" lastClr="000000"/>
                  </a:solidFill>
                  <a:latin typeface="Calibri" pitchFamily="34" charset="0"/>
                  <a:ea typeface="Calibri" pitchFamily="34" charset="0"/>
                  <a:cs typeface="Calibri" pitchFamily="34" charset="0"/>
                </a:rPr>
              </a:br>
              <a:r>
                <a:rPr lang="de-CH" altLang="en-US" sz="1600" b="1" kern="0">
                  <a:solidFill>
                    <a:sysClr val="windowText" lastClr="000000"/>
                  </a:solidFill>
                  <a:latin typeface="Calibri" pitchFamily="34" charset="0"/>
                  <a:ea typeface="Calibri" pitchFamily="34" charset="0"/>
                  <a:cs typeface="Calibri" pitchFamily="34" charset="0"/>
                </a:rPr>
                <a:t>Seelsorger</a:t>
              </a:r>
            </a:p>
          </p:txBody>
        </p:sp>
        <p:sp>
          <p:nvSpPr>
            <p:cNvPr id="40966" name="Rectangle 6"/>
            <p:cNvSpPr>
              <a:spLocks noChangeArrowheads="1"/>
            </p:cNvSpPr>
            <p:nvPr/>
          </p:nvSpPr>
          <p:spPr bwMode="auto">
            <a:xfrm>
              <a:off x="2553321" y="1371600"/>
              <a:ext cx="2941637" cy="354013"/>
            </a:xfrm>
            <a:prstGeom prst="rect">
              <a:avLst/>
            </a:prstGeom>
            <a:solidFill>
              <a:schemeClr val="tx1"/>
            </a:solidFill>
            <a:ln w="9525">
              <a:solidFill>
                <a:schemeClr val="hlink"/>
              </a:solidFill>
              <a:miter lim="800000"/>
              <a:headEnd/>
              <a:tailEnd/>
            </a:ln>
            <a:effectLst>
              <a:outerShdw dist="35921" dir="2700000" algn="ctr" rotWithShape="0">
                <a:schemeClr val="bg2"/>
              </a:outerShdw>
            </a:effectLst>
          </p:spPr>
          <p:txBody>
            <a:bodyPr wrap="none"/>
            <a:lstStyle/>
            <a:p>
              <a:pPr algn="ctr">
                <a:spcBef>
                  <a:spcPct val="0"/>
                </a:spcBef>
                <a:defRPr/>
              </a:pPr>
              <a:r>
                <a:rPr lang="de-CH" altLang="en-US" b="1" kern="0">
                  <a:solidFill>
                    <a:srgbClr val="F8F8F8"/>
                  </a:solidFill>
                  <a:latin typeface="Calibri" pitchFamily="34" charset="0"/>
                  <a:ea typeface="Calibri" pitchFamily="34" charset="0"/>
                  <a:cs typeface="Calibri" pitchFamily="34" charset="0"/>
                </a:rPr>
                <a:t>Werte / Massstäbe</a:t>
              </a:r>
            </a:p>
          </p:txBody>
        </p:sp>
        <p:sp>
          <p:nvSpPr>
            <p:cNvPr id="40967" name="Rectangle 7"/>
            <p:cNvSpPr>
              <a:spLocks noChangeArrowheads="1"/>
            </p:cNvSpPr>
            <p:nvPr/>
          </p:nvSpPr>
          <p:spPr bwMode="auto">
            <a:xfrm>
              <a:off x="2553321" y="1725613"/>
              <a:ext cx="2941637" cy="1199331"/>
            </a:xfrm>
            <a:prstGeom prst="rect">
              <a:avLst/>
            </a:prstGeom>
            <a:solidFill>
              <a:schemeClr val="accent1">
                <a:lumMod val="20000"/>
                <a:lumOff val="80000"/>
              </a:schemeClr>
            </a:solidFill>
            <a:ln w="9525">
              <a:solidFill>
                <a:schemeClr val="hlink"/>
              </a:solidFill>
              <a:miter lim="800000"/>
              <a:headEnd/>
              <a:tailEnd/>
            </a:ln>
            <a:effectLst>
              <a:outerShdw dist="35921" dir="2700000" algn="ctr" rotWithShape="0">
                <a:schemeClr val="bg2"/>
              </a:outerShdw>
            </a:effectLst>
          </p:spPr>
          <p:txBody>
            <a:bodyP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Verantwortung, Ordnung,</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soziale Rolle; Moral,</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situationsadäquates</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Handeln</a:t>
              </a:r>
            </a:p>
          </p:txBody>
        </p:sp>
        <p:sp>
          <p:nvSpPr>
            <p:cNvPr id="200712" name="Rectangle 8"/>
            <p:cNvSpPr>
              <a:spLocks noChangeArrowheads="1"/>
            </p:cNvSpPr>
            <p:nvPr/>
          </p:nvSpPr>
          <p:spPr bwMode="auto">
            <a:xfrm>
              <a:off x="2553321" y="2924944"/>
              <a:ext cx="2941637" cy="1203374"/>
            </a:xfrm>
            <a:prstGeom prst="rect">
              <a:avLst/>
            </a:prstGeom>
            <a:solidFill>
              <a:schemeClr val="accent1">
                <a:lumMod val="60000"/>
                <a:lumOff val="40000"/>
              </a:schemeClr>
            </a:solidFill>
            <a:ln w="9525">
              <a:solidFill>
                <a:schemeClr val="hlink"/>
              </a:solidFill>
              <a:miter lim="800000"/>
              <a:headEnd/>
              <a:tailEnd/>
            </a:ln>
            <a:effectLst>
              <a:outerShdw dist="35921" dir="2700000" algn="ctr" rotWithShape="0">
                <a:schemeClr val="bg2"/>
              </a:outerShdw>
            </a:effectLst>
          </p:spPr>
          <p:txBody>
            <a:bodyPr wrap="none"/>
            <a:lstStyle/>
            <a:p>
              <a:pPr>
                <a:spcBef>
                  <a:spcPct val="0"/>
                </a:spcBef>
                <a:defRPr/>
              </a:pPr>
              <a:r>
                <a:rPr lang="de-CH" kern="0">
                  <a:solidFill>
                    <a:sysClr val="windowText" lastClr="000000"/>
                  </a:solidFill>
                  <a:latin typeface="Calibri" pitchFamily="34" charset="0"/>
                  <a:cs typeface="Calibri" pitchFamily="34" charset="0"/>
                </a:rPr>
                <a:t>Glück</a:t>
              </a:r>
              <a:br>
                <a:rPr lang="de-CH" kern="0">
                  <a:solidFill>
                    <a:sysClr val="windowText" lastClr="000000"/>
                  </a:solidFill>
                  <a:latin typeface="Calibri" pitchFamily="34" charset="0"/>
                  <a:cs typeface="Calibri" pitchFamily="34" charset="0"/>
                </a:rPr>
              </a:br>
              <a:r>
                <a:rPr lang="de-CH" kern="0">
                  <a:solidFill>
                    <a:sysClr val="windowText" lastClr="000000"/>
                  </a:solidFill>
                  <a:latin typeface="Calibri" pitchFamily="34" charset="0"/>
                  <a:cs typeface="Calibri" pitchFamily="34" charset="0"/>
                </a:rPr>
                <a:t>Bedürfnisbefriedigung</a:t>
              </a:r>
            </a:p>
          </p:txBody>
        </p:sp>
        <p:sp>
          <p:nvSpPr>
            <p:cNvPr id="40969" name="Rectangle 9"/>
            <p:cNvSpPr>
              <a:spLocks noChangeArrowheads="1"/>
            </p:cNvSpPr>
            <p:nvPr/>
          </p:nvSpPr>
          <p:spPr bwMode="auto">
            <a:xfrm>
              <a:off x="2553321" y="4149081"/>
              <a:ext cx="2941637" cy="1296144"/>
            </a:xfrm>
            <a:prstGeom prst="rect">
              <a:avLst/>
            </a:prstGeom>
            <a:solidFill>
              <a:schemeClr val="accent3">
                <a:lumMod val="60000"/>
                <a:lumOff val="40000"/>
              </a:schemeClr>
            </a:solidFill>
            <a:ln w="9525">
              <a:solidFill>
                <a:schemeClr val="hlink"/>
              </a:solidFill>
              <a:miter lim="800000"/>
              <a:headEnd/>
              <a:tailEnd/>
            </a:ln>
            <a:effectLst>
              <a:outerShdw dist="35921" dir="2700000" algn="ctr" rotWithShape="0">
                <a:schemeClr val="bg2"/>
              </a:outerShdw>
            </a:effectLst>
          </p:spPr>
          <p:txBody>
            <a:bodyP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Gesunde Persönlichkeits-</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struktur: Wachstum, Entwicklung, Autonomie,</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Stressbewältigung etc.	</a:t>
              </a:r>
            </a:p>
          </p:txBody>
        </p:sp>
        <p:sp>
          <p:nvSpPr>
            <p:cNvPr id="40970" name="Rectangle 10"/>
            <p:cNvSpPr>
              <a:spLocks noChangeArrowheads="1"/>
            </p:cNvSpPr>
            <p:nvPr/>
          </p:nvSpPr>
          <p:spPr bwMode="auto">
            <a:xfrm>
              <a:off x="5494958" y="1371600"/>
              <a:ext cx="2940050" cy="354013"/>
            </a:xfrm>
            <a:prstGeom prst="rect">
              <a:avLst/>
            </a:prstGeom>
            <a:solidFill>
              <a:schemeClr val="tx1"/>
            </a:solidFill>
            <a:ln w="9525">
              <a:solidFill>
                <a:schemeClr val="hlink"/>
              </a:solidFill>
              <a:miter lim="800000"/>
              <a:headEnd/>
              <a:tailEnd/>
            </a:ln>
            <a:effectLst>
              <a:outerShdw dist="35921" dir="2700000" algn="ctr" rotWithShape="0">
                <a:schemeClr val="bg2"/>
              </a:outerShdw>
            </a:effectLst>
          </p:spPr>
          <p:txBody>
            <a:bodyPr wrap="none"/>
            <a:lstStyle/>
            <a:p>
              <a:pPr algn="ctr">
                <a:spcBef>
                  <a:spcPct val="0"/>
                </a:spcBef>
                <a:defRPr/>
              </a:pPr>
              <a:r>
                <a:rPr lang="de-CH" altLang="en-US" b="1" kern="0">
                  <a:solidFill>
                    <a:srgbClr val="F8F8F8"/>
                  </a:solidFill>
                  <a:latin typeface="Calibri" pitchFamily="34" charset="0"/>
                  <a:ea typeface="Calibri" pitchFamily="34" charset="0"/>
                  <a:cs typeface="Calibri" pitchFamily="34" charset="0"/>
                </a:rPr>
                <a:t>Grundlagen</a:t>
              </a:r>
            </a:p>
          </p:txBody>
        </p:sp>
        <p:sp>
          <p:nvSpPr>
            <p:cNvPr id="40971" name="Rectangle 11"/>
            <p:cNvSpPr>
              <a:spLocks noChangeArrowheads="1"/>
            </p:cNvSpPr>
            <p:nvPr/>
          </p:nvSpPr>
          <p:spPr bwMode="auto">
            <a:xfrm>
              <a:off x="5494958" y="1725613"/>
              <a:ext cx="2940050" cy="1199331"/>
            </a:xfrm>
            <a:prstGeom prst="rect">
              <a:avLst/>
            </a:prstGeom>
            <a:solidFill>
              <a:schemeClr val="accent1">
                <a:lumMod val="20000"/>
                <a:lumOff val="80000"/>
              </a:schemeClr>
            </a:solidFill>
            <a:ln w="9525">
              <a:solidFill>
                <a:schemeClr val="hlink"/>
              </a:solidFill>
              <a:miter lim="800000"/>
              <a:headEnd/>
              <a:tailEnd/>
            </a:ln>
            <a:effectLst>
              <a:outerShdw dist="35921" dir="2700000" algn="ctr" rotWithShape="0">
                <a:schemeClr val="bg2"/>
              </a:outerShdw>
            </a:effectLst>
          </p:spPr>
          <p:txBody>
            <a:bodyPr/>
            <a:lstStyle/>
            <a:p>
              <a:pPr>
                <a:spcBef>
                  <a:spcPct val="0"/>
                </a:spcBef>
                <a:defRPr/>
              </a:pPr>
              <a:r>
                <a:rPr lang="de-CH" altLang="en-US" kern="0">
                  <a:solidFill>
                    <a:sysClr val="windowText" lastClr="000000"/>
                  </a:solidFill>
                  <a:latin typeface="Calibri" pitchFamily="34" charset="0"/>
                  <a:ea typeface="Calibri" pitchFamily="34" charset="0"/>
                  <a:cs typeface="Calibri" pitchFamily="34" charset="0"/>
                </a:rPr>
                <a:t>Beobachtung  des Verhaltens: wie erfüllt der Einzelne die Normen bezgl. </a:t>
              </a:r>
              <a:br>
                <a:rPr lang="de-CH" altLang="en-US" kern="0">
                  <a:solidFill>
                    <a:sysClr val="windowText" lastClr="000000"/>
                  </a:solidFill>
                  <a:latin typeface="Calibri" pitchFamily="34" charset="0"/>
                  <a:ea typeface="Calibri" pitchFamily="34" charset="0"/>
                  <a:cs typeface="Calibri" pitchFamily="34" charset="0"/>
                </a:rPr>
              </a:br>
              <a:r>
                <a:rPr lang="de-CH" altLang="en-US" kern="0">
                  <a:solidFill>
                    <a:sysClr val="windowText" lastClr="000000"/>
                  </a:solidFill>
                  <a:latin typeface="Calibri" pitchFamily="34" charset="0"/>
                  <a:ea typeface="Calibri" pitchFamily="34" charset="0"/>
                  <a:cs typeface="Calibri" pitchFamily="34" charset="0"/>
                </a:rPr>
                <a:t>Leistungen und Beziehungen.</a:t>
              </a:r>
            </a:p>
          </p:txBody>
        </p:sp>
        <p:sp>
          <p:nvSpPr>
            <p:cNvPr id="200716" name="Rectangle 12"/>
            <p:cNvSpPr>
              <a:spLocks noChangeArrowheads="1"/>
            </p:cNvSpPr>
            <p:nvPr/>
          </p:nvSpPr>
          <p:spPr bwMode="auto">
            <a:xfrm>
              <a:off x="5494958" y="2924944"/>
              <a:ext cx="2940050" cy="1203374"/>
            </a:xfrm>
            <a:prstGeom prst="rect">
              <a:avLst/>
            </a:prstGeom>
            <a:solidFill>
              <a:schemeClr val="accent1">
                <a:lumMod val="60000"/>
                <a:lumOff val="40000"/>
              </a:schemeClr>
            </a:solidFill>
            <a:ln w="9525">
              <a:solidFill>
                <a:schemeClr val="hlink"/>
              </a:solidFill>
              <a:miter lim="800000"/>
              <a:headEnd/>
              <a:tailEnd/>
            </a:ln>
            <a:effectLst>
              <a:outerShdw dist="35921" dir="2700000" algn="ctr" rotWithShape="0">
                <a:schemeClr val="bg2"/>
              </a:outerShdw>
            </a:effectLst>
          </p:spPr>
          <p:txBody>
            <a:bodyPr wrap="none"/>
            <a:lstStyle/>
            <a:p>
              <a:pPr>
                <a:spcBef>
                  <a:spcPct val="0"/>
                </a:spcBef>
                <a:defRPr/>
              </a:pPr>
              <a:r>
                <a:rPr lang="de-CH" kern="0">
                  <a:solidFill>
                    <a:sysClr val="windowText" lastClr="000000"/>
                  </a:solidFill>
                  <a:latin typeface="Calibri" pitchFamily="34" charset="0"/>
                  <a:cs typeface="Calibri" pitchFamily="34" charset="0"/>
                </a:rPr>
                <a:t>Subjektives Empfinden </a:t>
              </a:r>
              <a:br>
                <a:rPr lang="de-CH" kern="0">
                  <a:solidFill>
                    <a:sysClr val="windowText" lastClr="000000"/>
                  </a:solidFill>
                  <a:latin typeface="Calibri" pitchFamily="34" charset="0"/>
                  <a:cs typeface="Calibri" pitchFamily="34" charset="0"/>
                </a:rPr>
              </a:br>
              <a:r>
                <a:rPr lang="de-CH" kern="0">
                  <a:solidFill>
                    <a:sysClr val="windowText" lastClr="000000"/>
                  </a:solidFill>
                  <a:latin typeface="Calibri" pitchFamily="34" charset="0"/>
                  <a:cs typeface="Calibri" pitchFamily="34" charset="0"/>
                </a:rPr>
                <a:t>von Selbstwert, Annahme</a:t>
              </a:r>
              <a:br>
                <a:rPr lang="de-CH" kern="0">
                  <a:solidFill>
                    <a:sysClr val="windowText" lastClr="000000"/>
                  </a:solidFill>
                  <a:latin typeface="Calibri" pitchFamily="34" charset="0"/>
                  <a:cs typeface="Calibri" pitchFamily="34" charset="0"/>
                </a:rPr>
              </a:br>
              <a:r>
                <a:rPr lang="de-CH" kern="0">
                  <a:solidFill>
                    <a:sysClr val="windowText" lastClr="000000"/>
                  </a:solidFill>
                  <a:latin typeface="Calibri" pitchFamily="34" charset="0"/>
                  <a:cs typeface="Calibri" pitchFamily="34" charset="0"/>
                </a:rPr>
                <a:t>und Wohlbefinden.</a:t>
              </a:r>
            </a:p>
          </p:txBody>
        </p:sp>
        <p:sp>
          <p:nvSpPr>
            <p:cNvPr id="40973" name="Rectangle 13"/>
            <p:cNvSpPr>
              <a:spLocks noChangeArrowheads="1"/>
            </p:cNvSpPr>
            <p:nvPr/>
          </p:nvSpPr>
          <p:spPr bwMode="auto">
            <a:xfrm>
              <a:off x="5494958" y="4149081"/>
              <a:ext cx="2940050" cy="1296144"/>
            </a:xfrm>
            <a:prstGeom prst="rect">
              <a:avLst/>
            </a:prstGeom>
            <a:solidFill>
              <a:schemeClr val="accent3">
                <a:lumMod val="60000"/>
                <a:lumOff val="40000"/>
              </a:schemeClr>
            </a:solidFill>
            <a:ln w="9525">
              <a:solidFill>
                <a:schemeClr val="hlink"/>
              </a:solidFill>
              <a:miter lim="800000"/>
              <a:headEnd/>
              <a:tailEnd/>
            </a:ln>
            <a:effectLst>
              <a:outerShdw dist="35921" dir="2700000" algn="ctr" rotWithShape="0">
                <a:schemeClr val="bg2"/>
              </a:outerShdw>
            </a:effectLst>
          </p:spPr>
          <p:txBody>
            <a:bodyPr/>
            <a:lstStyle/>
            <a:p>
              <a:pPr>
                <a:spcBef>
                  <a:spcPct val="0"/>
                </a:spcBef>
                <a:defRPr/>
              </a:pPr>
              <a:r>
                <a:rPr lang="de-CH" altLang="en-US" kern="0" dirty="0">
                  <a:solidFill>
                    <a:sysClr val="windowText" lastClr="000000"/>
                  </a:solidFill>
                  <a:latin typeface="Calibri" pitchFamily="34" charset="0"/>
                  <a:ea typeface="Calibri" pitchFamily="34" charset="0"/>
                  <a:cs typeface="Calibri" pitchFamily="34" charset="0"/>
                </a:rPr>
                <a:t>Klinische Beurteilung, </a:t>
              </a:r>
              <a:br>
                <a:rPr lang="de-CH" altLang="en-US" kern="0" dirty="0">
                  <a:solidFill>
                    <a:sysClr val="windowText" lastClr="000000"/>
                  </a:solidFill>
                  <a:latin typeface="Calibri" pitchFamily="34" charset="0"/>
                  <a:ea typeface="Calibri" pitchFamily="34" charset="0"/>
                  <a:cs typeface="Calibri" pitchFamily="34" charset="0"/>
                </a:rPr>
              </a:br>
              <a:r>
                <a:rPr lang="de-CH" altLang="en-US" kern="0" dirty="0">
                  <a:solidFill>
                    <a:sysClr val="windowText" lastClr="000000"/>
                  </a:solidFill>
                  <a:latin typeface="Calibri" pitchFamily="34" charset="0"/>
                  <a:ea typeface="Calibri" pitchFamily="34" charset="0"/>
                  <a:cs typeface="Calibri" pitchFamily="34" charset="0"/>
                </a:rPr>
                <a:t>Verhaltensbeobachtung</a:t>
              </a:r>
              <a:br>
                <a:rPr lang="de-CH" altLang="en-US" kern="0" dirty="0">
                  <a:solidFill>
                    <a:sysClr val="windowText" lastClr="000000"/>
                  </a:solidFill>
                  <a:latin typeface="Calibri" pitchFamily="34" charset="0"/>
                  <a:ea typeface="Calibri" pitchFamily="34" charset="0"/>
                  <a:cs typeface="Calibri" pitchFamily="34" charset="0"/>
                </a:rPr>
              </a:br>
              <a:r>
                <a:rPr lang="de-CH" altLang="en-US" kern="0" dirty="0">
                  <a:solidFill>
                    <a:sysClr val="windowText" lastClr="000000"/>
                  </a:solidFill>
                  <a:latin typeface="Calibri" pitchFamily="34" charset="0"/>
                  <a:ea typeface="Calibri" pitchFamily="34" charset="0"/>
                  <a:cs typeface="Calibri" pitchFamily="34" charset="0"/>
                </a:rPr>
                <a:t>psychologische Tests </a:t>
              </a:r>
            </a:p>
          </p:txBody>
        </p:sp>
      </p:grpSp>
      <p:sp>
        <p:nvSpPr>
          <p:cNvPr id="40974" name="Rectangle 14"/>
          <p:cNvSpPr>
            <a:spLocks noGrp="1" noChangeArrowheads="1"/>
          </p:cNvSpPr>
          <p:nvPr>
            <p:ph type="title" idx="4294967295"/>
          </p:nvPr>
        </p:nvSpPr>
        <p:spPr>
          <a:xfrm>
            <a:off x="1706562" y="404813"/>
            <a:ext cx="7905750" cy="658812"/>
          </a:xfrm>
        </p:spPr>
        <p:txBody>
          <a:bodyPr/>
          <a:lstStyle/>
          <a:p>
            <a:r>
              <a:rPr lang="de-CH" altLang="en-US">
                <a:ea typeface="Calibri" pitchFamily="34" charset="0"/>
                <a:cs typeface="Calibri" pitchFamily="34" charset="0"/>
              </a:rPr>
              <a:t>Unterschiedliche Perspektiven</a:t>
            </a:r>
            <a:endParaRPr lang="de-DE" altLang="en-US">
              <a:ea typeface="Calibri" pitchFamily="34" charset="0"/>
              <a:cs typeface="Calibri" pitchFamily="34" charset="0"/>
            </a:endParaRPr>
          </a:p>
        </p:txBody>
      </p:sp>
    </p:spTree>
    <p:extLst>
      <p:ext uri="{BB962C8B-B14F-4D97-AF65-F5344CB8AC3E}">
        <p14:creationId xmlns:p14="http://schemas.microsoft.com/office/powerpoint/2010/main" val="2353827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CH" altLang="en-US">
                <a:ea typeface="Calibri" pitchFamily="34" charset="0"/>
              </a:rPr>
              <a:t>Prozess und Inhalt</a:t>
            </a:r>
            <a:endParaRPr lang="de-DE" altLang="en-US">
              <a:ea typeface="Calibri" pitchFamily="34" charset="0"/>
            </a:endParaRPr>
          </a:p>
        </p:txBody>
      </p:sp>
      <p:sp>
        <p:nvSpPr>
          <p:cNvPr id="41987" name="Rectangle 3"/>
          <p:cNvSpPr>
            <a:spLocks noGrp="1" noChangeArrowheads="1"/>
          </p:cNvSpPr>
          <p:nvPr>
            <p:ph idx="1"/>
          </p:nvPr>
        </p:nvSpPr>
        <p:spPr/>
        <p:txBody>
          <a:bodyPr/>
          <a:lstStyle/>
          <a:p>
            <a:r>
              <a:rPr lang="de-DE" altLang="en-US" b="1">
                <a:ea typeface="Calibri" pitchFamily="34" charset="0"/>
              </a:rPr>
              <a:t>Prozeß</a:t>
            </a:r>
            <a:r>
              <a:rPr lang="de-DE" altLang="en-US">
                <a:ea typeface="Calibri" pitchFamily="34" charset="0"/>
              </a:rPr>
              <a:t> = Vorgehensweise</a:t>
            </a:r>
          </a:p>
          <a:p>
            <a:r>
              <a:rPr lang="de-DE" altLang="en-US" b="1">
                <a:ea typeface="Calibri" pitchFamily="34" charset="0"/>
              </a:rPr>
              <a:t>Inhalt</a:t>
            </a:r>
            <a:r>
              <a:rPr lang="de-DE" altLang="en-US">
                <a:ea typeface="Calibri" pitchFamily="34" charset="0"/>
              </a:rPr>
              <a:t> = Grundhaltung, Ethik, Richtlinien</a:t>
            </a:r>
          </a:p>
          <a:p>
            <a:endParaRPr lang="de-DE" altLang="en-US" b="1" i="1">
              <a:ea typeface="Calibri" pitchFamily="34" charset="0"/>
            </a:endParaRPr>
          </a:p>
          <a:p>
            <a:r>
              <a:rPr lang="de-DE" altLang="en-US" b="1" i="1">
                <a:ea typeface="Calibri" pitchFamily="34" charset="0"/>
              </a:rPr>
              <a:t>Gemeinsamkeiten und Unterschiede von Psychotherapie und Seelsorge</a:t>
            </a:r>
          </a:p>
          <a:p>
            <a:endParaRPr lang="de-DE" altLang="en-US">
              <a:ea typeface="Calibri" pitchFamily="34" charset="0"/>
            </a:endParaRPr>
          </a:p>
        </p:txBody>
      </p:sp>
    </p:spTree>
    <p:extLst>
      <p:ext uri="{BB962C8B-B14F-4D97-AF65-F5344CB8AC3E}">
        <p14:creationId xmlns:p14="http://schemas.microsoft.com/office/powerpoint/2010/main" val="3720859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736056" y="1916833"/>
            <a:ext cx="6337300"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DE" altLang="en-US" sz="4000" kern="0" spc="300" dirty="0">
                <a:latin typeface="Tahoma" pitchFamily="34" charset="0"/>
              </a:rPr>
              <a:t>Filmbeispiel:</a:t>
            </a:r>
          </a:p>
          <a:p>
            <a:pPr>
              <a:defRPr/>
            </a:pPr>
            <a:r>
              <a:rPr lang="de-DE" altLang="en-US" sz="4000" kern="0" spc="300" dirty="0">
                <a:latin typeface="Tahoma" pitchFamily="34" charset="0"/>
              </a:rPr>
              <a:t>ACT-Clips</a:t>
            </a:r>
          </a:p>
        </p:txBody>
      </p:sp>
      <p:sp>
        <p:nvSpPr>
          <p:cNvPr id="43011" name="Rectangle 5"/>
          <p:cNvSpPr>
            <a:spLocks noGrp="1" noChangeArrowheads="1"/>
          </p:cNvSpPr>
          <p:nvPr>
            <p:ph type="title"/>
          </p:nvPr>
        </p:nvSpPr>
        <p:spPr/>
        <p:txBody>
          <a:bodyPr/>
          <a:lstStyle/>
          <a:p>
            <a:r>
              <a:rPr lang="de-DE" altLang="en-US"/>
              <a:t>Seelsorge oder Therapie?</a:t>
            </a:r>
          </a:p>
        </p:txBody>
      </p:sp>
      <p:sp>
        <p:nvSpPr>
          <p:cNvPr id="4" name="Text Box 4"/>
          <p:cNvSpPr txBox="1">
            <a:spLocks noChangeArrowheads="1"/>
          </p:cNvSpPr>
          <p:nvPr/>
        </p:nvSpPr>
        <p:spPr bwMode="auto">
          <a:xfrm>
            <a:off x="2735684" y="3689211"/>
            <a:ext cx="6337300" cy="1477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DE" altLang="en-US" sz="1800" kern="0" spc="300" dirty="0">
                <a:latin typeface="Tahoma" pitchFamily="34" charset="0"/>
              </a:rPr>
              <a:t>Wenn Sie dieses Video ohne Ton betrachten, was beobachten Sie. Was ist therapeutisch. Kann man feststellen, ob dies ein Seelsorgegespräch oder ein Therapiegespräch ist?</a:t>
            </a:r>
          </a:p>
        </p:txBody>
      </p:sp>
    </p:spTree>
    <p:extLst>
      <p:ext uri="{BB962C8B-B14F-4D97-AF65-F5344CB8AC3E}">
        <p14:creationId xmlns:p14="http://schemas.microsoft.com/office/powerpoint/2010/main" val="662423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CH" altLang="en-US" sz="2800" dirty="0">
                <a:ea typeface="Calibri" pitchFamily="34" charset="0"/>
              </a:rPr>
              <a:t>Gemeinsamkeit von Seelsorge und Therapie - 1</a:t>
            </a:r>
            <a:endParaRPr lang="de-DE" altLang="en-US" sz="2800" dirty="0">
              <a:ea typeface="Calibri" pitchFamily="34" charset="0"/>
            </a:endParaRPr>
          </a:p>
        </p:txBody>
      </p:sp>
      <p:sp>
        <p:nvSpPr>
          <p:cNvPr id="65539" name="Rectangle 3"/>
          <p:cNvSpPr>
            <a:spLocks noGrp="1" noChangeArrowheads="1"/>
          </p:cNvSpPr>
          <p:nvPr>
            <p:ph idx="1"/>
          </p:nvPr>
        </p:nvSpPr>
        <p:spPr/>
        <p:txBody>
          <a:bodyPr/>
          <a:lstStyle/>
          <a:p>
            <a:pPr>
              <a:lnSpc>
                <a:spcPct val="80000"/>
              </a:lnSpc>
              <a:buClr>
                <a:schemeClr val="tx1"/>
              </a:buClr>
              <a:buFont typeface="Wingdings" pitchFamily="2" charset="2"/>
              <a:buAutoNum type="arabicPeriod"/>
            </a:pPr>
            <a:r>
              <a:rPr lang="de-DE" altLang="en-US">
                <a:ea typeface="Calibri" pitchFamily="34" charset="0"/>
              </a:rPr>
              <a:t>Die äusseren Formen des Gesprächs (Zuwendung,.Aufmerksamkeit etc.) sind bei  Seelsorge und Therapie weitgehend gleich. </a:t>
            </a:r>
          </a:p>
          <a:p>
            <a:pPr marL="762000" lvl="1" indent="-304800">
              <a:lnSpc>
                <a:spcPct val="80000"/>
              </a:lnSpc>
              <a:buClr>
                <a:schemeClr val="tx1"/>
              </a:buClr>
              <a:buNone/>
            </a:pPr>
            <a:r>
              <a:rPr lang="de-DE" altLang="en-US" sz="1600">
                <a:ea typeface="Calibri" pitchFamily="34" charset="0"/>
              </a:rPr>
              <a:t>	Sie übernimmt dabei nicht Techniken der Psychotherapie, sondern wendet die bewährten Formen hilfreicher zwischenmenschlicher Kommunikation an, die seit Jahrtausenden in der Bibel vorgezeichnet sind.</a:t>
            </a:r>
          </a:p>
          <a:p>
            <a:pPr>
              <a:lnSpc>
                <a:spcPct val="80000"/>
              </a:lnSpc>
              <a:buClr>
                <a:schemeClr val="tx1"/>
              </a:buClr>
              <a:buFont typeface="Wingdings" pitchFamily="2" charset="2"/>
              <a:buNone/>
            </a:pPr>
            <a:r>
              <a:rPr lang="de-DE" altLang="en-US">
                <a:ea typeface="Calibri" pitchFamily="34" charset="0"/>
              </a:rPr>
              <a:t>2. Auch in der Seelsorge laufen ähnliche Prozesse des Überzeugens ab wie in der Psychotherapie, allerdings in einer christlichen Annahmenwelt.</a:t>
            </a:r>
            <a:br>
              <a:rPr lang="de-DE" altLang="en-US">
                <a:ea typeface="Calibri" pitchFamily="34" charset="0"/>
              </a:rPr>
            </a:br>
            <a:endParaRPr lang="de-DE" altLang="en-US">
              <a:ea typeface="Calibri" pitchFamily="34" charset="0"/>
            </a:endParaRPr>
          </a:p>
          <a:p>
            <a:pPr>
              <a:lnSpc>
                <a:spcPct val="80000"/>
              </a:lnSpc>
              <a:buClr>
                <a:schemeClr val="tx1"/>
              </a:buClr>
              <a:buFont typeface="Wingdings" pitchFamily="2" charset="2"/>
              <a:buNone/>
            </a:pPr>
            <a:r>
              <a:rPr lang="de-DE" altLang="en-US">
                <a:ea typeface="Calibri" pitchFamily="34" charset="0"/>
              </a:rPr>
              <a:t>3. Die verschiedenen Seelsorge-Modelle finden ihre Parallelen in den Modellen säkularer Psychotherapie.</a:t>
            </a:r>
          </a:p>
        </p:txBody>
      </p:sp>
    </p:spTree>
    <p:extLst>
      <p:ext uri="{BB962C8B-B14F-4D97-AF65-F5344CB8AC3E}">
        <p14:creationId xmlns:p14="http://schemas.microsoft.com/office/powerpoint/2010/main" val="682305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82712" y="404813"/>
            <a:ext cx="8229600" cy="658812"/>
          </a:xfrm>
        </p:spPr>
        <p:txBody>
          <a:bodyPr/>
          <a:lstStyle/>
          <a:p>
            <a:r>
              <a:rPr lang="de-CH" altLang="en-US">
                <a:ea typeface="Calibri" pitchFamily="34" charset="0"/>
              </a:rPr>
              <a:t>Gemeinsamkeiten - 2</a:t>
            </a:r>
            <a:endParaRPr lang="de-DE" altLang="en-US">
              <a:ea typeface="Calibri" pitchFamily="34" charset="0"/>
            </a:endParaRPr>
          </a:p>
        </p:txBody>
      </p:sp>
      <p:sp>
        <p:nvSpPr>
          <p:cNvPr id="152579" name="Rectangle 3"/>
          <p:cNvSpPr>
            <a:spLocks noGrp="1" noChangeArrowheads="1"/>
          </p:cNvSpPr>
          <p:nvPr>
            <p:ph idx="1"/>
          </p:nvPr>
        </p:nvSpPr>
        <p:spPr/>
        <p:txBody>
          <a:bodyPr/>
          <a:lstStyle/>
          <a:p>
            <a:pPr>
              <a:lnSpc>
                <a:spcPct val="80000"/>
              </a:lnSpc>
              <a:buFont typeface="Wingdings" pitchFamily="2" charset="2"/>
              <a:buNone/>
            </a:pPr>
            <a:r>
              <a:rPr lang="de-DE" altLang="en-US">
                <a:ea typeface="Calibri" pitchFamily="34" charset="0"/>
              </a:rPr>
              <a:t>4. Die Eigenschaften von Ratsuchenden und Therapeuten, die sich in der Psychotherapieforschung herauskristallisierten, gelten auch für die Seelsorge.</a:t>
            </a:r>
            <a:br>
              <a:rPr lang="de-DE" altLang="en-US">
                <a:ea typeface="Calibri" pitchFamily="34" charset="0"/>
              </a:rPr>
            </a:br>
            <a:endParaRPr lang="de-DE" altLang="en-US">
              <a:ea typeface="Calibri" pitchFamily="34" charset="0"/>
            </a:endParaRPr>
          </a:p>
          <a:p>
            <a:pPr>
              <a:lnSpc>
                <a:spcPct val="80000"/>
              </a:lnSpc>
              <a:buFont typeface="Wingdings" pitchFamily="2" charset="2"/>
              <a:buNone/>
            </a:pPr>
            <a:r>
              <a:rPr lang="de-DE" altLang="en-US">
                <a:ea typeface="Calibri" pitchFamily="34" charset="0"/>
              </a:rPr>
              <a:t>5. Die therapeutische Effektivität der Seelsorge bezüglich der beobachtbaren Parameter (z.B. soziale Integration, Angstverminderung etc.) läßt sich mit der Erfolgsrate einer säkularen Psychotherapie vergleichen.</a:t>
            </a:r>
            <a:br>
              <a:rPr lang="de-DE" altLang="en-US">
                <a:ea typeface="Calibri" pitchFamily="34" charset="0"/>
              </a:rPr>
            </a:br>
            <a:endParaRPr lang="de-DE" altLang="en-US">
              <a:ea typeface="Calibri" pitchFamily="34" charset="0"/>
            </a:endParaRPr>
          </a:p>
          <a:p>
            <a:pPr>
              <a:lnSpc>
                <a:spcPct val="80000"/>
              </a:lnSpc>
              <a:buFont typeface="Wingdings" pitchFamily="2" charset="2"/>
              <a:buNone/>
            </a:pPr>
            <a:r>
              <a:rPr lang="de-DE" altLang="en-US">
                <a:ea typeface="Calibri" pitchFamily="34" charset="0"/>
              </a:rPr>
              <a:t>6. Auch die Seelsorge ist nicht frei von der Möglichkeit negativer Effekte (z.B. Erzeugung von kontratherapeutischen Spannungen bis hin zur Suizidalität; z.B. sexuelle Übergriffe von Seelsorgern auf Ratsuchende).</a:t>
            </a:r>
          </a:p>
        </p:txBody>
      </p:sp>
    </p:spTree>
    <p:extLst>
      <p:ext uri="{BB962C8B-B14F-4D97-AF65-F5344CB8AC3E}">
        <p14:creationId xmlns:p14="http://schemas.microsoft.com/office/powerpoint/2010/main" val="120421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Definitionsansätze</a:t>
            </a:r>
          </a:p>
        </p:txBody>
      </p:sp>
      <p:sp>
        <p:nvSpPr>
          <p:cNvPr id="3" name="Inhaltsplatzhalter 2"/>
          <p:cNvSpPr>
            <a:spLocks noGrp="1"/>
          </p:cNvSpPr>
          <p:nvPr>
            <p:ph idx="1"/>
          </p:nvPr>
        </p:nvSpPr>
        <p:spPr/>
        <p:txBody>
          <a:bodyPr>
            <a:normAutofit fontScale="85000" lnSpcReduction="10000"/>
          </a:bodyPr>
          <a:lstStyle/>
          <a:p>
            <a:r>
              <a:rPr lang="de-CH" dirty="0"/>
              <a:t>Spiritualität (von lat. </a:t>
            </a:r>
            <a:r>
              <a:rPr lang="de-CH" dirty="0" err="1"/>
              <a:t>spiritus</a:t>
            </a:r>
            <a:r>
              <a:rPr lang="de-CH" dirty="0"/>
              <a:t> ,Geist, Hauch‘ bzw. </a:t>
            </a:r>
            <a:r>
              <a:rPr lang="de-CH" dirty="0" err="1"/>
              <a:t>spiro</a:t>
            </a:r>
            <a:r>
              <a:rPr lang="de-CH" dirty="0"/>
              <a:t> ,ich atme‘ – wie </a:t>
            </a:r>
            <a:r>
              <a:rPr lang="de-CH" dirty="0" err="1"/>
              <a:t>altgr</a:t>
            </a:r>
            <a:r>
              <a:rPr lang="de-CH" dirty="0"/>
              <a:t>. </a:t>
            </a:r>
            <a:r>
              <a:rPr lang="de-CH" dirty="0" err="1"/>
              <a:t>ψύχω</a:t>
            </a:r>
            <a:r>
              <a:rPr lang="de-CH" dirty="0"/>
              <a:t> bzw. </a:t>
            </a:r>
            <a:r>
              <a:rPr lang="de-CH" dirty="0" err="1"/>
              <a:t>ψυχή</a:t>
            </a:r>
            <a:r>
              <a:rPr lang="de-CH" dirty="0"/>
              <a:t>, siehe Psyche) bedeutet im weitesten Sinne Geistigkeit und kann eine auf Geistiges aller Art oder im engeren Sinn auf Geistliches in spezifisch religiösem Sinn ausgerichtete Haltung meinen. Spiritualität im spezifisch religiösen Sinn steht dann auch immer für die Vorstellung einer geistigen Verbindung zum Transzendenten, dem Jenseits oder der Unendlichkeit. (Wikipedia)</a:t>
            </a:r>
          </a:p>
          <a:p>
            <a:endParaRPr lang="de-CH" dirty="0"/>
          </a:p>
          <a:p>
            <a:r>
              <a:rPr lang="de-CH" dirty="0"/>
              <a:t>Eine mehr oder minder bewusste Beschäftigung „mit Sinn- und Wertfragen des Daseins, der Welt und der Menschen und besonders der eigenen Existenz und seiner Selbstverwirklichung im Leben“. (Rudolf </a:t>
            </a:r>
            <a:r>
              <a:rPr lang="de-CH" dirty="0" err="1"/>
              <a:t>Sponsel</a:t>
            </a:r>
            <a:r>
              <a:rPr lang="de-CH" dirty="0"/>
              <a:t>). So umfasst Spiritualität auch eine besondere, nicht notwendig im konfessionellen Sinne verstandene religiöse Lebenseinstellung eines Menschen, die sich auf das transzendente oder immanente göttliche Sein konzentriert bzw. auf das Prinzip der transzendenten, nicht-personalen letzten Wahrheit oder höchsten Wirklichkeit.</a:t>
            </a:r>
          </a:p>
          <a:p>
            <a:endParaRPr lang="de-CH" dirty="0"/>
          </a:p>
        </p:txBody>
      </p:sp>
    </p:spTree>
    <p:extLst>
      <p:ext uri="{BB962C8B-B14F-4D97-AF65-F5344CB8AC3E}">
        <p14:creationId xmlns:p14="http://schemas.microsoft.com/office/powerpoint/2010/main" val="56214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CH" altLang="en-US">
                <a:ea typeface="Calibri" pitchFamily="34" charset="0"/>
              </a:rPr>
              <a:t>Unterschiede Seelsorge und Therapie</a:t>
            </a:r>
            <a:endParaRPr lang="de-DE" altLang="en-US">
              <a:ea typeface="Calibri" pitchFamily="34" charset="0"/>
            </a:endParaRPr>
          </a:p>
        </p:txBody>
      </p:sp>
      <p:sp>
        <p:nvSpPr>
          <p:cNvPr id="66563" name="Rectangle 3"/>
          <p:cNvSpPr>
            <a:spLocks noGrp="1" noChangeArrowheads="1"/>
          </p:cNvSpPr>
          <p:nvPr>
            <p:ph idx="1"/>
          </p:nvPr>
        </p:nvSpPr>
        <p:spPr/>
        <p:txBody>
          <a:bodyPr/>
          <a:lstStyle/>
          <a:p>
            <a:pPr>
              <a:lnSpc>
                <a:spcPct val="80000"/>
              </a:lnSpc>
              <a:buFont typeface="Wingdings" pitchFamily="2" charset="2"/>
              <a:buNone/>
            </a:pPr>
            <a:r>
              <a:rPr lang="de-DE" altLang="en-US">
                <a:ea typeface="Calibri" pitchFamily="34" charset="0"/>
              </a:rPr>
              <a:t>1. Christliche Seelsorge unterscheidet sich von der säkularen Psychotherapie primär auf der inhaltlichen Ebene.</a:t>
            </a:r>
            <a:br>
              <a:rPr lang="de-DE" altLang="en-US">
                <a:ea typeface="Calibri" pitchFamily="34" charset="0"/>
              </a:rPr>
            </a:br>
            <a:endParaRPr lang="de-DE" altLang="en-US">
              <a:ea typeface="Calibri" pitchFamily="34" charset="0"/>
            </a:endParaRPr>
          </a:p>
          <a:p>
            <a:pPr>
              <a:lnSpc>
                <a:spcPct val="80000"/>
              </a:lnSpc>
              <a:buFont typeface="Wingdings" pitchFamily="2" charset="2"/>
              <a:buNone/>
            </a:pPr>
            <a:r>
              <a:rPr lang="de-DE" altLang="en-US">
                <a:ea typeface="Calibri" pitchFamily="34" charset="0"/>
              </a:rPr>
              <a:t>2. Inhalte und Ziele ergeben sich aus der Bibel ("Gesinnung", "Wandel", "Wachstum", "Heiligung", "Rechtfertigung" etc.)</a:t>
            </a:r>
            <a:br>
              <a:rPr lang="de-DE" altLang="en-US">
                <a:ea typeface="Calibri" pitchFamily="34" charset="0"/>
              </a:rPr>
            </a:br>
            <a:endParaRPr lang="de-DE" altLang="en-US">
              <a:ea typeface="Calibri" pitchFamily="34" charset="0"/>
            </a:endParaRPr>
          </a:p>
          <a:p>
            <a:pPr>
              <a:lnSpc>
                <a:spcPct val="80000"/>
              </a:lnSpc>
              <a:buFont typeface="Wingdings" pitchFamily="2" charset="2"/>
              <a:buNone/>
            </a:pPr>
            <a:r>
              <a:rPr lang="de-DE" altLang="en-US">
                <a:ea typeface="Calibri" pitchFamily="34" charset="0"/>
              </a:rPr>
              <a:t>3. Weltanschauung und Werte leiten sich aus der Bibel und aus den kirchlichen (subkulturellen) Regeln ab.</a:t>
            </a:r>
            <a:br>
              <a:rPr lang="de-DE" altLang="en-US">
                <a:ea typeface="Calibri" pitchFamily="34" charset="0"/>
              </a:rPr>
            </a:br>
            <a:endParaRPr lang="de-DE" altLang="en-US">
              <a:ea typeface="Calibri" pitchFamily="34" charset="0"/>
            </a:endParaRPr>
          </a:p>
          <a:p>
            <a:pPr>
              <a:lnSpc>
                <a:spcPct val="80000"/>
              </a:lnSpc>
              <a:buFont typeface="Wingdings" pitchFamily="2" charset="2"/>
              <a:buNone/>
            </a:pPr>
            <a:r>
              <a:rPr lang="de-DE" altLang="en-US">
                <a:ea typeface="Calibri" pitchFamily="34" charset="0"/>
              </a:rPr>
              <a:t>4. Seelsorge nutzt in konstruktiver Weise die Glaubensbezüge des Ratsuchenden zur Verstärkung eines therapeutischen Effekts (Trost, Zuspruch, Zurechtweisung, Ermahnung, Lehre etc.). </a:t>
            </a:r>
          </a:p>
          <a:p>
            <a:pPr>
              <a:lnSpc>
                <a:spcPct val="80000"/>
              </a:lnSpc>
              <a:buFont typeface="Wingdings" pitchFamily="2" charset="2"/>
              <a:buNone/>
            </a:pPr>
            <a:endParaRPr lang="de-DE" altLang="en-US">
              <a:ea typeface="Calibri" pitchFamily="34" charset="0"/>
            </a:endParaRPr>
          </a:p>
        </p:txBody>
      </p:sp>
    </p:spTree>
    <p:extLst>
      <p:ext uri="{BB962C8B-B14F-4D97-AF65-F5344CB8AC3E}">
        <p14:creationId xmlns:p14="http://schemas.microsoft.com/office/powerpoint/2010/main" val="104541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de-CH" altLang="en-US">
                <a:ea typeface="Calibri" pitchFamily="34" charset="0"/>
              </a:rPr>
              <a:t>Unterschiede - II</a:t>
            </a:r>
            <a:endParaRPr lang="de-DE" altLang="en-US">
              <a:ea typeface="Calibri" pitchFamily="34" charset="0"/>
            </a:endParaRPr>
          </a:p>
        </p:txBody>
      </p:sp>
      <p:sp>
        <p:nvSpPr>
          <p:cNvPr id="67587" name="Rectangle 3"/>
          <p:cNvSpPr>
            <a:spLocks noGrp="1" noChangeArrowheads="1"/>
          </p:cNvSpPr>
          <p:nvPr>
            <p:ph idx="1"/>
          </p:nvPr>
        </p:nvSpPr>
        <p:spPr/>
        <p:txBody>
          <a:bodyPr/>
          <a:lstStyle/>
          <a:p>
            <a:pPr>
              <a:lnSpc>
                <a:spcPct val="80000"/>
              </a:lnSpc>
              <a:buFont typeface="Wingdings" pitchFamily="2" charset="2"/>
              <a:buNone/>
            </a:pPr>
            <a:r>
              <a:rPr lang="de-DE" altLang="en-US" sz="2000">
                <a:ea typeface="Calibri" pitchFamily="34" charset="0"/>
              </a:rPr>
              <a:t>5. Sie ist sich aber auch verzerrter Formen der Frömmigkeit bewusst und versucht diese von der Bibel her zu bearbeiten. </a:t>
            </a:r>
          </a:p>
          <a:p>
            <a:pPr>
              <a:lnSpc>
                <a:spcPct val="80000"/>
              </a:lnSpc>
              <a:buFont typeface="Wingdings" pitchFamily="2" charset="2"/>
              <a:buNone/>
            </a:pPr>
            <a:endParaRPr lang="de-DE" altLang="en-US" sz="2000">
              <a:ea typeface="Calibri" pitchFamily="34" charset="0"/>
            </a:endParaRPr>
          </a:p>
          <a:p>
            <a:pPr>
              <a:lnSpc>
                <a:spcPct val="80000"/>
              </a:lnSpc>
              <a:buFont typeface="Wingdings" pitchFamily="2" charset="2"/>
              <a:buNone/>
            </a:pPr>
            <a:r>
              <a:rPr lang="de-DE" altLang="en-US" sz="2000">
                <a:ea typeface="Calibri" pitchFamily="34" charset="0"/>
              </a:rPr>
              <a:t>6. Seelsorge pflegt - je nach Ausrichtung unterschiedlich - die Anwendung traditioneller seelsorglicher Zugänge (Gebet, Beichte, Abendmahl, Salbung, Handauflegung, Gebet um Befreiung von dämonischen Mächten).</a:t>
            </a:r>
          </a:p>
          <a:p>
            <a:pPr>
              <a:lnSpc>
                <a:spcPct val="80000"/>
              </a:lnSpc>
              <a:buFont typeface="Wingdings" pitchFamily="2" charset="2"/>
              <a:buNone/>
            </a:pPr>
            <a:endParaRPr lang="de-DE" altLang="en-US" sz="2000">
              <a:ea typeface="Calibri" pitchFamily="34" charset="0"/>
            </a:endParaRPr>
          </a:p>
          <a:p>
            <a:pPr>
              <a:lnSpc>
                <a:spcPct val="80000"/>
              </a:lnSpc>
              <a:buFont typeface="Wingdings" pitchFamily="2" charset="2"/>
              <a:buNone/>
            </a:pPr>
            <a:r>
              <a:rPr lang="de-DE" altLang="en-US" sz="2000">
                <a:ea typeface="Calibri" pitchFamily="34" charset="0"/>
              </a:rPr>
              <a:t>7. Seelsorge nutzt die therapeutischen Möglichkeiten stützender und aufbauender Gemeinschafts-Strukturen von Mitchristen, die die gleichen Überzeugungen teilen.</a:t>
            </a:r>
          </a:p>
          <a:p>
            <a:pPr>
              <a:lnSpc>
                <a:spcPct val="80000"/>
              </a:lnSpc>
              <a:buFont typeface="Wingdings" pitchFamily="2" charset="2"/>
              <a:buNone/>
            </a:pPr>
            <a:endParaRPr lang="de-DE" altLang="en-US" sz="2000">
              <a:ea typeface="Calibri" pitchFamily="34" charset="0"/>
            </a:endParaRPr>
          </a:p>
          <a:p>
            <a:pPr>
              <a:lnSpc>
                <a:spcPct val="80000"/>
              </a:lnSpc>
              <a:buFont typeface="Wingdings" pitchFamily="2" charset="2"/>
              <a:buNone/>
            </a:pPr>
            <a:r>
              <a:rPr lang="de-DE" altLang="en-US" sz="2000">
                <a:ea typeface="Calibri" pitchFamily="34" charset="0"/>
              </a:rPr>
              <a:t>8. Der christliche Seelsorger rechnet im Verlauf einer Beratung mit dem übernatürlichen Wirken des Heiligen Geistes an sich selbst und am Ratsuchenden.</a:t>
            </a:r>
          </a:p>
        </p:txBody>
      </p:sp>
    </p:spTree>
    <p:extLst>
      <p:ext uri="{BB962C8B-B14F-4D97-AF65-F5344CB8AC3E}">
        <p14:creationId xmlns:p14="http://schemas.microsoft.com/office/powerpoint/2010/main" val="121883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CH" altLang="en-US">
                <a:ea typeface="Calibri" pitchFamily="34" charset="0"/>
              </a:rPr>
              <a:t>Zusammenarbeit Arzt - Seelsorger</a:t>
            </a:r>
            <a:endParaRPr lang="de-DE" altLang="en-US">
              <a:ea typeface="Calibri" pitchFamily="34" charset="0"/>
            </a:endParaRPr>
          </a:p>
        </p:txBody>
      </p:sp>
      <p:sp>
        <p:nvSpPr>
          <p:cNvPr id="72707" name="Rectangle 3"/>
          <p:cNvSpPr>
            <a:spLocks noGrp="1" noChangeArrowheads="1"/>
          </p:cNvSpPr>
          <p:nvPr>
            <p:ph idx="1"/>
          </p:nvPr>
        </p:nvSpPr>
        <p:spPr/>
        <p:txBody>
          <a:bodyPr/>
          <a:lstStyle/>
          <a:p>
            <a:pPr>
              <a:lnSpc>
                <a:spcPct val="80000"/>
              </a:lnSpc>
              <a:buClr>
                <a:schemeClr val="accent2"/>
              </a:buClr>
              <a:buFont typeface="Wingdings" pitchFamily="2" charset="2"/>
              <a:buNone/>
            </a:pPr>
            <a:r>
              <a:rPr lang="de-DE" altLang="en-US" sz="1600" b="1">
                <a:latin typeface="Verdana" pitchFamily="34" charset="0"/>
                <a:ea typeface="Calibri" pitchFamily="34" charset="0"/>
              </a:rPr>
              <a:t>Vorteile der Zusammenarbeit</a:t>
            </a:r>
          </a:p>
          <a:p>
            <a:pPr lvl="1">
              <a:lnSpc>
                <a:spcPct val="80000"/>
              </a:lnSpc>
              <a:buFontTx/>
              <a:buNone/>
            </a:pPr>
            <a:r>
              <a:rPr lang="de-CH" altLang="en-US" sz="1400">
                <a:ea typeface="Calibri" pitchFamily="34" charset="0"/>
              </a:rPr>
              <a:t>- Absicherung des Seelsorgers: diagnostisch, therapeutisch</a:t>
            </a:r>
          </a:p>
          <a:p>
            <a:pPr lvl="1">
              <a:lnSpc>
                <a:spcPct val="80000"/>
              </a:lnSpc>
              <a:buFontTx/>
              <a:buNone/>
            </a:pPr>
            <a:r>
              <a:rPr lang="de-CH" altLang="en-US" sz="1400">
                <a:ea typeface="Calibri" pitchFamily="34" charset="0"/>
              </a:rPr>
              <a:t>- Medizinische Betreuung sichergestellt</a:t>
            </a:r>
          </a:p>
          <a:p>
            <a:pPr lvl="1">
              <a:lnSpc>
                <a:spcPct val="80000"/>
              </a:lnSpc>
              <a:buFontTx/>
              <a:buNone/>
            </a:pPr>
            <a:r>
              <a:rPr lang="de-CH" altLang="en-US" sz="1400">
                <a:ea typeface="Calibri" pitchFamily="34" charset="0"/>
              </a:rPr>
              <a:t>- Arbeitsteilung: Arzt übernimmt gewisse Verantwortung und medizinische Behandlung, Seelsorger hat oft mehr Zeit zum Gespräch</a:t>
            </a:r>
          </a:p>
          <a:p>
            <a:pPr lvl="1">
              <a:lnSpc>
                <a:spcPct val="80000"/>
              </a:lnSpc>
              <a:buFontTx/>
              <a:buNone/>
            </a:pPr>
            <a:r>
              <a:rPr lang="de-CH" altLang="en-US" sz="1400">
                <a:ea typeface="Calibri" pitchFamily="34" charset="0"/>
              </a:rPr>
              <a:t>- Verhandlungen mit Institutionen (Krankenhäuser, IV, Fürsorge, Vormundschaftsbehörde)</a:t>
            </a:r>
          </a:p>
          <a:p>
            <a:pPr>
              <a:lnSpc>
                <a:spcPct val="80000"/>
              </a:lnSpc>
              <a:buFont typeface="Wingdings" pitchFamily="2" charset="2"/>
              <a:buNone/>
            </a:pPr>
            <a:endParaRPr lang="de-CH" altLang="en-US" sz="1600">
              <a:ea typeface="Calibri" pitchFamily="34" charset="0"/>
            </a:endParaRPr>
          </a:p>
          <a:p>
            <a:pPr>
              <a:lnSpc>
                <a:spcPct val="80000"/>
              </a:lnSpc>
              <a:buFont typeface="Wingdings" pitchFamily="2" charset="2"/>
              <a:buNone/>
            </a:pPr>
            <a:r>
              <a:rPr lang="de-CH" altLang="en-US" sz="1600" b="1">
                <a:latin typeface="Verdana" pitchFamily="34" charset="0"/>
                <a:ea typeface="Calibri" pitchFamily="34" charset="0"/>
              </a:rPr>
              <a:t>Grenzen der Zusammenarbeit:</a:t>
            </a:r>
            <a:endParaRPr lang="de-CH" altLang="en-US" sz="1600">
              <a:ea typeface="Calibri" pitchFamily="34" charset="0"/>
            </a:endParaRPr>
          </a:p>
          <a:p>
            <a:pPr lvl="1">
              <a:lnSpc>
                <a:spcPct val="80000"/>
              </a:lnSpc>
              <a:buFontTx/>
              <a:buNone/>
            </a:pPr>
            <a:r>
              <a:rPr lang="de-CH" altLang="en-US" sz="1400">
                <a:ea typeface="Calibri" pitchFamily="34" charset="0"/>
              </a:rPr>
              <a:t>- Vertrauen des Patienten zum Arzt</a:t>
            </a:r>
          </a:p>
          <a:p>
            <a:pPr lvl="1">
              <a:lnSpc>
                <a:spcPct val="80000"/>
              </a:lnSpc>
              <a:buFontTx/>
              <a:buNone/>
            </a:pPr>
            <a:r>
              <a:rPr lang="de-CH" altLang="en-US" sz="1400">
                <a:ea typeface="Calibri" pitchFamily="34" charset="0"/>
              </a:rPr>
              <a:t>- Mitarbeit des Patienten</a:t>
            </a:r>
          </a:p>
          <a:p>
            <a:pPr lvl="1">
              <a:lnSpc>
                <a:spcPct val="80000"/>
              </a:lnSpc>
              <a:buFontTx/>
              <a:buNone/>
            </a:pPr>
            <a:r>
              <a:rPr lang="de-CH" altLang="en-US" sz="1400">
                <a:ea typeface="Calibri" pitchFamily="34" charset="0"/>
              </a:rPr>
              <a:t>- gemeinsame Glaubensgrundlagen nicht immer notwendig; oft genügt gegenseitige Wertschätzung</a:t>
            </a:r>
          </a:p>
          <a:p>
            <a:pPr>
              <a:lnSpc>
                <a:spcPct val="80000"/>
              </a:lnSpc>
              <a:buFont typeface="Wingdings" pitchFamily="2" charset="2"/>
              <a:buNone/>
            </a:pPr>
            <a:endParaRPr lang="de-CH" altLang="en-US" sz="1600">
              <a:ea typeface="Calibri" pitchFamily="34" charset="0"/>
            </a:endParaRPr>
          </a:p>
          <a:p>
            <a:pPr>
              <a:lnSpc>
                <a:spcPct val="80000"/>
              </a:lnSpc>
              <a:buFont typeface="Wingdings" pitchFamily="2" charset="2"/>
              <a:buNone/>
            </a:pPr>
            <a:r>
              <a:rPr lang="de-CH" altLang="en-US" sz="1600" b="1">
                <a:latin typeface="Verdana" pitchFamily="34" charset="0"/>
                <a:ea typeface="Calibri" pitchFamily="34" charset="0"/>
              </a:rPr>
              <a:t>Beachte bei Zusammenarbeit mit Psychiater bzw. Psychotherapeut:</a:t>
            </a:r>
            <a:endParaRPr lang="de-CH" altLang="en-US" sz="1600">
              <a:ea typeface="Calibri" pitchFamily="34" charset="0"/>
            </a:endParaRPr>
          </a:p>
          <a:p>
            <a:pPr lvl="1">
              <a:lnSpc>
                <a:spcPct val="80000"/>
              </a:lnSpc>
              <a:buFontTx/>
              <a:buNone/>
            </a:pPr>
            <a:r>
              <a:rPr lang="de-CH" altLang="en-US" sz="1400">
                <a:ea typeface="Calibri" pitchFamily="34" charset="0"/>
              </a:rPr>
              <a:t>- Ziele abklären</a:t>
            </a:r>
          </a:p>
          <a:p>
            <a:pPr lvl="1">
              <a:lnSpc>
                <a:spcPct val="80000"/>
              </a:lnSpc>
              <a:buFontTx/>
              <a:buNone/>
            </a:pPr>
            <a:r>
              <a:rPr lang="de-CH" altLang="en-US" sz="1400">
                <a:ea typeface="Calibri" pitchFamily="34" charset="0"/>
              </a:rPr>
              <a:t>- Arbeitsteilung möglich? (z.B. Seelsorger begleitet in akuten Krisen, Arzt gibt Hintergrund-Deckung)</a:t>
            </a:r>
          </a:p>
          <a:p>
            <a:pPr lvl="1">
              <a:lnSpc>
                <a:spcPct val="80000"/>
              </a:lnSpc>
              <a:buFontTx/>
              <a:buNone/>
            </a:pPr>
            <a:r>
              <a:rPr lang="de-CH" altLang="en-US" sz="1400">
                <a:ea typeface="Calibri" pitchFamily="34" charset="0"/>
              </a:rPr>
              <a:t>- Cave: gegeneinander ausgespielt werden</a:t>
            </a:r>
          </a:p>
          <a:p>
            <a:pPr lvl="1">
              <a:lnSpc>
                <a:spcPct val="80000"/>
              </a:lnSpc>
              <a:buFontTx/>
              <a:buNone/>
            </a:pPr>
            <a:r>
              <a:rPr lang="de-CH" altLang="en-US" sz="1400">
                <a:ea typeface="Calibri" pitchFamily="34" charset="0"/>
              </a:rPr>
              <a:t>- problematisch: intensive Psychotherapie, hier evtl. beschränken auf äußere Begleitung  (sozial, Ermutigung, Gebet)</a:t>
            </a:r>
            <a:endParaRPr lang="de-DE" altLang="en-US" sz="2800">
              <a:ea typeface="Calibri" pitchFamily="34" charset="0"/>
            </a:endParaRPr>
          </a:p>
        </p:txBody>
      </p:sp>
    </p:spTree>
    <p:extLst>
      <p:ext uri="{BB962C8B-B14F-4D97-AF65-F5344CB8AC3E}">
        <p14:creationId xmlns:p14="http://schemas.microsoft.com/office/powerpoint/2010/main" val="187805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0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0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70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DE" altLang="en-US">
                <a:ea typeface="Calibri" pitchFamily="34" charset="0"/>
              </a:rPr>
              <a:t>Persönlichkeit und Glaubensstil</a:t>
            </a:r>
          </a:p>
        </p:txBody>
      </p:sp>
      <p:pic>
        <p:nvPicPr>
          <p:cNvPr id="50179" name="Picture 5" descr="Pers-Glaub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82712" y="1700213"/>
            <a:ext cx="7905750"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272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84326" y="404814"/>
            <a:ext cx="7558087" cy="587375"/>
          </a:xfrm>
        </p:spPr>
        <p:txBody>
          <a:bodyPr/>
          <a:lstStyle/>
          <a:p>
            <a:r>
              <a:rPr lang="de-CH" altLang="en-US">
                <a:ea typeface="Calibri" pitchFamily="34" charset="0"/>
              </a:rPr>
              <a:t>Spannungsfelder</a:t>
            </a:r>
            <a:endParaRPr lang="en-GB" altLang="en-US">
              <a:ea typeface="Calibri" pitchFamily="34" charset="0"/>
            </a:endParaRPr>
          </a:p>
        </p:txBody>
      </p:sp>
      <p:grpSp>
        <p:nvGrpSpPr>
          <p:cNvPr id="2" name="Gruppieren 1"/>
          <p:cNvGrpSpPr/>
          <p:nvPr/>
        </p:nvGrpSpPr>
        <p:grpSpPr>
          <a:xfrm>
            <a:off x="1362868" y="1340768"/>
            <a:ext cx="8001000" cy="4724400"/>
            <a:chOff x="1143000" y="1539875"/>
            <a:chExt cx="8001000" cy="4724400"/>
          </a:xfrm>
        </p:grpSpPr>
        <p:sp>
          <p:nvSpPr>
            <p:cNvPr id="51203" name="Oval 3"/>
            <p:cNvSpPr>
              <a:spLocks noChangeArrowheads="1"/>
            </p:cNvSpPr>
            <p:nvPr/>
          </p:nvSpPr>
          <p:spPr bwMode="auto">
            <a:xfrm>
              <a:off x="1752600" y="2073275"/>
              <a:ext cx="6172200" cy="3810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CH" altLang="en-US" kern="0">
                <a:solidFill>
                  <a:sysClr val="windowText" lastClr="000000"/>
                </a:solidFill>
              </a:endParaRPr>
            </a:p>
          </p:txBody>
        </p:sp>
        <p:sp>
          <p:nvSpPr>
            <p:cNvPr id="51204" name="Rectangle 4"/>
            <p:cNvSpPr>
              <a:spLocks noChangeArrowheads="1"/>
            </p:cNvSpPr>
            <p:nvPr/>
          </p:nvSpPr>
          <p:spPr bwMode="auto">
            <a:xfrm>
              <a:off x="1143000" y="3521075"/>
              <a:ext cx="2057400" cy="914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spcBef>
                  <a:spcPct val="0"/>
                </a:spcBef>
                <a:defRPr/>
              </a:pPr>
              <a:r>
                <a:rPr lang="de-CH" altLang="en-US" sz="1600" kern="0">
                  <a:solidFill>
                    <a:sysClr val="windowText" lastClr="000000"/>
                  </a:solidFill>
                </a:rPr>
                <a:t>Bedürfnisse, Gefühle</a:t>
              </a:r>
            </a:p>
            <a:p>
              <a:pPr>
                <a:lnSpc>
                  <a:spcPct val="90000"/>
                </a:lnSpc>
                <a:spcBef>
                  <a:spcPct val="0"/>
                </a:spcBef>
                <a:defRPr/>
              </a:pPr>
              <a:r>
                <a:rPr lang="de-CH" altLang="en-US" sz="1600" kern="0">
                  <a:solidFill>
                    <a:sysClr val="windowText" lastClr="000000"/>
                  </a:solidFill>
                </a:rPr>
                <a:t>Strebungen, Triebe</a:t>
              </a:r>
            </a:p>
            <a:p>
              <a:pPr>
                <a:lnSpc>
                  <a:spcPct val="90000"/>
                </a:lnSpc>
                <a:spcBef>
                  <a:spcPct val="0"/>
                </a:spcBef>
                <a:defRPr/>
              </a:pPr>
              <a:r>
                <a:rPr lang="de-CH" altLang="en-US" sz="1600" kern="0">
                  <a:solidFill>
                    <a:sysClr val="windowText" lastClr="000000"/>
                  </a:solidFill>
                </a:rPr>
                <a:t>Eigeninteresse</a:t>
              </a:r>
            </a:p>
          </p:txBody>
        </p:sp>
        <p:grpSp>
          <p:nvGrpSpPr>
            <p:cNvPr id="51205" name="Group 5"/>
            <p:cNvGrpSpPr>
              <a:grpSpLocks/>
            </p:cNvGrpSpPr>
            <p:nvPr/>
          </p:nvGrpSpPr>
          <p:grpSpPr bwMode="auto">
            <a:xfrm>
              <a:off x="3657600" y="1539875"/>
              <a:ext cx="2362200" cy="1066800"/>
              <a:chOff x="2304" y="528"/>
              <a:chExt cx="1488" cy="672"/>
            </a:xfrm>
          </p:grpSpPr>
          <p:sp>
            <p:nvSpPr>
              <p:cNvPr id="51213" name="Rectangle 6"/>
              <p:cNvSpPr>
                <a:spLocks noChangeArrowheads="1"/>
              </p:cNvSpPr>
              <p:nvPr/>
            </p:nvSpPr>
            <p:spPr bwMode="auto">
              <a:xfrm>
                <a:off x="2304" y="624"/>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spcBef>
                    <a:spcPct val="0"/>
                  </a:spcBef>
                  <a:defRPr/>
                </a:pPr>
                <a:r>
                  <a:rPr lang="de-CH" altLang="en-US" sz="1400" kern="0">
                    <a:solidFill>
                      <a:sysClr val="windowText" lastClr="000000"/>
                    </a:solidFill>
                  </a:rPr>
                  <a:t>„Ich möchte es gut und richtig machen“ </a:t>
                </a:r>
                <a:r>
                  <a:rPr lang="de-CH" altLang="en-US" sz="1100" kern="0">
                    <a:solidFill>
                      <a:sysClr val="windowText" lastClr="000000"/>
                    </a:solidFill>
                  </a:rPr>
                  <a:t>(Liebe, Gerechtigkeit, Ordnung, Ehre etc.) </a:t>
                </a:r>
              </a:p>
            </p:txBody>
          </p:sp>
          <p:sp>
            <p:nvSpPr>
              <p:cNvPr id="51214" name="Rectangle 7"/>
              <p:cNvSpPr>
                <a:spLocks noChangeArrowheads="1"/>
              </p:cNvSpPr>
              <p:nvPr/>
            </p:nvSpPr>
            <p:spPr bwMode="auto">
              <a:xfrm>
                <a:off x="2304" y="528"/>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de-CH" altLang="en-US" b="1" kern="0">
                    <a:solidFill>
                      <a:schemeClr val="bg1"/>
                    </a:solidFill>
                  </a:rPr>
                  <a:t>I D E A L E</a:t>
                </a:r>
              </a:p>
            </p:txBody>
          </p:sp>
        </p:grpSp>
        <p:grpSp>
          <p:nvGrpSpPr>
            <p:cNvPr id="51206" name="Group 8"/>
            <p:cNvGrpSpPr>
              <a:grpSpLocks/>
            </p:cNvGrpSpPr>
            <p:nvPr/>
          </p:nvGrpSpPr>
          <p:grpSpPr bwMode="auto">
            <a:xfrm>
              <a:off x="3657600" y="5197475"/>
              <a:ext cx="2362200" cy="1066800"/>
              <a:chOff x="2304" y="2832"/>
              <a:chExt cx="1488" cy="672"/>
            </a:xfrm>
          </p:grpSpPr>
          <p:sp>
            <p:nvSpPr>
              <p:cNvPr id="51211" name="Rectangle 9"/>
              <p:cNvSpPr>
                <a:spLocks noChangeArrowheads="1"/>
              </p:cNvSpPr>
              <p:nvPr/>
            </p:nvSpPr>
            <p:spPr bwMode="auto">
              <a:xfrm>
                <a:off x="2304" y="2928"/>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spcBef>
                    <a:spcPct val="0"/>
                  </a:spcBef>
                  <a:defRPr/>
                </a:pPr>
                <a:r>
                  <a:rPr lang="de-CH" altLang="en-US" sz="1400" kern="0">
                    <a:solidFill>
                      <a:sysClr val="windowText" lastClr="000000"/>
                    </a:solidFill>
                  </a:rPr>
                  <a:t>Schwierige Mitmenschen</a:t>
                </a:r>
              </a:p>
              <a:p>
                <a:pPr>
                  <a:spcBef>
                    <a:spcPct val="0"/>
                  </a:spcBef>
                  <a:defRPr/>
                </a:pPr>
                <a:r>
                  <a:rPr lang="de-CH" altLang="en-US" sz="1400" kern="0">
                    <a:solidFill>
                      <a:sysClr val="windowText" lastClr="000000"/>
                    </a:solidFill>
                  </a:rPr>
                  <a:t>Enttäuschte Hoffnungen</a:t>
                </a:r>
              </a:p>
              <a:p>
                <a:pPr>
                  <a:spcBef>
                    <a:spcPct val="0"/>
                  </a:spcBef>
                  <a:defRPr/>
                </a:pPr>
                <a:r>
                  <a:rPr lang="de-CH" altLang="en-US" sz="1400" kern="0">
                    <a:solidFill>
                      <a:sysClr val="windowText" lastClr="000000"/>
                    </a:solidFill>
                  </a:rPr>
                  <a:t>Konstitution – Stress</a:t>
                </a:r>
              </a:p>
            </p:txBody>
          </p:sp>
          <p:sp>
            <p:nvSpPr>
              <p:cNvPr id="51212" name="Rectangle 10"/>
              <p:cNvSpPr>
                <a:spLocks noChangeArrowheads="1"/>
              </p:cNvSpPr>
              <p:nvPr/>
            </p:nvSpPr>
            <p:spPr bwMode="auto">
              <a:xfrm>
                <a:off x="2304" y="2832"/>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de-CH" altLang="en-US" b="1" kern="0">
                    <a:solidFill>
                      <a:schemeClr val="bg1"/>
                    </a:solidFill>
                  </a:rPr>
                  <a:t>R E A L I T Ä T</a:t>
                </a:r>
              </a:p>
            </p:txBody>
          </p:sp>
        </p:grpSp>
        <p:sp>
          <p:nvSpPr>
            <p:cNvPr id="51207" name="Text Box 11"/>
            <p:cNvSpPr txBox="1">
              <a:spLocks noChangeArrowheads="1"/>
            </p:cNvSpPr>
            <p:nvPr/>
          </p:nvSpPr>
          <p:spPr bwMode="auto">
            <a:xfrm>
              <a:off x="7010400" y="5373216"/>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2000" i="1" kern="0">
                  <a:latin typeface="Tahoma" pitchFamily="34" charset="0"/>
                </a:rPr>
                <a:t>Äusserer</a:t>
              </a:r>
              <a:br>
                <a:rPr lang="de-CH" altLang="en-US" sz="2000" i="1" kern="0">
                  <a:latin typeface="Tahoma" pitchFamily="34" charset="0"/>
                </a:rPr>
              </a:br>
              <a:r>
                <a:rPr lang="de-CH" altLang="en-US" sz="2000" i="1" kern="0">
                  <a:latin typeface="Tahoma" pitchFamily="34" charset="0"/>
                </a:rPr>
                <a:t>Rahmen</a:t>
              </a:r>
            </a:p>
          </p:txBody>
        </p:sp>
        <p:sp>
          <p:nvSpPr>
            <p:cNvPr id="51208" name="Text Box 12"/>
            <p:cNvSpPr txBox="1">
              <a:spLocks noChangeArrowheads="1"/>
            </p:cNvSpPr>
            <p:nvPr/>
          </p:nvSpPr>
          <p:spPr bwMode="auto">
            <a:xfrm>
              <a:off x="1430288" y="1774557"/>
              <a:ext cx="1341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CH" altLang="en-US" sz="1800" i="1" kern="0" dirty="0">
                  <a:latin typeface="Tahoma" pitchFamily="34" charset="0"/>
                </a:rPr>
                <a:t>Inneres</a:t>
              </a:r>
              <a:br>
                <a:rPr lang="de-CH" altLang="en-US" sz="1800" i="1" kern="0" dirty="0">
                  <a:latin typeface="Tahoma" pitchFamily="34" charset="0"/>
                </a:rPr>
              </a:br>
              <a:r>
                <a:rPr lang="de-CH" altLang="en-US" sz="1800" i="1" kern="0" dirty="0">
                  <a:latin typeface="Tahoma" pitchFamily="34" charset="0"/>
                </a:rPr>
                <a:t>Erleben</a:t>
              </a:r>
            </a:p>
          </p:txBody>
        </p:sp>
        <p:sp>
          <p:nvSpPr>
            <p:cNvPr id="51209" name="Rectangle 13"/>
            <p:cNvSpPr>
              <a:spLocks noChangeArrowheads="1"/>
            </p:cNvSpPr>
            <p:nvPr/>
          </p:nvSpPr>
          <p:spPr bwMode="auto">
            <a:xfrm>
              <a:off x="6553200" y="3521075"/>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lnSpc>
                  <a:spcPct val="90000"/>
                </a:lnSpc>
                <a:spcBef>
                  <a:spcPct val="0"/>
                </a:spcBef>
                <a:defRPr/>
              </a:pPr>
              <a:r>
                <a:rPr lang="de-CH" altLang="en-US" sz="1600" kern="0" dirty="0">
                  <a:solidFill>
                    <a:sysClr val="windowText" lastClr="000000"/>
                  </a:solidFill>
                </a:rPr>
                <a:t>(Sub)kulturelle</a:t>
              </a:r>
              <a:br>
                <a:rPr lang="de-CH" altLang="en-US" sz="1600" kern="0" dirty="0">
                  <a:solidFill>
                    <a:sysClr val="windowText" lastClr="000000"/>
                  </a:solidFill>
                </a:rPr>
              </a:br>
              <a:r>
                <a:rPr lang="de-CH" altLang="en-US" sz="1600" kern="0" dirty="0">
                  <a:solidFill>
                    <a:sysClr val="windowText" lastClr="000000"/>
                  </a:solidFill>
                </a:rPr>
                <a:t>Regeln und </a:t>
              </a:r>
              <a:br>
                <a:rPr lang="de-CH" altLang="en-US" sz="1600" kern="0" dirty="0">
                  <a:solidFill>
                    <a:sysClr val="windowText" lastClr="000000"/>
                  </a:solidFill>
                </a:rPr>
              </a:br>
              <a:r>
                <a:rPr lang="de-CH" altLang="en-US" sz="1600" kern="0" dirty="0">
                  <a:solidFill>
                    <a:sysClr val="windowText" lastClr="000000"/>
                  </a:solidFill>
                </a:rPr>
                <a:t>Grenzen</a:t>
              </a:r>
              <a:br>
                <a:rPr lang="de-CH" altLang="en-US" sz="1600" kern="0" dirty="0">
                  <a:solidFill>
                    <a:sysClr val="windowText" lastClr="000000"/>
                  </a:solidFill>
                </a:rPr>
              </a:br>
              <a:r>
                <a:rPr lang="de-CH" altLang="en-US" sz="1600" kern="0" dirty="0">
                  <a:solidFill>
                    <a:sysClr val="windowText" lastClr="000000"/>
                  </a:solidFill>
                </a:rPr>
                <a:t>Erwartungen</a:t>
              </a:r>
            </a:p>
          </p:txBody>
        </p:sp>
        <p:sp>
          <p:nvSpPr>
            <p:cNvPr id="51210" name="AutoShape 14"/>
            <p:cNvSpPr>
              <a:spLocks noChangeArrowheads="1"/>
            </p:cNvSpPr>
            <p:nvPr/>
          </p:nvSpPr>
          <p:spPr bwMode="auto">
            <a:xfrm>
              <a:off x="3352800" y="2759075"/>
              <a:ext cx="2971800" cy="23622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3">
                <a:lumMod val="60000"/>
                <a:lumOff val="40000"/>
              </a:schemeClr>
            </a:solidFill>
            <a:ln>
              <a:noFill/>
            </a:ln>
            <a:effectLst/>
          </p:spPr>
          <p:txBody>
            <a:bodyPr wrap="none" anchor="ctr"/>
            <a:lstStyle/>
            <a:p>
              <a:pPr algn="ctr">
                <a:lnSpc>
                  <a:spcPct val="40000"/>
                </a:lnSpc>
                <a:spcAft>
                  <a:spcPct val="30000"/>
                </a:spcAft>
                <a:buClr>
                  <a:schemeClr val="hlink"/>
                </a:buClr>
                <a:defRPr/>
              </a:pPr>
              <a:r>
                <a:rPr lang="de-CH" altLang="en-US" b="1" kern="0">
                  <a:solidFill>
                    <a:sysClr val="windowText" lastClr="000000"/>
                  </a:solidFill>
                </a:rPr>
                <a:t>„Abwehr“</a:t>
              </a:r>
            </a:p>
            <a:p>
              <a:pPr algn="ctr">
                <a:lnSpc>
                  <a:spcPct val="40000"/>
                </a:lnSpc>
                <a:spcAft>
                  <a:spcPct val="30000"/>
                </a:spcAft>
                <a:buClr>
                  <a:schemeClr val="hlink"/>
                </a:buClr>
                <a:defRPr/>
              </a:pPr>
              <a:r>
                <a:rPr lang="de-CH" altLang="en-US" b="1" kern="0">
                  <a:solidFill>
                    <a:sysClr val="windowText" lastClr="000000"/>
                  </a:solidFill>
                </a:rPr>
                <a:t>Bewältigung</a:t>
              </a:r>
            </a:p>
          </p:txBody>
        </p:sp>
      </p:grpSp>
    </p:spTree>
    <p:extLst>
      <p:ext uri="{BB962C8B-B14F-4D97-AF65-F5344CB8AC3E}">
        <p14:creationId xmlns:p14="http://schemas.microsoft.com/office/powerpoint/2010/main" val="251306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1151880" y="3789040"/>
            <a:ext cx="7772400" cy="1143000"/>
          </a:xfrm>
        </p:spPr>
        <p:txBody>
          <a:bodyPr/>
          <a:lstStyle/>
          <a:p>
            <a:pPr algn="ctr"/>
            <a:r>
              <a:rPr lang="de-CH" altLang="en-US" sz="4400" i="1" dirty="0">
                <a:ea typeface="Calibri" pitchFamily="34" charset="0"/>
              </a:rPr>
              <a:t>www.seminare-ps.net</a:t>
            </a:r>
            <a:endParaRPr lang="de-DE" altLang="en-US" sz="4400" i="1" dirty="0">
              <a:ea typeface="Calibri" pitchFamily="34" charset="0"/>
            </a:endParaRPr>
          </a:p>
        </p:txBody>
      </p:sp>
      <p:sp>
        <p:nvSpPr>
          <p:cNvPr id="52226" name="Rectangle 2"/>
          <p:cNvSpPr>
            <a:spLocks noGrp="1" noChangeArrowheads="1"/>
          </p:cNvSpPr>
          <p:nvPr>
            <p:ph idx="1"/>
          </p:nvPr>
        </p:nvSpPr>
        <p:spPr>
          <a:xfrm>
            <a:off x="1151880" y="1981200"/>
            <a:ext cx="7772400" cy="4114800"/>
          </a:xfrm>
        </p:spPr>
        <p:txBody>
          <a:bodyPr/>
          <a:lstStyle/>
          <a:p>
            <a:pPr marL="0" indent="0" algn="ctr">
              <a:buNone/>
            </a:pPr>
            <a:r>
              <a:rPr lang="de-CH" altLang="en-US">
                <a:ea typeface="Calibri" pitchFamily="34" charset="0"/>
              </a:rPr>
              <a:t>Weitere Präsentationen zu den Themenbereichen Psychiatrie, Seelsorge, Erziehung und Lebensberatung finden Sie auf der Homepage</a:t>
            </a:r>
          </a:p>
          <a:p>
            <a:pPr marL="0" indent="0" algn="ctr">
              <a:buNone/>
            </a:pPr>
            <a:endParaRPr lang="de-CH" altLang="en-US">
              <a:ea typeface="Calibri" pitchFamily="34" charset="0"/>
            </a:endParaRPr>
          </a:p>
          <a:p>
            <a:pPr marL="0" indent="0" algn="ctr">
              <a:buNone/>
            </a:pPr>
            <a:endParaRPr lang="de-CH" altLang="en-US">
              <a:ea typeface="Calibri" pitchFamily="34" charset="0"/>
            </a:endParaRPr>
          </a:p>
        </p:txBody>
      </p:sp>
      <p:sp>
        <p:nvSpPr>
          <p:cNvPr id="52227" name="Text Box 3"/>
          <p:cNvSpPr txBox="1">
            <a:spLocks noChangeArrowheads="1"/>
          </p:cNvSpPr>
          <p:nvPr/>
        </p:nvSpPr>
        <p:spPr bwMode="auto">
          <a:xfrm>
            <a:off x="1007864" y="817240"/>
            <a:ext cx="815340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lgn="ctr">
              <a:defRPr/>
            </a:pPr>
            <a:r>
              <a:rPr lang="de-CH" altLang="en-US" b="1" kern="0">
                <a:solidFill>
                  <a:schemeClr val="bg1"/>
                </a:solidFill>
                <a:latin typeface="Tahoma" pitchFamily="34" charset="0"/>
              </a:rPr>
              <a:t>Download</a:t>
            </a:r>
          </a:p>
        </p:txBody>
      </p:sp>
    </p:spTree>
    <p:extLst>
      <p:ext uri="{BB962C8B-B14F-4D97-AF65-F5344CB8AC3E}">
        <p14:creationId xmlns:p14="http://schemas.microsoft.com/office/powerpoint/2010/main" val="412288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Gefahr der Polarisierung „Religion“ vs. „Spiritualität“</a:t>
            </a:r>
          </a:p>
        </p:txBody>
      </p:sp>
      <p:sp>
        <p:nvSpPr>
          <p:cNvPr id="3" name="Inhaltsplatzhalter 2"/>
          <p:cNvSpPr>
            <a:spLocks noGrp="1"/>
          </p:cNvSpPr>
          <p:nvPr>
            <p:ph idx="1"/>
          </p:nvPr>
        </p:nvSpPr>
        <p:spPr/>
        <p:txBody>
          <a:bodyPr>
            <a:normAutofit fontScale="85000" lnSpcReduction="10000"/>
          </a:bodyPr>
          <a:lstStyle/>
          <a:p>
            <a:r>
              <a:rPr lang="de-CH" dirty="0"/>
              <a:t>„Das Modewort Spiritualität ist als ein Containerbegriff mit vielen Sinngebungen überfrachtet.“(</a:t>
            </a:r>
            <a:r>
              <a:rPr lang="de-CH" dirty="0" err="1"/>
              <a:t>Utsch</a:t>
            </a:r>
            <a:r>
              <a:rPr lang="de-CH" dirty="0"/>
              <a:t> 2014)</a:t>
            </a:r>
          </a:p>
          <a:p>
            <a:r>
              <a:rPr lang="de-CH" dirty="0"/>
              <a:t>Spiritualitätsbegriff wurde aufgebläht zu einer Beschreibung positiver Persönlichkeitsmerkmale: Optimismus, Verzeihungsbereitschaft, Dankbarkeit, Sinnfindung, Friedfertigkeit und generelles Wohlbefinden  (in der Forschung als Indikatoren gleichzeitig für Spiritualität und seelische Gesundheit)</a:t>
            </a:r>
          </a:p>
          <a:p>
            <a:pPr lvl="1"/>
            <a:r>
              <a:rPr lang="de-CH" dirty="0"/>
              <a:t>Harold </a:t>
            </a:r>
            <a:r>
              <a:rPr lang="de-CH" dirty="0" err="1"/>
              <a:t>Koenig</a:t>
            </a:r>
            <a:r>
              <a:rPr lang="de-CH" dirty="0"/>
              <a:t>: „solche Verbindungen sind sinnlos und irreführend.“</a:t>
            </a:r>
          </a:p>
          <a:p>
            <a:r>
              <a:rPr lang="de-CH" dirty="0"/>
              <a:t>Das Begriffs-Spektrum ist verwirrend weit von einer engen, konfessionellen Ausrichtung bis hin zu einer universalistischen Gesamtdeutung. </a:t>
            </a:r>
          </a:p>
          <a:p>
            <a:r>
              <a:rPr lang="de-CH" dirty="0"/>
              <a:t> Vier Typen von Spiritualität (</a:t>
            </a:r>
            <a:r>
              <a:rPr lang="de-CH" dirty="0" err="1"/>
              <a:t>Worthington</a:t>
            </a:r>
            <a:r>
              <a:rPr lang="de-CH" dirty="0"/>
              <a:t> 2011)</a:t>
            </a:r>
          </a:p>
          <a:p>
            <a:pPr lvl="1"/>
            <a:r>
              <a:rPr lang="de-CH" dirty="0"/>
              <a:t>Religiöse Spiritualität: Bezogenheit zum Heiligen gemäß einer Religion</a:t>
            </a:r>
          </a:p>
          <a:p>
            <a:pPr lvl="1"/>
            <a:r>
              <a:rPr lang="de-CH" dirty="0"/>
              <a:t>Humanistische Spiritualität: Bezogenheit zur Menschheit   </a:t>
            </a:r>
          </a:p>
          <a:p>
            <a:pPr lvl="1"/>
            <a:r>
              <a:rPr lang="de-CH" dirty="0"/>
              <a:t>Natur-Spiritualität: Bezogenheit zur Natur</a:t>
            </a:r>
          </a:p>
          <a:p>
            <a:pPr lvl="1"/>
            <a:r>
              <a:rPr lang="de-CH" dirty="0"/>
              <a:t>Kosmische Spiritualität: Bezogenheit zum Universum</a:t>
            </a:r>
          </a:p>
        </p:txBody>
      </p:sp>
    </p:spTree>
    <p:extLst>
      <p:ext uri="{BB962C8B-B14F-4D97-AF65-F5344CB8AC3E}">
        <p14:creationId xmlns:p14="http://schemas.microsoft.com/office/powerpoint/2010/main" val="132635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62" t="387" r="-762" b="-1574"/>
          <a:stretch/>
        </p:blipFill>
        <p:spPr>
          <a:xfrm>
            <a:off x="359792" y="0"/>
            <a:ext cx="9452130" cy="7173416"/>
          </a:xfrm>
        </p:spPr>
      </p:pic>
      <p:sp>
        <p:nvSpPr>
          <p:cNvPr id="5" name="Rechteck 4"/>
          <p:cNvSpPr/>
          <p:nvPr/>
        </p:nvSpPr>
        <p:spPr bwMode="auto">
          <a:xfrm>
            <a:off x="-288280" y="6309320"/>
            <a:ext cx="4104456"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sp>
        <p:nvSpPr>
          <p:cNvPr id="6" name="Rechteck 5"/>
          <p:cNvSpPr/>
          <p:nvPr/>
        </p:nvSpPr>
        <p:spPr bwMode="auto">
          <a:xfrm>
            <a:off x="6984528" y="6237312"/>
            <a:ext cx="4104456"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defRPr/>
            </a:pPr>
            <a:endParaRPr lang="de-CH" sz="2400" kern="0">
              <a:latin typeface="Tahoma" pitchFamily="34" charset="0"/>
            </a:endParaRPr>
          </a:p>
        </p:txBody>
      </p:sp>
    </p:spTree>
    <p:extLst>
      <p:ext uri="{BB962C8B-B14F-4D97-AF65-F5344CB8AC3E}">
        <p14:creationId xmlns:p14="http://schemas.microsoft.com/office/powerpoint/2010/main" val="408220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rau-Gebet-Afgh-Al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6" y="1"/>
            <a:ext cx="5064126"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Grp="1" noChangeArrowheads="1"/>
          </p:cNvSpPr>
          <p:nvPr>
            <p:ph idx="1"/>
          </p:nvPr>
        </p:nvSpPr>
        <p:spPr>
          <a:xfrm>
            <a:off x="1727944" y="211138"/>
            <a:ext cx="7391400" cy="1524001"/>
          </a:xfrm>
          <a:effectLst>
            <a:outerShdw dist="35921" dir="2700000" algn="ctr" rotWithShape="0">
              <a:schemeClr val="tx1"/>
            </a:outerShdw>
          </a:effectLst>
        </p:spPr>
        <p:txBody>
          <a:bodyPr/>
          <a:lstStyle/>
          <a:p>
            <a:pPr marL="0" indent="0">
              <a:buNone/>
            </a:pPr>
            <a:r>
              <a:rPr lang="de-CH" altLang="en-US" sz="8000" dirty="0">
                <a:solidFill>
                  <a:srgbClr val="FFCC00"/>
                </a:solidFill>
                <a:ea typeface="Calibri" pitchFamily="34" charset="0"/>
              </a:rPr>
              <a:t>«</a:t>
            </a:r>
            <a:r>
              <a:rPr lang="de-CH" altLang="en-US" sz="8000" dirty="0" err="1">
                <a:solidFill>
                  <a:srgbClr val="FFCC00"/>
                </a:solidFill>
                <a:ea typeface="Calibri" pitchFamily="34" charset="0"/>
              </a:rPr>
              <a:t>heart</a:t>
            </a:r>
            <a:r>
              <a:rPr lang="de-CH" altLang="en-US" sz="8000" dirty="0">
                <a:solidFill>
                  <a:srgbClr val="FFCC00"/>
                </a:solidFill>
                <a:ea typeface="Calibri" pitchFamily="34" charset="0"/>
              </a:rPr>
              <a:t> </a:t>
            </a:r>
            <a:r>
              <a:rPr lang="de-CH" altLang="en-US" sz="8000" dirty="0" err="1">
                <a:solidFill>
                  <a:srgbClr val="FFCC00"/>
                </a:solidFill>
                <a:ea typeface="Calibri" pitchFamily="34" charset="0"/>
              </a:rPr>
              <a:t>religion</a:t>
            </a:r>
            <a:r>
              <a:rPr lang="de-CH" altLang="en-US" sz="8000" dirty="0">
                <a:solidFill>
                  <a:srgbClr val="FFCC00"/>
                </a:solidFill>
                <a:ea typeface="Calibri" pitchFamily="34" charset="0"/>
              </a:rPr>
              <a:t>»</a:t>
            </a:r>
            <a:endParaRPr lang="de-DE" altLang="en-US" sz="4800" dirty="0">
              <a:solidFill>
                <a:srgbClr val="FFCC00"/>
              </a:solidFill>
              <a:ea typeface="Calibri" pitchFamily="34" charset="0"/>
            </a:endParaRPr>
          </a:p>
        </p:txBody>
      </p:sp>
      <p:sp>
        <p:nvSpPr>
          <p:cNvPr id="10244" name="Text Box 5"/>
          <p:cNvSpPr txBox="1">
            <a:spLocks noChangeArrowheads="1"/>
          </p:cNvSpPr>
          <p:nvPr/>
        </p:nvSpPr>
        <p:spPr bwMode="auto">
          <a:xfrm>
            <a:off x="4872037" y="1735138"/>
            <a:ext cx="4560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defRPr/>
            </a:pPr>
            <a:r>
              <a:rPr lang="de-DE" altLang="en-US" kern="0">
                <a:ea typeface="Calibri" pitchFamily="34" charset="0"/>
                <a:cs typeface="Calibri" pitchFamily="34" charset="0"/>
              </a:rPr>
              <a:t>Religion ist oft eine zutiefst subjektive "Herzensangelegenheit".</a:t>
            </a:r>
          </a:p>
          <a:p>
            <a:pPr>
              <a:defRPr/>
            </a:pPr>
            <a:r>
              <a:rPr lang="de-DE" altLang="en-US" kern="0">
                <a:ea typeface="Calibri" pitchFamily="34" charset="0"/>
                <a:cs typeface="Calibri" pitchFamily="34" charset="0"/>
              </a:rPr>
              <a:t>Religiöse Prämissen können Teil des Alltags sein, aber sie können auch erst in einer Notsituation auftreten und dann die Kausalattributionen und die Bewältigungsstrategien beeinflussen.</a:t>
            </a:r>
          </a:p>
        </p:txBody>
      </p:sp>
    </p:spTree>
    <p:extLst>
      <p:ext uri="{BB962C8B-B14F-4D97-AF65-F5344CB8AC3E}">
        <p14:creationId xmlns:p14="http://schemas.microsoft.com/office/powerpoint/2010/main" val="74584689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3040</Words>
  <Application>Microsoft Office PowerPoint</Application>
  <PresentationFormat>Benutzerdefiniert</PresentationFormat>
  <Paragraphs>498</Paragraphs>
  <Slides>65</Slides>
  <Notes>40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65</vt:i4>
      </vt:variant>
    </vt:vector>
  </HeadingPairs>
  <TitlesOfParts>
    <vt:vector size="75" baseType="lpstr">
      <vt:lpstr>Arial</vt:lpstr>
      <vt:lpstr>Calibri</vt:lpstr>
      <vt:lpstr>Cambria</vt:lpstr>
      <vt:lpstr>Courier New</vt:lpstr>
      <vt:lpstr>Palatino Linotype</vt:lpstr>
      <vt:lpstr>Tahoma</vt:lpstr>
      <vt:lpstr>Times New Roman</vt:lpstr>
      <vt:lpstr>Verdana</vt:lpstr>
      <vt:lpstr>Wingdings</vt:lpstr>
      <vt:lpstr>Executive</vt:lpstr>
      <vt:lpstr>Psychiatrie, Psychotherapie  und Spiritualität - eine Einführung</vt:lpstr>
      <vt:lpstr>Psychologie der Spiritualität</vt:lpstr>
      <vt:lpstr>Lernziele</vt:lpstr>
      <vt:lpstr>KLINIK SONNENHALDE</vt:lpstr>
      <vt:lpstr>Dreiklang effektiver Therapie</vt:lpstr>
      <vt:lpstr>Definitionsansätze</vt:lpstr>
      <vt:lpstr>Gefahr der Polarisierung „Religion“ vs. „Spiritualität“</vt:lpstr>
      <vt:lpstr>PowerPoint-Präsentation</vt:lpstr>
      <vt:lpstr>PowerPoint-Präsentation</vt:lpstr>
      <vt:lpstr>Vier Modelle der Interaktion</vt:lpstr>
      <vt:lpstr>Religion oder Spiritualität?</vt:lpstr>
      <vt:lpstr>Bedeutung des Glaubens für die Person</vt:lpstr>
      <vt:lpstr>PowerPoint-Präsentation</vt:lpstr>
      <vt:lpstr>Woran glauben Menschen?</vt:lpstr>
      <vt:lpstr>Spiritualität als Thema</vt:lpstr>
      <vt:lpstr>Islam</vt:lpstr>
      <vt:lpstr>Was macht Religiosität / Spiritualität aus?</vt:lpstr>
      <vt:lpstr>Fünf Dimensionen der Religiosität</vt:lpstr>
      <vt:lpstr>Fünf Dimensionen - 2</vt:lpstr>
      <vt:lpstr>Münchner Motivationspsychologisches Religionsinventar MMRI (nach B. Grom)</vt:lpstr>
      <vt:lpstr>Münchner Motivationspsychologisches Religionsinventar MMRI (nach B. Grom)</vt:lpstr>
      <vt:lpstr>Intrinsische vs. extrinsische Religiosität</vt:lpstr>
      <vt:lpstr>„Numinose Erfahrung“</vt:lpstr>
      <vt:lpstr>Religion und Gesundheit (Koenig et al.)</vt:lpstr>
      <vt:lpstr>Publikationen</vt:lpstr>
      <vt:lpstr>Neurobiologische Forschung &amp; Religiosität 2014</vt:lpstr>
      <vt:lpstr>Studie „Psychopathology and Religious Commitment“          Pfeifer &amp; Wälty 1994, 1999</vt:lpstr>
      <vt:lpstr>Einige Ergebnisse</vt:lpstr>
      <vt:lpstr>PowerPoint-Präsentation</vt:lpstr>
      <vt:lpstr>Spirituelle Anamnese – S P I R</vt:lpstr>
      <vt:lpstr>Spirituelle Anamnese – S P I R</vt:lpstr>
      <vt:lpstr>Das Bio-Psycho-Soziale Modell</vt:lpstr>
      <vt:lpstr>Das Bio-Psycho-Soziale Modell der Therapie</vt:lpstr>
      <vt:lpstr>Spiritualität nicht zwingend Teil des Erlebens</vt:lpstr>
      <vt:lpstr>CAVE: Transkulturelle Diskriminierung</vt:lpstr>
      <vt:lpstr>Konfliktthemen einer HR</vt:lpstr>
      <vt:lpstr>Struktur des fundamentalistischen Glaubens</vt:lpstr>
      <vt:lpstr>Nicht-fundamentalistischer Glaube</vt:lpstr>
      <vt:lpstr>Religiöse Dimensionen (ein Modell)</vt:lpstr>
      <vt:lpstr>Religiöse Dimensionen (ein Modell)</vt:lpstr>
      <vt:lpstr>Religiöse Dimensionen (ein Modell)</vt:lpstr>
      <vt:lpstr>PowerPoint-Präsentation</vt:lpstr>
      <vt:lpstr>Bio-psycho-soziales Modell</vt:lpstr>
      <vt:lpstr>Therapeutische Zugänge</vt:lpstr>
      <vt:lpstr>Begriffsbestimmung</vt:lpstr>
      <vt:lpstr>Psychiatrie und Seelsorge</vt:lpstr>
      <vt:lpstr>Vier Seelsorgestrategien</vt:lpstr>
      <vt:lpstr>Empirische Befunde</vt:lpstr>
      <vt:lpstr>Welche Faktoren machen eine Psychotherapie wirksam und hilfreich?</vt:lpstr>
      <vt:lpstr>Gemeinsamkeiten therapeutischer Prozesse</vt:lpstr>
      <vt:lpstr>Gemeinsame Faktoren</vt:lpstr>
      <vt:lpstr>Gemeinsame Faktoren</vt:lpstr>
      <vt:lpstr>Gemeinsame Faktoren</vt:lpstr>
      <vt:lpstr>Was ist bei Psychotherapie  und Seelsorge gleich?  Was ist verschieden?</vt:lpstr>
      <vt:lpstr>Unterschiedliche Perspektiven</vt:lpstr>
      <vt:lpstr>Prozess und Inhalt</vt:lpstr>
      <vt:lpstr>Seelsorge oder Therapie?</vt:lpstr>
      <vt:lpstr>Gemeinsamkeit von Seelsorge und Therapie - 1</vt:lpstr>
      <vt:lpstr>Gemeinsamkeiten - 2</vt:lpstr>
      <vt:lpstr>Unterschiede Seelsorge und Therapie</vt:lpstr>
      <vt:lpstr>Unterschiede - II</vt:lpstr>
      <vt:lpstr>Zusammenarbeit Arzt - Seelsorger</vt:lpstr>
      <vt:lpstr>Persönlichkeit und Glaubensstil</vt:lpstr>
      <vt:lpstr>Spannungsfelder</vt:lpstr>
      <vt:lpstr>www.seminare-ps.net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Kompetenzschwerpunkt Psychiatrie - Spiritualität - Ethik</dc:title>
  <dc:creator>PF</dc:creator>
  <cp:lastModifiedBy>Samuel Pfeifer</cp:lastModifiedBy>
  <cp:revision>245</cp:revision>
  <cp:lastPrinted>2015-11-05T19:02:23Z</cp:lastPrinted>
  <dcterms:created xsi:type="dcterms:W3CDTF">2012-12-12T08:45:31Z</dcterms:created>
  <dcterms:modified xsi:type="dcterms:W3CDTF">2019-08-19T07:19:37Z</dcterms:modified>
</cp:coreProperties>
</file>