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5"/>
  </p:notesMasterIdLst>
  <p:handoutMasterIdLst>
    <p:handoutMasterId r:id="rId36"/>
  </p:handoutMasterIdLst>
  <p:sldIdLst>
    <p:sldId id="463" r:id="rId2"/>
    <p:sldId id="285" r:id="rId3"/>
    <p:sldId id="259" r:id="rId4"/>
    <p:sldId id="462" r:id="rId5"/>
    <p:sldId id="461" r:id="rId6"/>
    <p:sldId id="265" r:id="rId7"/>
    <p:sldId id="266" r:id="rId8"/>
    <p:sldId id="272" r:id="rId9"/>
    <p:sldId id="473" r:id="rId10"/>
    <p:sldId id="258" r:id="rId11"/>
    <p:sldId id="433" r:id="rId12"/>
    <p:sldId id="410" r:id="rId13"/>
    <p:sldId id="430" r:id="rId14"/>
    <p:sldId id="411" r:id="rId15"/>
    <p:sldId id="412" r:id="rId16"/>
    <p:sldId id="413" r:id="rId17"/>
    <p:sldId id="414" r:id="rId18"/>
    <p:sldId id="415" r:id="rId19"/>
    <p:sldId id="427" r:id="rId20"/>
    <p:sldId id="419" r:id="rId21"/>
    <p:sldId id="420" r:id="rId22"/>
    <p:sldId id="421" r:id="rId23"/>
    <p:sldId id="422" r:id="rId24"/>
    <p:sldId id="423" r:id="rId25"/>
    <p:sldId id="431" r:id="rId26"/>
    <p:sldId id="407" r:id="rId27"/>
    <p:sldId id="428" r:id="rId28"/>
    <p:sldId id="417" r:id="rId29"/>
    <p:sldId id="471" r:id="rId30"/>
    <p:sldId id="472" r:id="rId31"/>
    <p:sldId id="292" r:id="rId32"/>
    <p:sldId id="470" r:id="rId33"/>
    <p:sldId id="46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261" autoAdjust="0"/>
  </p:normalViewPr>
  <p:slideViewPr>
    <p:cSldViewPr snapToGrid="0">
      <p:cViewPr varScale="1">
        <p:scale>
          <a:sx n="103" d="100"/>
          <a:sy n="103" d="100"/>
        </p:scale>
        <p:origin x="1083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6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D6780-7523-40CE-8823-6A912C50D822}" type="doc">
      <dgm:prSet loTypeId="urn:microsoft.com/office/officeart/2005/8/layout/vList6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de-CH"/>
        </a:p>
      </dgm:t>
    </dgm:pt>
    <dgm:pt modelId="{294C8D11-7EBB-4B4D-9F70-F75066034258}">
      <dgm:prSet phldrT="[Text]"/>
      <dgm:spPr/>
      <dgm:t>
        <a:bodyPr/>
        <a:lstStyle/>
        <a:p>
          <a:r>
            <a:rPr lang="de-CH" dirty="0"/>
            <a:t>Prozess</a:t>
          </a:r>
        </a:p>
      </dgm:t>
    </dgm:pt>
    <dgm:pt modelId="{B6A41674-318A-4CB4-B205-475C123B4751}" type="parTrans" cxnId="{DF5F1DFE-A16A-4CF5-AE2E-CFA98E540CA2}">
      <dgm:prSet/>
      <dgm:spPr/>
      <dgm:t>
        <a:bodyPr/>
        <a:lstStyle/>
        <a:p>
          <a:endParaRPr lang="de-CH"/>
        </a:p>
      </dgm:t>
    </dgm:pt>
    <dgm:pt modelId="{DF399DD4-2AAD-48BB-9C82-F14A360010D1}" type="sibTrans" cxnId="{DF5F1DFE-A16A-4CF5-AE2E-CFA98E540CA2}">
      <dgm:prSet/>
      <dgm:spPr/>
      <dgm:t>
        <a:bodyPr/>
        <a:lstStyle/>
        <a:p>
          <a:endParaRPr lang="de-CH"/>
        </a:p>
      </dgm:t>
    </dgm:pt>
    <dgm:pt modelId="{545E4F19-B5AC-4B06-B2D2-991B30E4E90C}">
      <dgm:prSet phldrT="[Text]"/>
      <dgm:spPr/>
      <dgm:t>
        <a:bodyPr anchor="ctr" anchorCtr="0"/>
        <a:lstStyle/>
        <a:p>
          <a:r>
            <a:rPr lang="de-CH" dirty="0"/>
            <a:t>Vorgehensweise</a:t>
          </a:r>
        </a:p>
      </dgm:t>
    </dgm:pt>
    <dgm:pt modelId="{2FBB3C67-E750-4171-9D03-38B8FA9DB9D6}" type="parTrans" cxnId="{0E7E10FC-8C8D-4B50-A5D2-58BB874CB9FD}">
      <dgm:prSet/>
      <dgm:spPr/>
      <dgm:t>
        <a:bodyPr/>
        <a:lstStyle/>
        <a:p>
          <a:endParaRPr lang="de-CH"/>
        </a:p>
      </dgm:t>
    </dgm:pt>
    <dgm:pt modelId="{F6DBC76D-1A68-409A-9505-5E0D66AE1422}" type="sibTrans" cxnId="{0E7E10FC-8C8D-4B50-A5D2-58BB874CB9FD}">
      <dgm:prSet/>
      <dgm:spPr/>
      <dgm:t>
        <a:bodyPr/>
        <a:lstStyle/>
        <a:p>
          <a:endParaRPr lang="de-CH"/>
        </a:p>
      </dgm:t>
    </dgm:pt>
    <dgm:pt modelId="{CEF516F5-8B15-4BBA-9733-F9194ED13788}">
      <dgm:prSet phldrT="[Text]"/>
      <dgm:spPr/>
      <dgm:t>
        <a:bodyPr/>
        <a:lstStyle/>
        <a:p>
          <a:r>
            <a:rPr lang="de-CH" dirty="0"/>
            <a:t>Inhalt</a:t>
          </a:r>
        </a:p>
      </dgm:t>
    </dgm:pt>
    <dgm:pt modelId="{6F28C1BA-EABA-4297-A017-0EAC02BE8955}" type="parTrans" cxnId="{F2F881AB-0233-4D8D-BEFC-1A1691171642}">
      <dgm:prSet/>
      <dgm:spPr/>
      <dgm:t>
        <a:bodyPr/>
        <a:lstStyle/>
        <a:p>
          <a:endParaRPr lang="de-CH"/>
        </a:p>
      </dgm:t>
    </dgm:pt>
    <dgm:pt modelId="{D786F214-FACE-43A5-9F23-E2A7B3E22A7D}" type="sibTrans" cxnId="{F2F881AB-0233-4D8D-BEFC-1A1691171642}">
      <dgm:prSet/>
      <dgm:spPr/>
      <dgm:t>
        <a:bodyPr/>
        <a:lstStyle/>
        <a:p>
          <a:endParaRPr lang="de-CH"/>
        </a:p>
      </dgm:t>
    </dgm:pt>
    <dgm:pt modelId="{B5C227D5-B833-4FBF-B268-7DD3CFADB175}">
      <dgm:prSet phldrT="[Text]"/>
      <dgm:spPr/>
      <dgm:t>
        <a:bodyPr anchor="ctr" anchorCtr="0"/>
        <a:lstStyle/>
        <a:p>
          <a:r>
            <a:rPr lang="de-CH" dirty="0"/>
            <a:t>Grundhaltung, Ethik, Richtlinien</a:t>
          </a:r>
        </a:p>
      </dgm:t>
    </dgm:pt>
    <dgm:pt modelId="{5ACBDAE7-A9C1-4E0E-95EE-B1095462E7B9}" type="parTrans" cxnId="{08A45561-6825-446C-AE9A-8988701E3F4C}">
      <dgm:prSet/>
      <dgm:spPr/>
      <dgm:t>
        <a:bodyPr/>
        <a:lstStyle/>
        <a:p>
          <a:endParaRPr lang="de-CH"/>
        </a:p>
      </dgm:t>
    </dgm:pt>
    <dgm:pt modelId="{4A8141A4-6059-4766-8180-1EC63820C2CB}" type="sibTrans" cxnId="{08A45561-6825-446C-AE9A-8988701E3F4C}">
      <dgm:prSet/>
      <dgm:spPr/>
      <dgm:t>
        <a:bodyPr/>
        <a:lstStyle/>
        <a:p>
          <a:endParaRPr lang="de-CH"/>
        </a:p>
      </dgm:t>
    </dgm:pt>
    <dgm:pt modelId="{D2C91B93-0AA1-4390-81A2-F6AFDA4E33E8}">
      <dgm:prSet phldrT="[Text]"/>
      <dgm:spPr/>
      <dgm:t>
        <a:bodyPr anchor="ctr" anchorCtr="0"/>
        <a:lstStyle/>
        <a:p>
          <a:r>
            <a:rPr lang="de-CH" dirty="0"/>
            <a:t>Handwerkzeug</a:t>
          </a:r>
        </a:p>
      </dgm:t>
    </dgm:pt>
    <dgm:pt modelId="{E210FFDD-F5AE-4670-A6E5-EA4F65F232D2}" type="parTrans" cxnId="{CE436E5C-7C94-48BD-B9AF-8792272C3F2D}">
      <dgm:prSet/>
      <dgm:spPr/>
      <dgm:t>
        <a:bodyPr/>
        <a:lstStyle/>
        <a:p>
          <a:endParaRPr lang="de-CH"/>
        </a:p>
      </dgm:t>
    </dgm:pt>
    <dgm:pt modelId="{15E1978C-05A7-470E-BFB1-871296F58979}" type="sibTrans" cxnId="{CE436E5C-7C94-48BD-B9AF-8792272C3F2D}">
      <dgm:prSet/>
      <dgm:spPr/>
      <dgm:t>
        <a:bodyPr/>
        <a:lstStyle/>
        <a:p>
          <a:endParaRPr lang="de-CH"/>
        </a:p>
      </dgm:t>
    </dgm:pt>
    <dgm:pt modelId="{BA31301A-5FB3-4CD0-A2B5-F25B2F061995}" type="pres">
      <dgm:prSet presAssocID="{96BD6780-7523-40CE-8823-6A912C50D822}" presName="Name0" presStyleCnt="0">
        <dgm:presLayoutVars>
          <dgm:dir/>
          <dgm:animLvl val="lvl"/>
          <dgm:resizeHandles/>
        </dgm:presLayoutVars>
      </dgm:prSet>
      <dgm:spPr/>
    </dgm:pt>
    <dgm:pt modelId="{098E6C0F-8107-4D6F-99AE-A381C7606278}" type="pres">
      <dgm:prSet presAssocID="{294C8D11-7EBB-4B4D-9F70-F75066034258}" presName="linNode" presStyleCnt="0"/>
      <dgm:spPr/>
    </dgm:pt>
    <dgm:pt modelId="{23348544-38DA-43DC-9E4C-75FDD443F3A1}" type="pres">
      <dgm:prSet presAssocID="{294C8D11-7EBB-4B4D-9F70-F75066034258}" presName="parentShp" presStyleLbl="node1" presStyleIdx="0" presStyleCnt="2">
        <dgm:presLayoutVars>
          <dgm:bulletEnabled val="1"/>
        </dgm:presLayoutVars>
      </dgm:prSet>
      <dgm:spPr/>
    </dgm:pt>
    <dgm:pt modelId="{42409854-4869-4B82-AB65-A820C9D6308C}" type="pres">
      <dgm:prSet presAssocID="{294C8D11-7EBB-4B4D-9F70-F75066034258}" presName="childShp" presStyleLbl="bgAccFollowNode1" presStyleIdx="0" presStyleCnt="2">
        <dgm:presLayoutVars>
          <dgm:bulletEnabled val="1"/>
        </dgm:presLayoutVars>
      </dgm:prSet>
      <dgm:spPr/>
    </dgm:pt>
    <dgm:pt modelId="{5FA854FA-FB20-4F5D-96F7-C1D6A9022014}" type="pres">
      <dgm:prSet presAssocID="{DF399DD4-2AAD-48BB-9C82-F14A360010D1}" presName="spacing" presStyleCnt="0"/>
      <dgm:spPr/>
    </dgm:pt>
    <dgm:pt modelId="{CDC4237F-FBCF-492D-B153-03C68AC291C8}" type="pres">
      <dgm:prSet presAssocID="{CEF516F5-8B15-4BBA-9733-F9194ED13788}" presName="linNode" presStyleCnt="0"/>
      <dgm:spPr/>
    </dgm:pt>
    <dgm:pt modelId="{27B02E5A-7E5B-4CC1-8FF5-46C1D8D0A328}" type="pres">
      <dgm:prSet presAssocID="{CEF516F5-8B15-4BBA-9733-F9194ED13788}" presName="parentShp" presStyleLbl="node1" presStyleIdx="1" presStyleCnt="2">
        <dgm:presLayoutVars>
          <dgm:bulletEnabled val="1"/>
        </dgm:presLayoutVars>
      </dgm:prSet>
      <dgm:spPr/>
    </dgm:pt>
    <dgm:pt modelId="{157ED127-13B3-467E-9E2F-F361789B731C}" type="pres">
      <dgm:prSet presAssocID="{CEF516F5-8B15-4BBA-9733-F9194ED1378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845542E-AA79-4898-BDEF-FAD195EDEAF8}" type="presOf" srcId="{96BD6780-7523-40CE-8823-6A912C50D822}" destId="{BA31301A-5FB3-4CD0-A2B5-F25B2F061995}" srcOrd="0" destOrd="0" presId="urn:microsoft.com/office/officeart/2005/8/layout/vList6"/>
    <dgm:cxn modelId="{CE436E5C-7C94-48BD-B9AF-8792272C3F2D}" srcId="{294C8D11-7EBB-4B4D-9F70-F75066034258}" destId="{D2C91B93-0AA1-4390-81A2-F6AFDA4E33E8}" srcOrd="1" destOrd="0" parTransId="{E210FFDD-F5AE-4670-A6E5-EA4F65F232D2}" sibTransId="{15E1978C-05A7-470E-BFB1-871296F58979}"/>
    <dgm:cxn modelId="{08A45561-6825-446C-AE9A-8988701E3F4C}" srcId="{CEF516F5-8B15-4BBA-9733-F9194ED13788}" destId="{B5C227D5-B833-4FBF-B268-7DD3CFADB175}" srcOrd="0" destOrd="0" parTransId="{5ACBDAE7-A9C1-4E0E-95EE-B1095462E7B9}" sibTransId="{4A8141A4-6059-4766-8180-1EC63820C2CB}"/>
    <dgm:cxn modelId="{ED2D6967-D970-433D-9E6C-8B13E58834C6}" type="presOf" srcId="{294C8D11-7EBB-4B4D-9F70-F75066034258}" destId="{23348544-38DA-43DC-9E4C-75FDD443F3A1}" srcOrd="0" destOrd="0" presId="urn:microsoft.com/office/officeart/2005/8/layout/vList6"/>
    <dgm:cxn modelId="{FAADBB74-C6DF-4DAE-869C-598CF087ECDE}" type="presOf" srcId="{CEF516F5-8B15-4BBA-9733-F9194ED13788}" destId="{27B02E5A-7E5B-4CC1-8FF5-46C1D8D0A328}" srcOrd="0" destOrd="0" presId="urn:microsoft.com/office/officeart/2005/8/layout/vList6"/>
    <dgm:cxn modelId="{F2F881AB-0233-4D8D-BEFC-1A1691171642}" srcId="{96BD6780-7523-40CE-8823-6A912C50D822}" destId="{CEF516F5-8B15-4BBA-9733-F9194ED13788}" srcOrd="1" destOrd="0" parTransId="{6F28C1BA-EABA-4297-A017-0EAC02BE8955}" sibTransId="{D786F214-FACE-43A5-9F23-E2A7B3E22A7D}"/>
    <dgm:cxn modelId="{4E67D8B9-FD01-4B37-8B45-8A6628147749}" type="presOf" srcId="{B5C227D5-B833-4FBF-B268-7DD3CFADB175}" destId="{157ED127-13B3-467E-9E2F-F361789B731C}" srcOrd="0" destOrd="0" presId="urn:microsoft.com/office/officeart/2005/8/layout/vList6"/>
    <dgm:cxn modelId="{7622A8F2-F767-4ED2-8A0F-E5076E963719}" type="presOf" srcId="{545E4F19-B5AC-4B06-B2D2-991B30E4E90C}" destId="{42409854-4869-4B82-AB65-A820C9D6308C}" srcOrd="0" destOrd="0" presId="urn:microsoft.com/office/officeart/2005/8/layout/vList6"/>
    <dgm:cxn modelId="{0E7E10FC-8C8D-4B50-A5D2-58BB874CB9FD}" srcId="{294C8D11-7EBB-4B4D-9F70-F75066034258}" destId="{545E4F19-B5AC-4B06-B2D2-991B30E4E90C}" srcOrd="0" destOrd="0" parTransId="{2FBB3C67-E750-4171-9D03-38B8FA9DB9D6}" sibTransId="{F6DBC76D-1A68-409A-9505-5E0D66AE1422}"/>
    <dgm:cxn modelId="{C3FE11FD-22C0-4CDE-9302-E82A2FB34B59}" type="presOf" srcId="{D2C91B93-0AA1-4390-81A2-F6AFDA4E33E8}" destId="{42409854-4869-4B82-AB65-A820C9D6308C}" srcOrd="0" destOrd="1" presId="urn:microsoft.com/office/officeart/2005/8/layout/vList6"/>
    <dgm:cxn modelId="{DF5F1DFE-A16A-4CF5-AE2E-CFA98E540CA2}" srcId="{96BD6780-7523-40CE-8823-6A912C50D822}" destId="{294C8D11-7EBB-4B4D-9F70-F75066034258}" srcOrd="0" destOrd="0" parTransId="{B6A41674-318A-4CB4-B205-475C123B4751}" sibTransId="{DF399DD4-2AAD-48BB-9C82-F14A360010D1}"/>
    <dgm:cxn modelId="{1122E675-4EA5-4897-9961-C7CB2A9AAAA8}" type="presParOf" srcId="{BA31301A-5FB3-4CD0-A2B5-F25B2F061995}" destId="{098E6C0F-8107-4D6F-99AE-A381C7606278}" srcOrd="0" destOrd="0" presId="urn:microsoft.com/office/officeart/2005/8/layout/vList6"/>
    <dgm:cxn modelId="{C9E5E074-1B6F-403F-850E-247BFD2BDEDB}" type="presParOf" srcId="{098E6C0F-8107-4D6F-99AE-A381C7606278}" destId="{23348544-38DA-43DC-9E4C-75FDD443F3A1}" srcOrd="0" destOrd="0" presId="urn:microsoft.com/office/officeart/2005/8/layout/vList6"/>
    <dgm:cxn modelId="{E4C82B7F-0B89-4E75-A82F-2003434A5142}" type="presParOf" srcId="{098E6C0F-8107-4D6F-99AE-A381C7606278}" destId="{42409854-4869-4B82-AB65-A820C9D6308C}" srcOrd="1" destOrd="0" presId="urn:microsoft.com/office/officeart/2005/8/layout/vList6"/>
    <dgm:cxn modelId="{B2B4FD90-42B1-402C-B7C2-ECB3C7B15F68}" type="presParOf" srcId="{BA31301A-5FB3-4CD0-A2B5-F25B2F061995}" destId="{5FA854FA-FB20-4F5D-96F7-C1D6A9022014}" srcOrd="1" destOrd="0" presId="urn:microsoft.com/office/officeart/2005/8/layout/vList6"/>
    <dgm:cxn modelId="{332C136F-B136-485B-970E-C521725E4091}" type="presParOf" srcId="{BA31301A-5FB3-4CD0-A2B5-F25B2F061995}" destId="{CDC4237F-FBCF-492D-B153-03C68AC291C8}" srcOrd="2" destOrd="0" presId="urn:microsoft.com/office/officeart/2005/8/layout/vList6"/>
    <dgm:cxn modelId="{49F3932B-4207-4AC4-9504-6F57CBB81B7C}" type="presParOf" srcId="{CDC4237F-FBCF-492D-B153-03C68AC291C8}" destId="{27B02E5A-7E5B-4CC1-8FF5-46C1D8D0A328}" srcOrd="0" destOrd="0" presId="urn:microsoft.com/office/officeart/2005/8/layout/vList6"/>
    <dgm:cxn modelId="{27A339B4-26A2-4838-B427-7E72A7BD09C9}" type="presParOf" srcId="{CDC4237F-FBCF-492D-B153-03C68AC291C8}" destId="{157ED127-13B3-467E-9E2F-F361789B73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09854-4869-4B82-AB65-A820C9D6308C}">
      <dsp:nvSpPr>
        <dsp:cNvPr id="0" name=""/>
        <dsp:cNvSpPr/>
      </dsp:nvSpPr>
      <dsp:spPr>
        <a:xfrm>
          <a:off x="2137395" y="489"/>
          <a:ext cx="3206094" cy="190814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2000" kern="1200" dirty="0"/>
            <a:t>Vorgehensweise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2000" kern="1200" dirty="0"/>
            <a:t>Handwerkzeug</a:t>
          </a:r>
        </a:p>
      </dsp:txBody>
      <dsp:txXfrm>
        <a:off x="2137395" y="239007"/>
        <a:ext cx="2490540" cy="1431108"/>
      </dsp:txXfrm>
    </dsp:sp>
    <dsp:sp modelId="{23348544-38DA-43DC-9E4C-75FDD443F3A1}">
      <dsp:nvSpPr>
        <dsp:cNvPr id="0" name=""/>
        <dsp:cNvSpPr/>
      </dsp:nvSpPr>
      <dsp:spPr>
        <a:xfrm>
          <a:off x="0" y="489"/>
          <a:ext cx="2137396" cy="1908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200" kern="1200" dirty="0"/>
            <a:t>Prozess</a:t>
          </a:r>
        </a:p>
      </dsp:txBody>
      <dsp:txXfrm>
        <a:off x="93148" y="93637"/>
        <a:ext cx="1951100" cy="1721848"/>
      </dsp:txXfrm>
    </dsp:sp>
    <dsp:sp modelId="{157ED127-13B3-467E-9E2F-F361789B731C}">
      <dsp:nvSpPr>
        <dsp:cNvPr id="0" name=""/>
        <dsp:cNvSpPr/>
      </dsp:nvSpPr>
      <dsp:spPr>
        <a:xfrm>
          <a:off x="2137395" y="2099448"/>
          <a:ext cx="3206094" cy="190814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2000" kern="1200" dirty="0"/>
            <a:t>Grundhaltung, Ethik, Richtlinien</a:t>
          </a:r>
        </a:p>
      </dsp:txBody>
      <dsp:txXfrm>
        <a:off x="2137395" y="2337966"/>
        <a:ext cx="2490540" cy="1431108"/>
      </dsp:txXfrm>
    </dsp:sp>
    <dsp:sp modelId="{27B02E5A-7E5B-4CC1-8FF5-46C1D8D0A328}">
      <dsp:nvSpPr>
        <dsp:cNvPr id="0" name=""/>
        <dsp:cNvSpPr/>
      </dsp:nvSpPr>
      <dsp:spPr>
        <a:xfrm>
          <a:off x="0" y="2099448"/>
          <a:ext cx="2137396" cy="19081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200" kern="1200" dirty="0"/>
            <a:t>Inhalt</a:t>
          </a:r>
        </a:p>
      </dsp:txBody>
      <dsp:txXfrm>
        <a:off x="93148" y="2192596"/>
        <a:ext cx="1951100" cy="172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CH" dirty="0"/>
              <a:t>Prof. Dr.. Samuel Pfeifer</a:t>
            </a:r>
          </a:p>
          <a:p>
            <a:r>
              <a:rPr lang="de-CH" dirty="0"/>
              <a:t>Kultur, Subkultur und Psychotherapie</a:t>
            </a:r>
          </a:p>
          <a:p>
            <a:r>
              <a:rPr lang="de-CH" dirty="0"/>
              <a:t>Unterlagen MA Psychotherapie und Religion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00062" y="82534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 dirty="0"/>
              <a:t>Kontakt: samuelpfeifer@gmail.com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8D940-A298-4BFF-A3D8-11BDF899DA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393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D4D89-2E90-450F-83E4-DCBC247A9624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6E87-9C3A-4DD7-B9C5-60268E6353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546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683904-FFD8-4EFF-A99B-83CC719E79FD}" type="slidenum">
              <a:rPr lang="de-CH" altLang="en-US" sz="1300" smtClean="0"/>
              <a:pPr/>
              <a:t>14</a:t>
            </a:fld>
            <a:endParaRPr lang="de-CH" altLang="en-US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546462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0D8843-B919-47FA-BCAB-D69DC6C0E681}" type="slidenum">
              <a:rPr lang="de-CH" altLang="en-US" sz="1300" smtClean="0"/>
              <a:pPr/>
              <a:t>23</a:t>
            </a:fld>
            <a:endParaRPr lang="de-CH" altLang="en-US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57007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02018E-4A23-433F-B82C-5B287B4154BF}" type="slidenum">
              <a:rPr lang="de-CH" altLang="en-US" sz="1300" smtClean="0"/>
              <a:pPr/>
              <a:t>24</a:t>
            </a:fld>
            <a:endParaRPr lang="de-CH" alt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48144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70A783-F414-46E1-8988-EAB3EE682B5F}" type="slidenum">
              <a:rPr lang="de-CH" sz="1200"/>
              <a:pPr/>
              <a:t>26</a:t>
            </a:fld>
            <a:endParaRPr lang="de-CH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49300"/>
            <a:ext cx="6532562" cy="367506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988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0E1CDA-6EC9-4FAC-BC14-4DDC5A57640F}" type="slidenum">
              <a:rPr lang="de-CH" altLang="en-US" sz="1300" smtClean="0"/>
              <a:pPr/>
              <a:t>28</a:t>
            </a:fld>
            <a:endParaRPr lang="de-CH" alt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4568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E18B265-5BA1-4AC2-BC23-EC9018E2A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6D4416FD-B05D-4EB9-A126-5CC2DA11999E}" type="slidenum">
              <a:rPr lang="de-CH" altLang="de-DE" smtClean="0"/>
              <a:pPr fontAlgn="base">
                <a:spcAft>
                  <a:spcPct val="0"/>
                </a:spcAft>
              </a:pPr>
              <a:t>31</a:t>
            </a:fld>
            <a:endParaRPr lang="de-CH" altLang="de-DE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8EE0737-B95F-45C9-A2A1-89744BF6C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1838"/>
            <a:ext cx="4857750" cy="3643312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A201AB7-BAB7-46F4-8BDA-7DB106FC8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619625"/>
            <a:ext cx="5032375" cy="437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4930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541F0D-9966-4F5F-9F79-77880ABAD7BF}" type="slidenum">
              <a:rPr lang="de-CH" sz="1200"/>
              <a:pPr/>
              <a:t>32</a:t>
            </a:fld>
            <a:endParaRPr lang="de-CH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3225" cy="4386262"/>
          </a:xfr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14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533DCA-1A09-4917-851A-3B9BFB951E64}" type="slidenum">
              <a:rPr lang="de-CH" altLang="en-US" sz="1300" smtClean="0"/>
              <a:pPr/>
              <a:t>15</a:t>
            </a:fld>
            <a:endParaRPr lang="de-CH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409618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03B4D6-CA26-4B99-A859-AC1979D4E5BA}" type="slidenum">
              <a:rPr lang="de-CH" altLang="en-US" sz="1300" smtClean="0"/>
              <a:pPr/>
              <a:t>16</a:t>
            </a:fld>
            <a:endParaRPr lang="de-CH" altLang="en-US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5114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5DE8AD-2503-414D-9D5F-3A62397BF6DE}" type="slidenum">
              <a:rPr lang="de-CH" altLang="en-US" sz="1300" smtClean="0"/>
              <a:pPr/>
              <a:t>17</a:t>
            </a:fld>
            <a:endParaRPr lang="de-CH" alt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83976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709794-0ED1-47FA-83F6-57EEA8E81DCC}" type="slidenum">
              <a:rPr lang="de-CH" altLang="en-US" sz="1300" smtClean="0"/>
              <a:pPr/>
              <a:t>18</a:t>
            </a:fld>
            <a:endParaRPr lang="de-CH" altLang="en-US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61524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20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460B4-5236-4D67-BD0F-5F29F2D36646}" type="slidenum">
              <a:rPr kumimoji="0" lang="de-CH" altLang="en-US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</a:rPr>
              <a:pPr marL="0" marR="0" lvl="0" indent="0" defTabSz="920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altLang="en-US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0394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D09DF2-653E-4247-9F69-D79DD412F7D3}" type="slidenum">
              <a:rPr lang="de-CH" altLang="en-US" sz="1300" smtClean="0"/>
              <a:pPr/>
              <a:t>20</a:t>
            </a:fld>
            <a:endParaRPr lang="de-CH" alt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185927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1C18B8-0D6F-4B30-BC33-36B75E32B5D3}" type="slidenum">
              <a:rPr lang="de-CH" altLang="en-US" sz="1300" smtClean="0"/>
              <a:pPr/>
              <a:t>21</a:t>
            </a:fld>
            <a:endParaRPr lang="de-CH" altLang="en-US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717308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F7F542-02A4-460F-A507-3A661395690D}" type="slidenum">
              <a:rPr lang="de-CH" altLang="en-US" sz="1300" smtClean="0"/>
              <a:pPr/>
              <a:t>22</a:t>
            </a:fld>
            <a:endParaRPr lang="de-CH" alt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484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8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103003-A206-4870-8A7E-3378DABFC1BF}"/>
              </a:ext>
            </a:extLst>
          </p:cNvPr>
          <p:cNvSpPr/>
          <p:nvPr userDrawn="1"/>
        </p:nvSpPr>
        <p:spPr>
          <a:xfrm>
            <a:off x="-1304474" y="1648843"/>
            <a:ext cx="6815886" cy="3248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</p:spTree>
    <p:extLst>
      <p:ext uri="{BB962C8B-B14F-4D97-AF65-F5344CB8AC3E}">
        <p14:creationId xmlns:p14="http://schemas.microsoft.com/office/powerpoint/2010/main" val="28220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870"/>
            <a:ext cx="10515600" cy="10330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935"/>
            <a:ext cx="10515600" cy="45980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EE064C00-D934-4A7A-8BF8-AC483863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34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292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73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03075EAF-7005-41DC-9923-DE42D8F1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02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95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797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B7134562-5C87-49A0-92F3-775D52FF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02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54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89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081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490C75-B0D9-4C5C-804A-44F257816136}"/>
              </a:ext>
            </a:extLst>
          </p:cNvPr>
          <p:cNvSpPr/>
          <p:nvPr userDrawn="1"/>
        </p:nvSpPr>
        <p:spPr>
          <a:xfrm>
            <a:off x="-389473" y="-129092"/>
            <a:ext cx="13129041" cy="52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610DAFD-A0A4-4D04-874B-2035CDED0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6" b="26597"/>
          <a:stretch/>
        </p:blipFill>
        <p:spPr>
          <a:xfrm>
            <a:off x="-1869345" y="-177795"/>
            <a:ext cx="15784125" cy="56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8738174-359E-40B5-B66B-6304395E87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6297669"/>
            <a:ext cx="3022720" cy="39379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5046FC4-E572-48AC-95FD-2EB48AA5F30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25" y="6021288"/>
            <a:ext cx="1605876" cy="701653"/>
          </a:xfrm>
          <a:prstGeom prst="rect">
            <a:avLst/>
          </a:prstGeom>
        </p:spPr>
      </p:pic>
      <p:pic>
        <p:nvPicPr>
          <p:cNvPr id="14" name="Grafik 1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82C995F-BD81-4076-91C9-536D069C95E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2" y="6297668"/>
            <a:ext cx="404716" cy="393796"/>
          </a:xfrm>
          <a:prstGeom prst="rect">
            <a:avLst/>
          </a:prstGeom>
        </p:spPr>
      </p:pic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DBA9DE53-95FD-413B-B976-449B1B3EB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77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1UTRCWbv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I9Xkp5_YE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eminare-ps.net/MARP/_TM305.html" TargetMode="External"/><Relationship Id="rId4" Type="http://schemas.openxmlformats.org/officeDocument/2006/relationships/hyperlink" Target="https://www.seminare-ps.net/MARP/TM305/TM-305_2017_Pfeifer_SpiritualCare_Rel_Pat_saek%20_Ther_Ethik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161"/>
            <a:ext cx="12192000" cy="5651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9255" y="2502567"/>
            <a:ext cx="8873490" cy="2454444"/>
          </a:xfrm>
        </p:spPr>
        <p:txBody>
          <a:bodyPr>
            <a:noAutofit/>
          </a:bodyPr>
          <a:lstStyle/>
          <a:p>
            <a:r>
              <a:rPr lang="de-DE" altLang="en-US" sz="4000" dirty="0"/>
              <a:t>Gemeinsamkeiten </a:t>
            </a:r>
            <a:br>
              <a:rPr lang="de-DE" altLang="en-US" sz="4000" dirty="0"/>
            </a:br>
            <a:r>
              <a:rPr lang="de-DE" altLang="en-US" sz="4000" dirty="0"/>
              <a:t>und Unterschiede von </a:t>
            </a:r>
            <a:br>
              <a:rPr lang="de-DE" altLang="en-US" sz="4000" dirty="0"/>
            </a:br>
            <a:r>
              <a:rPr lang="de-DE" altLang="en-US" sz="4000" dirty="0"/>
              <a:t>Psychotherapie und Seelsorge.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81225" y="5127744"/>
            <a:ext cx="7829550" cy="1012371"/>
          </a:xfrm>
        </p:spPr>
        <p:txBody>
          <a:bodyPr/>
          <a:lstStyle/>
          <a:p>
            <a:r>
              <a:rPr lang="de-CH" dirty="0"/>
              <a:t>Prof. Dr. med. Samuel Pfeifer</a:t>
            </a:r>
          </a:p>
        </p:txBody>
      </p:sp>
    </p:spTree>
    <p:extLst>
      <p:ext uri="{BB962C8B-B14F-4D97-AF65-F5344CB8AC3E}">
        <p14:creationId xmlns:p14="http://schemas.microsoft.com/office/powerpoint/2010/main" val="47352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9" name="Text Box 15">
            <a:extLst>
              <a:ext uri="{FF2B5EF4-FFF2-40B4-BE49-F238E27FC236}">
                <a16:creationId xmlns:a16="http://schemas.microsoft.com/office/drawing/2014/main" id="{7D818018-1CB8-4D2A-A329-7DE54528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Spannungs-felder</a:t>
            </a:r>
            <a:endParaRPr lang="en-US" altLang="de-DE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48026E-C1D6-408A-832D-0054AEE6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5" y="1253415"/>
            <a:ext cx="7734629" cy="46601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Versuch einer Definition der Psychotherapie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„Psychotherapie ist die Behandlung emotionaler Probleme mit psychologischen Mitteln, wobei ein dafür ausgebildeter Therapeut mit Bedacht eine berufliche Beziehung zum Patienten herstellt mit dem Ziel:</a:t>
            </a:r>
          </a:p>
          <a:p>
            <a:pPr marL="457200" lvl="1" indent="0">
              <a:buNone/>
            </a:pPr>
            <a:r>
              <a:rPr lang="de-CH" dirty="0"/>
              <a:t>1. bestehende Symptome zu beseitigen, zu modifizieren oder zu mildern,</a:t>
            </a:r>
          </a:p>
          <a:p>
            <a:pPr marL="457200" lvl="1" indent="0">
              <a:buNone/>
            </a:pPr>
            <a:r>
              <a:rPr lang="de-CH" dirty="0"/>
              <a:t>2. gestörte Verhaltensweisen zu wandeln und</a:t>
            </a:r>
          </a:p>
          <a:p>
            <a:pPr marL="457200" lvl="1" indent="0">
              <a:buNone/>
            </a:pPr>
            <a:r>
              <a:rPr lang="de-CH" dirty="0"/>
              <a:t>3. die günstige Reifung und Entwicklung der Person zu fördern.“</a:t>
            </a:r>
          </a:p>
          <a:p>
            <a:r>
              <a:rPr lang="de-CH" dirty="0"/>
              <a:t>Als Ziel einer Psychotherapie formulierte H. </a:t>
            </a:r>
            <a:r>
              <a:rPr lang="de-CH" dirty="0" err="1"/>
              <a:t>Strupp</a:t>
            </a:r>
            <a:r>
              <a:rPr lang="de-CH" dirty="0"/>
              <a:t>:  „die Förderung des Lernens in einem interpersonellen Kontext.“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8A0101AC-7B18-4334-9E02-4AE273D8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628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Stärken und Schwächen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sz="2000" b="1" dirty="0"/>
              <a:t>THESE: Die Psychologie-Schulen postulieren sozusagen </a:t>
            </a:r>
            <a:br>
              <a:rPr lang="de-CH" sz="2000" b="1" dirty="0"/>
            </a:br>
            <a:r>
              <a:rPr lang="de-CH" sz="2000" b="1" dirty="0"/>
              <a:t>eine Weltformel des Glücks und der Daseinsbewältigung, </a:t>
            </a:r>
            <a:br>
              <a:rPr lang="de-CH" sz="2000" b="1" dirty="0"/>
            </a:br>
            <a:r>
              <a:rPr lang="de-CH" sz="2000" b="1" dirty="0"/>
              <a:t>die alle andern Systeme  und religiösen Leitbilder überstrahlt.</a:t>
            </a:r>
          </a:p>
          <a:p>
            <a:endParaRPr lang="de-CH" sz="2000" dirty="0"/>
          </a:p>
          <a:p>
            <a:r>
              <a:rPr lang="de-CH" sz="2000" dirty="0"/>
              <a:t>FRAGEN:</a:t>
            </a:r>
          </a:p>
          <a:p>
            <a:pPr lvl="1"/>
            <a:r>
              <a:rPr lang="de-CH" dirty="0"/>
              <a:t>Was ist die Stärke psychologischer / therapeutischer Konzepte gegenüber religiösen Entwürfen? </a:t>
            </a:r>
          </a:p>
          <a:p>
            <a:pPr lvl="1"/>
            <a:r>
              <a:rPr lang="de-CH" dirty="0"/>
              <a:t>Was ist ihre Schwäche?</a:t>
            </a:r>
          </a:p>
          <a:p>
            <a:pPr lvl="1"/>
            <a:r>
              <a:rPr lang="de-CH" dirty="0"/>
              <a:t>Welches sind die Unterschiede, wie Religion und Psychologie an die Fragen des Menschen herangehen?</a:t>
            </a:r>
          </a:p>
          <a:p>
            <a:pPr lvl="1"/>
            <a:r>
              <a:rPr lang="de-CH" dirty="0"/>
              <a:t>Was fehlt in religiösen Systemen, was die Psychologie vermittelt?</a:t>
            </a:r>
          </a:p>
          <a:p>
            <a:pPr lvl="1"/>
            <a:r>
              <a:rPr lang="de-CH" dirty="0"/>
              <a:t>Was fehlt in psychologischen Systemen, das der Glaube anbieten kann?</a:t>
            </a:r>
          </a:p>
          <a:p>
            <a:pPr lvl="1"/>
            <a:r>
              <a:rPr lang="de-CH" dirty="0"/>
              <a:t>Beispiele sammeln!</a:t>
            </a:r>
          </a:p>
          <a:p>
            <a:endParaRPr lang="de-CH" sz="2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087758" y="805115"/>
            <a:ext cx="2977978" cy="1807194"/>
            <a:chOff x="7306953" y="1343780"/>
            <a:chExt cx="2977978" cy="1807194"/>
          </a:xfrm>
        </p:grpSpPr>
        <p:sp>
          <p:nvSpPr>
            <p:cNvPr id="5" name="Stern mit 32 Zacken 4"/>
            <p:cNvSpPr/>
            <p:nvPr/>
          </p:nvSpPr>
          <p:spPr>
            <a:xfrm rot="916617">
              <a:off x="7306953" y="1343780"/>
              <a:ext cx="2977978" cy="1807194"/>
            </a:xfrm>
            <a:prstGeom prst="star32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" name="Textfeld 5"/>
            <p:cNvSpPr txBox="1"/>
            <p:nvPr/>
          </p:nvSpPr>
          <p:spPr>
            <a:xfrm rot="1118130">
              <a:off x="7600803" y="2003968"/>
              <a:ext cx="2397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400" b="1" spc="300" dirty="0">
                  <a:solidFill>
                    <a:schemeClr val="bg1"/>
                  </a:solidFill>
                </a:rPr>
                <a:t>DISKUSSION</a:t>
              </a:r>
            </a:p>
          </p:txBody>
        </p:sp>
      </p:grp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5FDD4FE3-2D7D-4239-B6FE-FC033A15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716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Fragestellungen der Psychotherapieforschung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09" y="1516830"/>
            <a:ext cx="7200900" cy="4467225"/>
          </a:xfrm>
          <a:prstGeom prst="rect">
            <a:avLst/>
          </a:prstGeom>
        </p:spPr>
      </p:pic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84F1CB58-506D-4C84-9942-0AB8561C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428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en-US" dirty="0">
                <a:ea typeface="Calibri" pitchFamily="34" charset="0"/>
              </a:rPr>
              <a:t>Gemeinsamkeiten therapeutischer Prozesse</a:t>
            </a:r>
            <a:endParaRPr lang="de-DE" altLang="en-US" dirty="0">
              <a:ea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en-US" sz="2400" dirty="0">
                <a:ea typeface="Calibri" pitchFamily="34" charset="0"/>
              </a:rPr>
              <a:t>1. 	Eine vertrauensvolle Beziehung zur helfenden Person.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e-DE" altLang="en-US" sz="2400" dirty="0">
                <a:ea typeface="Calibri" pitchFamily="34" charset="0"/>
              </a:rPr>
              <a:t>Eine Erklärung für die Probleme</a:t>
            </a:r>
          </a:p>
          <a:p>
            <a:pPr marL="838200" lvl="1" indent="-38100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en-US" sz="2000" dirty="0">
                <a:ea typeface="Calibri" pitchFamily="34" charset="0"/>
              </a:rPr>
              <a:t>	Eine rationale Begründung oder ein mythologischer Zusammenhang, der die Gründe für die Schwierigkeiten des Patienten erklärt und indirekt das Vertrauen des Patienten in seinen Therapeuten stärkt.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3"/>
            </a:pPr>
            <a:r>
              <a:rPr lang="de-DE" altLang="en-US" sz="2400" dirty="0">
                <a:ea typeface="Calibri" pitchFamily="34" charset="0"/>
              </a:rPr>
              <a:t>Darlegung neuer Informationen </a:t>
            </a:r>
          </a:p>
          <a:p>
            <a:pPr marL="838200" lvl="1" indent="-38100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en-US" sz="2000" dirty="0">
                <a:ea typeface="Calibri" pitchFamily="34" charset="0"/>
              </a:rPr>
              <a:t>	über die Ursache und Dynamik der Probleme des Patienten. Aufzeigen neuer Wege zum Umgang mit diesen Schwierigkeiten.</a:t>
            </a:r>
            <a:endParaRPr lang="de-DE" altLang="en-US" sz="2400" dirty="0">
              <a:ea typeface="Calibri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617C982-74B5-4FD0-9459-B3DE871D43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de-DE" altLang="en-US" sz="2400" dirty="0">
                <a:ea typeface="Calibri" pitchFamily="34" charset="0"/>
              </a:rPr>
              <a:t>Hoffnung wecken.</a:t>
            </a:r>
          </a:p>
          <a:p>
            <a:pPr marL="838200" lvl="1" indent="-38100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en-US" sz="2000" dirty="0">
                <a:ea typeface="Calibri" pitchFamily="34" charset="0"/>
              </a:rPr>
              <a:t>	Stärkung der Erwartungen des Patienten auf Hilfe. 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de-DE" altLang="en-US" sz="2400" dirty="0">
                <a:ea typeface="Calibri" pitchFamily="34" charset="0"/>
              </a:rPr>
              <a:t>Vermittlung eines Erfolgserlebnisses, </a:t>
            </a:r>
          </a:p>
          <a:p>
            <a:pPr marL="838200" lvl="1" indent="-38100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en-US" sz="2000" dirty="0">
                <a:ea typeface="Calibri" pitchFamily="34" charset="0"/>
              </a:rPr>
              <a:t>	das die Hoffnungen weiter stärkt und ihm das Gefühl gibt, seine Schwierigkeiten meistern zu können.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en-US" sz="2400" dirty="0">
                <a:ea typeface="Calibri" pitchFamily="34" charset="0"/>
              </a:rPr>
              <a:t>6. 	Emotionales Engagement des Therapeuten.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315F18EA-D00C-454C-9159-B09F70CA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14</a:t>
            </a:fld>
            <a:endParaRPr lang="de-CH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005890" y="5621338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 i="1">
                <a:solidFill>
                  <a:srgbClr val="C00000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CH" altLang="en-US" sz="1600" dirty="0">
                <a:latin typeface="Tahoma" pitchFamily="34" charset="0"/>
              </a:rPr>
              <a:t>nach Jerome Frank</a:t>
            </a:r>
          </a:p>
        </p:txBody>
      </p:sp>
    </p:spTree>
    <p:extLst>
      <p:ext uri="{BB962C8B-B14F-4D97-AF65-F5344CB8AC3E}">
        <p14:creationId xmlns:p14="http://schemas.microsoft.com/office/powerpoint/2010/main" val="187303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467102" y="1916113"/>
            <a:ext cx="5832475" cy="3384550"/>
          </a:xfrm>
          <a:prstGeom prst="ellipse">
            <a:avLst/>
          </a:prstGeom>
          <a:noFill/>
          <a:ln w="762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230813" y="1773240"/>
            <a:ext cx="2303462" cy="719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altLang="en-US"/>
              <a:t>Überzeugung</a:t>
            </a:r>
            <a:endParaRPr lang="de-DE" altLang="en-US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287713" y="4005265"/>
            <a:ext cx="6191250" cy="719137"/>
            <a:chOff x="1111" y="2523"/>
            <a:chExt cx="3900" cy="453"/>
          </a:xfrm>
        </p:grpSpPr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3560" y="2523"/>
              <a:ext cx="1451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altLang="en-US"/>
                <a:t>Erwartung</a:t>
              </a:r>
              <a:endParaRPr lang="de-DE" altLang="en-US"/>
            </a:p>
          </p:txBody>
        </p:sp>
        <p:sp>
          <p:nvSpPr>
            <p:cNvPr id="36871" name="Rectangle 6"/>
            <p:cNvSpPr>
              <a:spLocks noChangeArrowheads="1"/>
            </p:cNvSpPr>
            <p:nvPr/>
          </p:nvSpPr>
          <p:spPr bwMode="auto">
            <a:xfrm>
              <a:off x="1111" y="2523"/>
              <a:ext cx="1451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altLang="en-US"/>
                <a:t>Beziehung</a:t>
              </a:r>
              <a:endParaRPr lang="de-DE" altLang="en-US"/>
            </a:p>
          </p:txBody>
        </p: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E4CC5D4A-9BDE-4C95-B010-79D4FAC65D83}"/>
              </a:ext>
            </a:extLst>
          </p:cNvPr>
          <p:cNvSpPr txBox="1">
            <a:spLocks noChangeArrowheads="1"/>
          </p:cNvSpPr>
          <p:nvPr/>
        </p:nvSpPr>
        <p:spPr>
          <a:xfrm>
            <a:off x="1238132" y="530225"/>
            <a:ext cx="9277468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en-US"/>
              <a:t>Gemeinsame Faktoren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4942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21B29A-8105-458D-B914-BF848CA2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88" y="1508593"/>
            <a:ext cx="8021322" cy="4771891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0118FEBB-21CB-4980-B13A-48E43301BAE0}"/>
              </a:ext>
            </a:extLst>
          </p:cNvPr>
          <p:cNvSpPr txBox="1">
            <a:spLocks noChangeArrowheads="1"/>
          </p:cNvSpPr>
          <p:nvPr/>
        </p:nvSpPr>
        <p:spPr>
          <a:xfrm>
            <a:off x="1238132" y="530225"/>
            <a:ext cx="9277468" cy="98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en-US"/>
              <a:t>Gemeinsame Faktoren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03820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238132" y="530225"/>
            <a:ext cx="9277468" cy="985838"/>
          </a:xfrm>
        </p:spPr>
        <p:txBody>
          <a:bodyPr/>
          <a:lstStyle/>
          <a:p>
            <a:r>
              <a:rPr lang="de-DE" altLang="en-US" dirty="0"/>
              <a:t>Gemeinsame Faktoren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AF78F3-E205-4495-9D21-42A150B4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02" y="1566510"/>
            <a:ext cx="8303756" cy="4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0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6237" y="1700213"/>
            <a:ext cx="9978014" cy="3530600"/>
          </a:xfrm>
        </p:spPr>
        <p:txBody>
          <a:bodyPr>
            <a:normAutofit/>
          </a:bodyPr>
          <a:lstStyle/>
          <a:p>
            <a:r>
              <a:rPr lang="de-CH" altLang="en-US" dirty="0"/>
              <a:t>Was ist bei Psychotherapie </a:t>
            </a:r>
            <a:br>
              <a:rPr lang="de-CH" altLang="en-US" dirty="0"/>
            </a:br>
            <a:r>
              <a:rPr lang="de-CH" altLang="en-US" dirty="0"/>
              <a:t>und Seelsorge gleich? </a:t>
            </a:r>
            <a:br>
              <a:rPr lang="de-CH" altLang="en-US" dirty="0"/>
            </a:br>
            <a:r>
              <a:rPr lang="de-CH" altLang="en-US" dirty="0"/>
              <a:t>Was ist verschieden?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249127" y="6356353"/>
            <a:ext cx="2348865" cy="365125"/>
          </a:xfrm>
        </p:spPr>
        <p:txBody>
          <a:bodyPr/>
          <a:lstStyle/>
          <a:p>
            <a:fld id="{54ED2F85-8E10-47C3-B14E-3DA699517586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362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399965" y="1916834"/>
            <a:ext cx="6337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 i="1">
                <a:solidFill>
                  <a:srgbClr val="C00000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en-US" sz="4000" kern="0" spc="300" dirty="0">
                <a:latin typeface="Tahoma" pitchFamily="34" charset="0"/>
              </a:rPr>
              <a:t>Filmbeispiel:</a:t>
            </a:r>
          </a:p>
          <a:p>
            <a:pPr>
              <a:defRPr/>
            </a:pPr>
            <a:r>
              <a:rPr lang="de-DE" altLang="en-US" sz="4000" kern="0" spc="300" dirty="0">
                <a:latin typeface="Tahoma" pitchFamily="34" charset="0"/>
              </a:rPr>
              <a:t>ACT-Clip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Seelsorge oder Therapie?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9965" y="4344039"/>
            <a:ext cx="6337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 i="1">
                <a:solidFill>
                  <a:srgbClr val="C00000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en-US" sz="1800" kern="0" spc="300" dirty="0">
                <a:latin typeface="Arial Narrow" panose="020B0606020202030204" pitchFamily="34" charset="0"/>
              </a:rPr>
              <a:t>Wenn Sie dieses Video ohne Ton betrachten, was beobachten Sie? Was ist therapeutisch? Kann man feststellen, ob dies ein Seelsorgegespräch oder ein Therapiegespräch ist?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8087758" y="805115"/>
            <a:ext cx="2977978" cy="1807194"/>
            <a:chOff x="7306953" y="1343780"/>
            <a:chExt cx="2977978" cy="1807194"/>
          </a:xfrm>
        </p:grpSpPr>
        <p:sp>
          <p:nvSpPr>
            <p:cNvPr id="6" name="Stern mit 32 Zacken 4"/>
            <p:cNvSpPr/>
            <p:nvPr/>
          </p:nvSpPr>
          <p:spPr>
            <a:xfrm rot="916617">
              <a:off x="7306953" y="1343780"/>
              <a:ext cx="2977978" cy="1807194"/>
            </a:xfrm>
            <a:prstGeom prst="star32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7" name="Textfeld 6"/>
            <p:cNvSpPr txBox="1"/>
            <p:nvPr/>
          </p:nvSpPr>
          <p:spPr>
            <a:xfrm rot="1118130">
              <a:off x="7600803" y="2003968"/>
              <a:ext cx="2397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400" b="1" spc="300" dirty="0">
                  <a:solidFill>
                    <a:schemeClr val="bg1"/>
                  </a:solidFill>
                </a:rPr>
                <a:t>DISKUSSION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4B632F4-8EBE-4AA3-A02E-4E09AFF86D4E}"/>
              </a:ext>
            </a:extLst>
          </p:cNvPr>
          <p:cNvSpPr txBox="1"/>
          <p:nvPr/>
        </p:nvSpPr>
        <p:spPr>
          <a:xfrm>
            <a:off x="2475025" y="3537054"/>
            <a:ext cx="502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hlinkClick r:id="rId3"/>
              </a:rPr>
              <a:t>https://youtu.be/21UTRCWbv20</a:t>
            </a:r>
            <a:r>
              <a:rPr lang="de-CH" dirty="0"/>
              <a:t> </a:t>
            </a:r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8E99D684-DE70-4BA3-82A7-C10E62D9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242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DE947EA3-F055-4026-BE6F-C3334918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411163"/>
            <a:ext cx="26812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3600"/>
              <a:t>Vier Modelle</a:t>
            </a:r>
          </a:p>
        </p:txBody>
      </p:sp>
      <p:sp>
        <p:nvSpPr>
          <p:cNvPr id="6147" name="Oval 4">
            <a:extLst>
              <a:ext uri="{FF2B5EF4-FFF2-40B4-BE49-F238E27FC236}">
                <a16:creationId xmlns:a16="http://schemas.microsoft.com/office/drawing/2014/main" id="{3256B45F-CD2F-4B8B-B722-31C50ECB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57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>
                <a:solidFill>
                  <a:schemeClr val="bg1"/>
                </a:solidFill>
              </a:rPr>
              <a:t>Psychiatrie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A1A5D5B7-B41F-41D8-A77F-DE6CE832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447800"/>
            <a:ext cx="20574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/>
              <a:t>Religion</a:t>
            </a:r>
          </a:p>
        </p:txBody>
      </p:sp>
      <p:grpSp>
        <p:nvGrpSpPr>
          <p:cNvPr id="6149" name="Group 6">
            <a:extLst>
              <a:ext uri="{FF2B5EF4-FFF2-40B4-BE49-F238E27FC236}">
                <a16:creationId xmlns:a16="http://schemas.microsoft.com/office/drawing/2014/main" id="{210C2C03-87BF-4811-8367-E955D9F05B7D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371600"/>
            <a:ext cx="381000" cy="1066800"/>
            <a:chOff x="2784" y="1056"/>
            <a:chExt cx="240" cy="864"/>
          </a:xfrm>
        </p:grpSpPr>
        <p:sp>
          <p:nvSpPr>
            <p:cNvPr id="6159" name="Rectangle 7">
              <a:extLst>
                <a:ext uri="{FF2B5EF4-FFF2-40B4-BE49-F238E27FC236}">
                  <a16:creationId xmlns:a16="http://schemas.microsoft.com/office/drawing/2014/main" id="{C2FE4B1D-A5E2-4F5B-AC25-60480CADE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056"/>
              <a:ext cx="96" cy="86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  <p:sp>
          <p:nvSpPr>
            <p:cNvPr id="6160" name="Rectangle 8">
              <a:extLst>
                <a:ext uri="{FF2B5EF4-FFF2-40B4-BE49-F238E27FC236}">
                  <a16:creationId xmlns:a16="http://schemas.microsoft.com/office/drawing/2014/main" id="{E0047FC7-0400-4437-90D7-21E14EB7C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056"/>
              <a:ext cx="96" cy="86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de-CH" altLang="de-DE"/>
            </a:p>
          </p:txBody>
        </p:sp>
      </p:grpSp>
      <p:sp>
        <p:nvSpPr>
          <p:cNvPr id="6150" name="Oval 9">
            <a:extLst>
              <a:ext uri="{FF2B5EF4-FFF2-40B4-BE49-F238E27FC236}">
                <a16:creationId xmlns:a16="http://schemas.microsoft.com/office/drawing/2014/main" id="{A05CE3A7-79A2-495E-A264-7A1C7B88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743200"/>
            <a:ext cx="2057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>
                <a:solidFill>
                  <a:schemeClr val="bg1"/>
                </a:solidFill>
              </a:rPr>
              <a:t>Psychiatrie</a:t>
            </a:r>
          </a:p>
        </p:txBody>
      </p:sp>
      <p:sp>
        <p:nvSpPr>
          <p:cNvPr id="6151" name="Rectangle 10">
            <a:extLst>
              <a:ext uri="{FF2B5EF4-FFF2-40B4-BE49-F238E27FC236}">
                <a16:creationId xmlns:a16="http://schemas.microsoft.com/office/drawing/2014/main" id="{554F3D6F-1ABC-48D6-BC14-1842E1660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743200"/>
            <a:ext cx="20574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/>
              <a:t>Religion</a:t>
            </a:r>
          </a:p>
        </p:txBody>
      </p:sp>
      <p:sp>
        <p:nvSpPr>
          <p:cNvPr id="6152" name="Oval 11">
            <a:extLst>
              <a:ext uri="{FF2B5EF4-FFF2-40B4-BE49-F238E27FC236}">
                <a16:creationId xmlns:a16="http://schemas.microsoft.com/office/drawing/2014/main" id="{F7AB6D7E-8EA9-4644-A9E9-16DF308B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38600"/>
            <a:ext cx="2057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>
                <a:solidFill>
                  <a:schemeClr val="bg1"/>
                </a:solidFill>
              </a:rPr>
              <a:t>Psychiatrie</a:t>
            </a:r>
          </a:p>
        </p:txBody>
      </p:sp>
      <p:sp>
        <p:nvSpPr>
          <p:cNvPr id="6153" name="Rectangle 12">
            <a:extLst>
              <a:ext uri="{FF2B5EF4-FFF2-40B4-BE49-F238E27FC236}">
                <a16:creationId xmlns:a16="http://schemas.microsoft.com/office/drawing/2014/main" id="{FF7DF429-2FC7-42DA-B9A1-B86559D9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20574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/>
              <a:t>Religion</a:t>
            </a:r>
          </a:p>
        </p:txBody>
      </p:sp>
      <p:sp>
        <p:nvSpPr>
          <p:cNvPr id="6154" name="Oval 13">
            <a:extLst>
              <a:ext uri="{FF2B5EF4-FFF2-40B4-BE49-F238E27FC236}">
                <a16:creationId xmlns:a16="http://schemas.microsoft.com/office/drawing/2014/main" id="{9EBC52FB-8A63-4F68-BD81-E5948817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2057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>
                <a:solidFill>
                  <a:schemeClr val="bg1"/>
                </a:solidFill>
              </a:rPr>
              <a:t>Psychiatrie</a:t>
            </a:r>
          </a:p>
        </p:txBody>
      </p:sp>
      <p:sp>
        <p:nvSpPr>
          <p:cNvPr id="6155" name="Rectangle 14">
            <a:extLst>
              <a:ext uri="{FF2B5EF4-FFF2-40B4-BE49-F238E27FC236}">
                <a16:creationId xmlns:a16="http://schemas.microsoft.com/office/drawing/2014/main" id="{35B7A415-7877-4EFD-8861-4DF96491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334000"/>
            <a:ext cx="20574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CH" altLang="de-DE" sz="3200"/>
              <a:t>Religion</a:t>
            </a:r>
          </a:p>
        </p:txBody>
      </p:sp>
      <p:sp>
        <p:nvSpPr>
          <p:cNvPr id="6156" name="AutoShape 15">
            <a:extLst>
              <a:ext uri="{FF2B5EF4-FFF2-40B4-BE49-F238E27FC236}">
                <a16:creationId xmlns:a16="http://schemas.microsoft.com/office/drawing/2014/main" id="{5B4C66A9-3489-4F59-AA49-1AF25E06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956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157" name="AutoShape 16">
            <a:extLst>
              <a:ext uri="{FF2B5EF4-FFF2-40B4-BE49-F238E27FC236}">
                <a16:creationId xmlns:a16="http://schemas.microsoft.com/office/drawing/2014/main" id="{9166B60E-A0FA-4904-9FB0-26D3AFFBE1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15000" y="42672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158" name="AutoShape 17">
            <a:extLst>
              <a:ext uri="{FF2B5EF4-FFF2-40B4-BE49-F238E27FC236}">
                <a16:creationId xmlns:a16="http://schemas.microsoft.com/office/drawing/2014/main" id="{F791EB70-838A-43B4-8203-BCAA1E4C9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752600" cy="533400"/>
          </a:xfrm>
          <a:prstGeom prst="leftRightArrow">
            <a:avLst>
              <a:gd name="adj1" fmla="val 50000"/>
              <a:gd name="adj2" fmla="val 65714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13955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sz="2800" dirty="0">
                <a:ea typeface="Calibri" pitchFamily="34" charset="0"/>
              </a:rPr>
              <a:t>Gemeinsamkeit von Seelsorge und Therapie - 1</a:t>
            </a:r>
            <a:endParaRPr lang="de-DE" altLang="en-US" sz="2800" dirty="0">
              <a:ea typeface="Calibri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158210" y="1690688"/>
            <a:ext cx="9195589" cy="4486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de-DE" altLang="en-US" sz="3200" dirty="0">
                <a:ea typeface="Calibri" pitchFamily="34" charset="0"/>
              </a:rPr>
              <a:t>Die äußeren Formen des Gesprächs (Zuwendung, Aufmerksamkeit etc.) sind bei  Seelsorge und Therapie weitgehend gleich. </a:t>
            </a:r>
          </a:p>
          <a:p>
            <a:pPr marL="762000" lvl="1" indent="-30480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en-US" sz="1800" dirty="0">
                <a:ea typeface="Calibri" pitchFamily="34" charset="0"/>
              </a:rPr>
              <a:t>	Sie übernimmt dabei nicht Techniken der Psychotherapie, sondern wendet die bewährten Formen hilfreicher zwischenmenschlicher Kommunikation an, die seit Jahrtausenden in der Bibel vorgezeichnet sind.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altLang="en-US" sz="3200" dirty="0">
                <a:ea typeface="Calibri" pitchFamily="34" charset="0"/>
              </a:rPr>
              <a:t>2. Auch in der Seelsorge laufen ähnliche Prozesse des Überzeugens ab wie in der Psychotherapie, allerdings in einer christlichen Annahmenwelt.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altLang="en-US" sz="3200" dirty="0">
                <a:ea typeface="Calibri" pitchFamily="34" charset="0"/>
              </a:rPr>
              <a:t>3. Die verschiedenen Seelsorge-Modelle finden ihre Parallelen in den Modellen säkularer Psychotherapie.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331AA9DB-E316-4006-86A6-0B153763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5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/>
              <a:t>Gemeinsamkeiten - 2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2084378" y="1436914"/>
            <a:ext cx="9269422" cy="4740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dirty="0">
                <a:ea typeface="Calibri" pitchFamily="34" charset="0"/>
              </a:rPr>
              <a:t>4. Die Eigenschaften von Ratsuchenden und Therapeuten, die sich in der Psychotherapieforschung herauskristallisierten, gelten auch für die Seelsorge.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dirty="0">
                <a:ea typeface="Calibri" pitchFamily="34" charset="0"/>
              </a:rPr>
              <a:t>5. Die therapeutische Effektivität der Seelsorge bezüglich der beobachtbaren Parameter (z.B. soziale Integration, Angstverminderung etc.) </a:t>
            </a:r>
            <a:r>
              <a:rPr lang="de-DE" altLang="en-US" dirty="0" err="1">
                <a:ea typeface="Calibri" pitchFamily="34" charset="0"/>
              </a:rPr>
              <a:t>läßt</a:t>
            </a:r>
            <a:r>
              <a:rPr lang="de-DE" altLang="en-US" dirty="0">
                <a:ea typeface="Calibri" pitchFamily="34" charset="0"/>
              </a:rPr>
              <a:t> sich mit der Erfolgsrate einer säkularen Psychotherapie vergleichen.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dirty="0">
                <a:ea typeface="Calibri" pitchFamily="34" charset="0"/>
              </a:rPr>
              <a:t>6. Auch die Seelsorge ist nicht frei von der Möglichkeit negativer Effekte (z.B. Erzeugung von kontratherapeutischen Spannungen bis hin zur Suizidalität; z.B. sexuelle Übergriffe von Seelsorgern auf Ratsuchende).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FA85F14-D480-4C10-A3A0-6958C54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46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>
                <a:ea typeface="Calibri" pitchFamily="34" charset="0"/>
              </a:rPr>
              <a:t>Unterschiede Seelsorge und Therapie</a:t>
            </a:r>
            <a:endParaRPr lang="de-DE" altLang="en-US">
              <a:ea typeface="Calibri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845838" y="1825625"/>
            <a:ext cx="986529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dirty="0">
                <a:ea typeface="Calibri" pitchFamily="34" charset="0"/>
              </a:rPr>
              <a:t>1. Christliche Seelsorge unterscheidet sich von der säkularen Psychotherapie primär auf der inhaltlichen Ebene.</a:t>
            </a:r>
            <a:br>
              <a:rPr lang="de-DE" altLang="en-US" dirty="0">
                <a:ea typeface="Calibri" pitchFamily="34" charset="0"/>
              </a:rPr>
            </a:br>
            <a:endParaRPr lang="de-DE" altLang="en-US" dirty="0">
              <a:ea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dirty="0">
                <a:ea typeface="Calibri" pitchFamily="34" charset="0"/>
              </a:rPr>
              <a:t>2. Inhalte und Ziele ergeben sich aus der Bibel ("Gesinnung", "Wandel", "Wachstum", "Heiligung", "Rechtfertigung" etc.)</a:t>
            </a:r>
            <a:br>
              <a:rPr lang="de-DE" altLang="en-US" dirty="0">
                <a:ea typeface="Calibri" pitchFamily="34" charset="0"/>
              </a:rPr>
            </a:br>
            <a:endParaRPr lang="de-DE" altLang="en-US" dirty="0">
              <a:ea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dirty="0">
                <a:ea typeface="Calibri" pitchFamily="34" charset="0"/>
              </a:rPr>
              <a:t>3. Weltanschauung und Werte leiten sich aus der Bibel und aus den kirchlichen (subkulturellen) Regeln ab.</a:t>
            </a:r>
            <a:br>
              <a:rPr lang="de-DE" altLang="en-US" dirty="0">
                <a:ea typeface="Calibri" pitchFamily="34" charset="0"/>
              </a:rPr>
            </a:br>
            <a:endParaRPr lang="de-DE" altLang="en-US" dirty="0">
              <a:ea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dirty="0">
                <a:ea typeface="Calibri" pitchFamily="34" charset="0"/>
              </a:rPr>
              <a:t>4. Seelsorge nutzt in konstruktiver Weise die Glaubensbezüge des Ratsuchenden zur Verstärkung eines therapeutischen Effekts (Trost, Zuspruch, Zurechtweisung, Ermahnung, Lehre etc.).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altLang="en-US" dirty="0">
              <a:ea typeface="Calibri" pitchFamily="34" charset="0"/>
            </a:endParaRP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A6925E5F-C939-488C-8D16-DB657DCC6239}"/>
              </a:ext>
            </a:extLst>
          </p:cNvPr>
          <p:cNvSpPr txBox="1">
            <a:spLocks/>
          </p:cNvSpPr>
          <p:nvPr/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ED2F85-8E10-47C3-B14E-3DA699517586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6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>
                <a:ea typeface="Calibri" pitchFamily="34" charset="0"/>
              </a:rPr>
              <a:t>Unterschiede - II</a:t>
            </a:r>
            <a:endParaRPr lang="de-DE" altLang="en-US">
              <a:ea typeface="Calibri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118454" y="1570039"/>
            <a:ext cx="9581322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sz="2400" dirty="0">
                <a:ea typeface="Calibri" pitchFamily="34" charset="0"/>
              </a:rPr>
              <a:t>5. Sie ist sich aber auch verzerrter Formen der Frömmigkeit bewusst (</a:t>
            </a:r>
            <a:r>
              <a:rPr lang="de-DE" altLang="en-US" sz="2400" dirty="0">
                <a:ea typeface="Calibri" pitchFamily="34" charset="0"/>
                <a:hlinkClick r:id="rId3"/>
              </a:rPr>
              <a:t>Spiritual Struggles</a:t>
            </a:r>
            <a:r>
              <a:rPr lang="de-DE" altLang="en-US" sz="2400" dirty="0">
                <a:ea typeface="Calibri" pitchFamily="34" charset="0"/>
              </a:rPr>
              <a:t>) und versucht diese von der Bibel her zu bearbeiten. Sie geht auf geistliche Kämpfe und Zweifel ein, und ist sich auch </a:t>
            </a:r>
            <a:r>
              <a:rPr lang="de-DE" altLang="en-US" sz="2400" dirty="0" err="1">
                <a:ea typeface="Calibri" pitchFamily="34" charset="0"/>
              </a:rPr>
              <a:t>bewust</a:t>
            </a:r>
            <a:r>
              <a:rPr lang="de-DE" altLang="en-US" sz="2400" dirty="0">
                <a:ea typeface="Calibri" pitchFamily="34" charset="0"/>
              </a:rPr>
              <a:t>, dass es geistlichen Missbrauch gibt.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sz="2400" dirty="0">
                <a:ea typeface="Calibri" pitchFamily="34" charset="0"/>
              </a:rPr>
              <a:t>6. Seelsorge pflegt - je nach Ausrichtung unterschiedlich - die Anwendung traditioneller seelsorglicher Zugänge (Gebet, Beichte, Abendmahl, Salbung, Handauflegung, Gebet um Befreiung von dämonischen Mächten).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sz="2400" dirty="0">
                <a:ea typeface="Calibri" pitchFamily="34" charset="0"/>
              </a:rPr>
              <a:t>7. Seelsorge nutzt die therapeutischen Möglichkeiten stützender und aufbauender Gemeinschafts-Strukturen von Mitchristen, die die gleichen Überzeugungen teilen.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altLang="en-US" sz="2400" dirty="0">
                <a:ea typeface="Calibri" pitchFamily="34" charset="0"/>
              </a:rPr>
              <a:t>8. Der christliche Seelsorger rechnet im Verlauf einer Beratung mit dem übernatürlichen Wirken des Heiligen Geistes an sich selbst und am Ratsuchenden.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E531A079-5243-4FD6-B54A-EA00ABBB9783}"/>
              </a:ext>
            </a:extLst>
          </p:cNvPr>
          <p:cNvSpPr txBox="1">
            <a:spLocks/>
          </p:cNvSpPr>
          <p:nvPr/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ED2F85-8E10-47C3-B14E-3DA699517586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45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>
                <a:ea typeface="Calibri" pitchFamily="34" charset="0"/>
              </a:rPr>
              <a:t>Zusammenarbeit Arzt - Seelsorger</a:t>
            </a:r>
            <a:endParaRPr lang="de-DE" altLang="en-US" dirty="0">
              <a:ea typeface="Calibri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de-DE" altLang="en-US" sz="1600" b="1">
                <a:latin typeface="Verdana" pitchFamily="34" charset="0"/>
                <a:ea typeface="Calibri" pitchFamily="34" charset="0"/>
              </a:rPr>
              <a:t>Vorteile der Zusammenarbeit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Absicherung des Seelsorgers: diagnostisch, therapeutisch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Medizinische Betreuung sichergestellt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Arbeitsteilung: Arzt übernimmt gewisse Verantwortung und medizinische Behandlung, Seelsorger hat oft mehr Zeit zum Gespräch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Verhandlungen mit Institutionen (Krankenhäuser, IV, Fürsorge, Vormundschaftsbehörde)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CH" altLang="en-US" sz="1600">
              <a:ea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CH" altLang="en-US" sz="1600" b="1">
                <a:latin typeface="Verdana" pitchFamily="34" charset="0"/>
                <a:ea typeface="Calibri" pitchFamily="34" charset="0"/>
              </a:rPr>
              <a:t>Grenzen der Zusammenarbeit:</a:t>
            </a:r>
            <a:endParaRPr lang="de-CH" altLang="en-US" sz="1600">
              <a:ea typeface="Calibri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Vertrauen des Patienten zum Arzt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Mitarbeit des Patienten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gemeinsame Glaubensgrundlagen nicht immer notwendig; oft genügt gegenseitige Wertschätzung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CH" altLang="en-US" sz="1600">
              <a:ea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CH" altLang="en-US" sz="1600" b="1">
                <a:latin typeface="Verdana" pitchFamily="34" charset="0"/>
                <a:ea typeface="Calibri" pitchFamily="34" charset="0"/>
              </a:rPr>
              <a:t>Beachte bei Zusammenarbeit mit Psychiater bzw. Psychotherapeut:</a:t>
            </a:r>
            <a:endParaRPr lang="de-CH" altLang="en-US" sz="1600">
              <a:ea typeface="Calibri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Ziele abklären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Arbeitsteilung möglich? (z.B. Seelsorger begleitet in akuten Krisen, Arzt gibt Hintergrund-Deckung)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Cave: gegeneinander ausgespielt werden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en-US" sz="1400">
                <a:ea typeface="Calibri" pitchFamily="34" charset="0"/>
              </a:rPr>
              <a:t>- problematisch: intensive Psychotherapie, hier evtl. beschränken auf äußere Begleitung  (sozial, Ermutigung, Gebet)</a:t>
            </a:r>
            <a:endParaRPr lang="de-DE" altLang="en-US" sz="2800">
              <a:ea typeface="Calibri" pitchFamily="34" charset="0"/>
            </a:endParaRP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A8E4EE92-FD45-4CC3-9F56-C31F2DC6B986}"/>
              </a:ext>
            </a:extLst>
          </p:cNvPr>
          <p:cNvSpPr txBox="1">
            <a:spLocks/>
          </p:cNvSpPr>
          <p:nvPr/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ED2F85-8E10-47C3-B14E-3DA699517586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9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216" y="449346"/>
            <a:ext cx="3956384" cy="4495633"/>
          </a:xfrm>
        </p:spPr>
        <p:txBody>
          <a:bodyPr/>
          <a:lstStyle/>
          <a:p>
            <a:r>
              <a:rPr lang="de-CH" dirty="0"/>
              <a:t>Drei Aspekte:</a:t>
            </a:r>
            <a:br>
              <a:rPr lang="de-CH" dirty="0"/>
            </a:br>
            <a:br>
              <a:rPr lang="de-CH" dirty="0"/>
            </a:br>
            <a:r>
              <a:rPr lang="de-CH" dirty="0"/>
              <a:t>Wissen – Fertigkeiten – Haltung/Ethik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1513" y="925760"/>
            <a:ext cx="7085292" cy="5300582"/>
          </a:xfrm>
          <a:custGeom>
            <a:avLst/>
            <a:gdLst>
              <a:gd name="connsiteX0" fmla="*/ 0 w 7085292"/>
              <a:gd name="connsiteY0" fmla="*/ 0 h 5300582"/>
              <a:gd name="connsiteX1" fmla="*/ 732147 w 7085292"/>
              <a:gd name="connsiteY1" fmla="*/ 0 h 5300582"/>
              <a:gd name="connsiteX2" fmla="*/ 1322588 w 7085292"/>
              <a:gd name="connsiteY2" fmla="*/ 0 h 5300582"/>
              <a:gd name="connsiteX3" fmla="*/ 2054735 w 7085292"/>
              <a:gd name="connsiteY3" fmla="*/ 0 h 5300582"/>
              <a:gd name="connsiteX4" fmla="*/ 2786882 w 7085292"/>
              <a:gd name="connsiteY4" fmla="*/ 0 h 5300582"/>
              <a:gd name="connsiteX5" fmla="*/ 3164764 w 7085292"/>
              <a:gd name="connsiteY5" fmla="*/ 0 h 5300582"/>
              <a:gd name="connsiteX6" fmla="*/ 3896911 w 7085292"/>
              <a:gd name="connsiteY6" fmla="*/ 0 h 5300582"/>
              <a:gd name="connsiteX7" fmla="*/ 4487352 w 7085292"/>
              <a:gd name="connsiteY7" fmla="*/ 0 h 5300582"/>
              <a:gd name="connsiteX8" fmla="*/ 5077793 w 7085292"/>
              <a:gd name="connsiteY8" fmla="*/ 0 h 5300582"/>
              <a:gd name="connsiteX9" fmla="*/ 5668234 w 7085292"/>
              <a:gd name="connsiteY9" fmla="*/ 0 h 5300582"/>
              <a:gd name="connsiteX10" fmla="*/ 6116969 w 7085292"/>
              <a:gd name="connsiteY10" fmla="*/ 0 h 5300582"/>
              <a:gd name="connsiteX11" fmla="*/ 7085292 w 7085292"/>
              <a:gd name="connsiteY11" fmla="*/ 0 h 5300582"/>
              <a:gd name="connsiteX12" fmla="*/ 7085292 w 7085292"/>
              <a:gd name="connsiteY12" fmla="*/ 429936 h 5300582"/>
              <a:gd name="connsiteX13" fmla="*/ 7085292 w 7085292"/>
              <a:gd name="connsiteY13" fmla="*/ 912878 h 5300582"/>
              <a:gd name="connsiteX14" fmla="*/ 7085292 w 7085292"/>
              <a:gd name="connsiteY14" fmla="*/ 1395820 h 5300582"/>
              <a:gd name="connsiteX15" fmla="*/ 7085292 w 7085292"/>
              <a:gd name="connsiteY15" fmla="*/ 2037779 h 5300582"/>
              <a:gd name="connsiteX16" fmla="*/ 7085292 w 7085292"/>
              <a:gd name="connsiteY16" fmla="*/ 2573727 h 5300582"/>
              <a:gd name="connsiteX17" fmla="*/ 7085292 w 7085292"/>
              <a:gd name="connsiteY17" fmla="*/ 3268692 h 5300582"/>
              <a:gd name="connsiteX18" fmla="*/ 7085292 w 7085292"/>
              <a:gd name="connsiteY18" fmla="*/ 3751634 h 5300582"/>
              <a:gd name="connsiteX19" fmla="*/ 7085292 w 7085292"/>
              <a:gd name="connsiteY19" fmla="*/ 4340588 h 5300582"/>
              <a:gd name="connsiteX20" fmla="*/ 7085292 w 7085292"/>
              <a:gd name="connsiteY20" fmla="*/ 4770524 h 5300582"/>
              <a:gd name="connsiteX21" fmla="*/ 7085292 w 7085292"/>
              <a:gd name="connsiteY21" fmla="*/ 5300582 h 5300582"/>
              <a:gd name="connsiteX22" fmla="*/ 6494851 w 7085292"/>
              <a:gd name="connsiteY22" fmla="*/ 5300582 h 5300582"/>
              <a:gd name="connsiteX23" fmla="*/ 6046116 w 7085292"/>
              <a:gd name="connsiteY23" fmla="*/ 5300582 h 5300582"/>
              <a:gd name="connsiteX24" fmla="*/ 5526528 w 7085292"/>
              <a:gd name="connsiteY24" fmla="*/ 5300582 h 5300582"/>
              <a:gd name="connsiteX25" fmla="*/ 4794381 w 7085292"/>
              <a:gd name="connsiteY25" fmla="*/ 5300582 h 5300582"/>
              <a:gd name="connsiteX26" fmla="*/ 4345646 w 7085292"/>
              <a:gd name="connsiteY26" fmla="*/ 5300582 h 5300582"/>
              <a:gd name="connsiteX27" fmla="*/ 3684352 w 7085292"/>
              <a:gd name="connsiteY27" fmla="*/ 5300582 h 5300582"/>
              <a:gd name="connsiteX28" fmla="*/ 3306470 w 7085292"/>
              <a:gd name="connsiteY28" fmla="*/ 5300582 h 5300582"/>
              <a:gd name="connsiteX29" fmla="*/ 2786882 w 7085292"/>
              <a:gd name="connsiteY29" fmla="*/ 5300582 h 5300582"/>
              <a:gd name="connsiteX30" fmla="*/ 2196441 w 7085292"/>
              <a:gd name="connsiteY30" fmla="*/ 5300582 h 5300582"/>
              <a:gd name="connsiteX31" fmla="*/ 1535147 w 7085292"/>
              <a:gd name="connsiteY31" fmla="*/ 5300582 h 5300582"/>
              <a:gd name="connsiteX32" fmla="*/ 944706 w 7085292"/>
              <a:gd name="connsiteY32" fmla="*/ 5300582 h 5300582"/>
              <a:gd name="connsiteX33" fmla="*/ 0 w 7085292"/>
              <a:gd name="connsiteY33" fmla="*/ 5300582 h 5300582"/>
              <a:gd name="connsiteX34" fmla="*/ 0 w 7085292"/>
              <a:gd name="connsiteY34" fmla="*/ 4870646 h 5300582"/>
              <a:gd name="connsiteX35" fmla="*/ 0 w 7085292"/>
              <a:gd name="connsiteY35" fmla="*/ 4440710 h 5300582"/>
              <a:gd name="connsiteX36" fmla="*/ 0 w 7085292"/>
              <a:gd name="connsiteY36" fmla="*/ 3957768 h 5300582"/>
              <a:gd name="connsiteX37" fmla="*/ 0 w 7085292"/>
              <a:gd name="connsiteY37" fmla="*/ 3527832 h 5300582"/>
              <a:gd name="connsiteX38" fmla="*/ 0 w 7085292"/>
              <a:gd name="connsiteY38" fmla="*/ 2832867 h 5300582"/>
              <a:gd name="connsiteX39" fmla="*/ 0 w 7085292"/>
              <a:gd name="connsiteY39" fmla="*/ 2349925 h 5300582"/>
              <a:gd name="connsiteX40" fmla="*/ 0 w 7085292"/>
              <a:gd name="connsiteY40" fmla="*/ 1654959 h 5300582"/>
              <a:gd name="connsiteX41" fmla="*/ 0 w 7085292"/>
              <a:gd name="connsiteY41" fmla="*/ 1066006 h 5300582"/>
              <a:gd name="connsiteX42" fmla="*/ 0 w 7085292"/>
              <a:gd name="connsiteY42" fmla="*/ 583064 h 5300582"/>
              <a:gd name="connsiteX43" fmla="*/ 0 w 7085292"/>
              <a:gd name="connsiteY43" fmla="*/ 0 h 530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085292" h="5300582" fill="none" extrusionOk="0">
                <a:moveTo>
                  <a:pt x="0" y="0"/>
                </a:moveTo>
                <a:cubicBezTo>
                  <a:pt x="255950" y="-18224"/>
                  <a:pt x="375205" y="30595"/>
                  <a:pt x="732147" y="0"/>
                </a:cubicBezTo>
                <a:cubicBezTo>
                  <a:pt x="1089089" y="-30595"/>
                  <a:pt x="1092151" y="44009"/>
                  <a:pt x="1322588" y="0"/>
                </a:cubicBezTo>
                <a:cubicBezTo>
                  <a:pt x="1553025" y="-44009"/>
                  <a:pt x="1899590" y="66353"/>
                  <a:pt x="2054735" y="0"/>
                </a:cubicBezTo>
                <a:cubicBezTo>
                  <a:pt x="2209880" y="-66353"/>
                  <a:pt x="2607865" y="31971"/>
                  <a:pt x="2786882" y="0"/>
                </a:cubicBezTo>
                <a:cubicBezTo>
                  <a:pt x="2965899" y="-31971"/>
                  <a:pt x="3040282" y="7699"/>
                  <a:pt x="3164764" y="0"/>
                </a:cubicBezTo>
                <a:cubicBezTo>
                  <a:pt x="3289246" y="-7699"/>
                  <a:pt x="3734209" y="56675"/>
                  <a:pt x="3896911" y="0"/>
                </a:cubicBezTo>
                <a:cubicBezTo>
                  <a:pt x="4059613" y="-56675"/>
                  <a:pt x="4309972" y="37075"/>
                  <a:pt x="4487352" y="0"/>
                </a:cubicBezTo>
                <a:cubicBezTo>
                  <a:pt x="4664732" y="-37075"/>
                  <a:pt x="4810994" y="35135"/>
                  <a:pt x="5077793" y="0"/>
                </a:cubicBezTo>
                <a:cubicBezTo>
                  <a:pt x="5344592" y="-35135"/>
                  <a:pt x="5535495" y="26660"/>
                  <a:pt x="5668234" y="0"/>
                </a:cubicBezTo>
                <a:cubicBezTo>
                  <a:pt x="5800973" y="-26660"/>
                  <a:pt x="5942202" y="2485"/>
                  <a:pt x="6116969" y="0"/>
                </a:cubicBezTo>
                <a:cubicBezTo>
                  <a:pt x="6291736" y="-2485"/>
                  <a:pt x="6875626" y="5711"/>
                  <a:pt x="7085292" y="0"/>
                </a:cubicBezTo>
                <a:cubicBezTo>
                  <a:pt x="7112384" y="97650"/>
                  <a:pt x="7036473" y="343790"/>
                  <a:pt x="7085292" y="429936"/>
                </a:cubicBezTo>
                <a:cubicBezTo>
                  <a:pt x="7134111" y="516082"/>
                  <a:pt x="7041601" y="709423"/>
                  <a:pt x="7085292" y="912878"/>
                </a:cubicBezTo>
                <a:cubicBezTo>
                  <a:pt x="7128983" y="1116333"/>
                  <a:pt x="7081901" y="1226804"/>
                  <a:pt x="7085292" y="1395820"/>
                </a:cubicBezTo>
                <a:cubicBezTo>
                  <a:pt x="7088683" y="1564836"/>
                  <a:pt x="7074780" y="1883494"/>
                  <a:pt x="7085292" y="2037779"/>
                </a:cubicBezTo>
                <a:cubicBezTo>
                  <a:pt x="7095804" y="2192064"/>
                  <a:pt x="7055722" y="2441685"/>
                  <a:pt x="7085292" y="2573727"/>
                </a:cubicBezTo>
                <a:cubicBezTo>
                  <a:pt x="7114862" y="2705769"/>
                  <a:pt x="7048105" y="3118557"/>
                  <a:pt x="7085292" y="3268692"/>
                </a:cubicBezTo>
                <a:cubicBezTo>
                  <a:pt x="7122479" y="3418827"/>
                  <a:pt x="7057388" y="3516090"/>
                  <a:pt x="7085292" y="3751634"/>
                </a:cubicBezTo>
                <a:cubicBezTo>
                  <a:pt x="7113196" y="3987178"/>
                  <a:pt x="7073815" y="4179537"/>
                  <a:pt x="7085292" y="4340588"/>
                </a:cubicBezTo>
                <a:cubicBezTo>
                  <a:pt x="7096769" y="4501639"/>
                  <a:pt x="7077177" y="4598841"/>
                  <a:pt x="7085292" y="4770524"/>
                </a:cubicBezTo>
                <a:cubicBezTo>
                  <a:pt x="7093407" y="4942207"/>
                  <a:pt x="7050185" y="5061612"/>
                  <a:pt x="7085292" y="5300582"/>
                </a:cubicBezTo>
                <a:cubicBezTo>
                  <a:pt x="6867067" y="5367591"/>
                  <a:pt x="6652482" y="5261591"/>
                  <a:pt x="6494851" y="5300582"/>
                </a:cubicBezTo>
                <a:cubicBezTo>
                  <a:pt x="6337220" y="5339573"/>
                  <a:pt x="6158506" y="5248102"/>
                  <a:pt x="6046116" y="5300582"/>
                </a:cubicBezTo>
                <a:cubicBezTo>
                  <a:pt x="5933726" y="5353062"/>
                  <a:pt x="5649771" y="5271584"/>
                  <a:pt x="5526528" y="5300582"/>
                </a:cubicBezTo>
                <a:cubicBezTo>
                  <a:pt x="5403285" y="5329580"/>
                  <a:pt x="5097787" y="5252703"/>
                  <a:pt x="4794381" y="5300582"/>
                </a:cubicBezTo>
                <a:cubicBezTo>
                  <a:pt x="4490975" y="5348461"/>
                  <a:pt x="4489871" y="5288807"/>
                  <a:pt x="4345646" y="5300582"/>
                </a:cubicBezTo>
                <a:cubicBezTo>
                  <a:pt x="4201421" y="5312357"/>
                  <a:pt x="3880824" y="5292980"/>
                  <a:pt x="3684352" y="5300582"/>
                </a:cubicBezTo>
                <a:cubicBezTo>
                  <a:pt x="3487880" y="5308184"/>
                  <a:pt x="3465568" y="5298314"/>
                  <a:pt x="3306470" y="5300582"/>
                </a:cubicBezTo>
                <a:cubicBezTo>
                  <a:pt x="3147372" y="5302850"/>
                  <a:pt x="2968781" y="5274619"/>
                  <a:pt x="2786882" y="5300582"/>
                </a:cubicBezTo>
                <a:cubicBezTo>
                  <a:pt x="2604983" y="5326545"/>
                  <a:pt x="2421607" y="5252174"/>
                  <a:pt x="2196441" y="5300582"/>
                </a:cubicBezTo>
                <a:cubicBezTo>
                  <a:pt x="1971275" y="5348990"/>
                  <a:pt x="1727057" y="5277210"/>
                  <a:pt x="1535147" y="5300582"/>
                </a:cubicBezTo>
                <a:cubicBezTo>
                  <a:pt x="1343237" y="5323954"/>
                  <a:pt x="1172802" y="5278822"/>
                  <a:pt x="944706" y="5300582"/>
                </a:cubicBezTo>
                <a:cubicBezTo>
                  <a:pt x="716610" y="5322342"/>
                  <a:pt x="259813" y="5234834"/>
                  <a:pt x="0" y="5300582"/>
                </a:cubicBezTo>
                <a:cubicBezTo>
                  <a:pt x="-39526" y="5181303"/>
                  <a:pt x="33730" y="5000925"/>
                  <a:pt x="0" y="4870646"/>
                </a:cubicBezTo>
                <a:cubicBezTo>
                  <a:pt x="-33730" y="4740367"/>
                  <a:pt x="10805" y="4543607"/>
                  <a:pt x="0" y="4440710"/>
                </a:cubicBezTo>
                <a:cubicBezTo>
                  <a:pt x="-10805" y="4337813"/>
                  <a:pt x="49502" y="4181777"/>
                  <a:pt x="0" y="3957768"/>
                </a:cubicBezTo>
                <a:cubicBezTo>
                  <a:pt x="-49502" y="3733759"/>
                  <a:pt x="41679" y="3690584"/>
                  <a:pt x="0" y="3527832"/>
                </a:cubicBezTo>
                <a:cubicBezTo>
                  <a:pt x="-41679" y="3365080"/>
                  <a:pt x="42579" y="3123226"/>
                  <a:pt x="0" y="2832867"/>
                </a:cubicBezTo>
                <a:cubicBezTo>
                  <a:pt x="-42579" y="2542509"/>
                  <a:pt x="26459" y="2496397"/>
                  <a:pt x="0" y="2349925"/>
                </a:cubicBezTo>
                <a:cubicBezTo>
                  <a:pt x="-26459" y="2203453"/>
                  <a:pt x="65552" y="1988232"/>
                  <a:pt x="0" y="1654959"/>
                </a:cubicBezTo>
                <a:cubicBezTo>
                  <a:pt x="-65552" y="1321686"/>
                  <a:pt x="57398" y="1216953"/>
                  <a:pt x="0" y="1066006"/>
                </a:cubicBezTo>
                <a:cubicBezTo>
                  <a:pt x="-57398" y="915059"/>
                  <a:pt x="266" y="765419"/>
                  <a:pt x="0" y="583064"/>
                </a:cubicBezTo>
                <a:cubicBezTo>
                  <a:pt x="-266" y="400709"/>
                  <a:pt x="47174" y="201331"/>
                  <a:pt x="0" y="0"/>
                </a:cubicBezTo>
                <a:close/>
              </a:path>
              <a:path w="7085292" h="5300582" stroke="0" extrusionOk="0">
                <a:moveTo>
                  <a:pt x="0" y="0"/>
                </a:moveTo>
                <a:cubicBezTo>
                  <a:pt x="162687" y="-10440"/>
                  <a:pt x="288809" y="848"/>
                  <a:pt x="377882" y="0"/>
                </a:cubicBezTo>
                <a:cubicBezTo>
                  <a:pt x="466955" y="-848"/>
                  <a:pt x="864835" y="86872"/>
                  <a:pt x="1110029" y="0"/>
                </a:cubicBezTo>
                <a:cubicBezTo>
                  <a:pt x="1355223" y="-86872"/>
                  <a:pt x="1401094" y="29716"/>
                  <a:pt x="1558764" y="0"/>
                </a:cubicBezTo>
                <a:cubicBezTo>
                  <a:pt x="1716435" y="-29716"/>
                  <a:pt x="1871599" y="52035"/>
                  <a:pt x="2149205" y="0"/>
                </a:cubicBezTo>
                <a:cubicBezTo>
                  <a:pt x="2426811" y="-52035"/>
                  <a:pt x="2471171" y="49762"/>
                  <a:pt x="2597940" y="0"/>
                </a:cubicBezTo>
                <a:cubicBezTo>
                  <a:pt x="2724709" y="-49762"/>
                  <a:pt x="2934889" y="37531"/>
                  <a:pt x="3046676" y="0"/>
                </a:cubicBezTo>
                <a:cubicBezTo>
                  <a:pt x="3158463" y="-37531"/>
                  <a:pt x="3294340" y="16414"/>
                  <a:pt x="3495411" y="0"/>
                </a:cubicBezTo>
                <a:cubicBezTo>
                  <a:pt x="3696482" y="-16414"/>
                  <a:pt x="4078932" y="73934"/>
                  <a:pt x="4227558" y="0"/>
                </a:cubicBezTo>
                <a:cubicBezTo>
                  <a:pt x="4376184" y="-73934"/>
                  <a:pt x="4581364" y="12384"/>
                  <a:pt x="4817999" y="0"/>
                </a:cubicBezTo>
                <a:cubicBezTo>
                  <a:pt x="5054634" y="-12384"/>
                  <a:pt x="5035748" y="14352"/>
                  <a:pt x="5195881" y="0"/>
                </a:cubicBezTo>
                <a:cubicBezTo>
                  <a:pt x="5356014" y="-14352"/>
                  <a:pt x="5552887" y="2143"/>
                  <a:pt x="5786322" y="0"/>
                </a:cubicBezTo>
                <a:cubicBezTo>
                  <a:pt x="6019757" y="-2143"/>
                  <a:pt x="6024967" y="30006"/>
                  <a:pt x="6164204" y="0"/>
                </a:cubicBezTo>
                <a:cubicBezTo>
                  <a:pt x="6303441" y="-30006"/>
                  <a:pt x="6664193" y="84704"/>
                  <a:pt x="7085292" y="0"/>
                </a:cubicBezTo>
                <a:cubicBezTo>
                  <a:pt x="7158341" y="196019"/>
                  <a:pt x="7084920" y="370006"/>
                  <a:pt x="7085292" y="641959"/>
                </a:cubicBezTo>
                <a:cubicBezTo>
                  <a:pt x="7085664" y="913912"/>
                  <a:pt x="7044710" y="1001448"/>
                  <a:pt x="7085292" y="1124901"/>
                </a:cubicBezTo>
                <a:cubicBezTo>
                  <a:pt x="7125874" y="1248354"/>
                  <a:pt x="7030794" y="1605952"/>
                  <a:pt x="7085292" y="1819866"/>
                </a:cubicBezTo>
                <a:cubicBezTo>
                  <a:pt x="7139790" y="2033780"/>
                  <a:pt x="7064552" y="2135943"/>
                  <a:pt x="7085292" y="2302808"/>
                </a:cubicBezTo>
                <a:cubicBezTo>
                  <a:pt x="7106032" y="2469673"/>
                  <a:pt x="7032013" y="2809910"/>
                  <a:pt x="7085292" y="2944768"/>
                </a:cubicBezTo>
                <a:cubicBezTo>
                  <a:pt x="7138571" y="3079626"/>
                  <a:pt x="7027671" y="3320306"/>
                  <a:pt x="7085292" y="3427710"/>
                </a:cubicBezTo>
                <a:cubicBezTo>
                  <a:pt x="7142913" y="3535114"/>
                  <a:pt x="7076622" y="3764777"/>
                  <a:pt x="7085292" y="4069669"/>
                </a:cubicBezTo>
                <a:cubicBezTo>
                  <a:pt x="7093962" y="4374561"/>
                  <a:pt x="7074052" y="4388397"/>
                  <a:pt x="7085292" y="4605617"/>
                </a:cubicBezTo>
                <a:cubicBezTo>
                  <a:pt x="7096532" y="4822837"/>
                  <a:pt x="7021488" y="5144179"/>
                  <a:pt x="7085292" y="5300582"/>
                </a:cubicBezTo>
                <a:cubicBezTo>
                  <a:pt x="6918030" y="5314797"/>
                  <a:pt x="6655014" y="5229894"/>
                  <a:pt x="6494851" y="5300582"/>
                </a:cubicBezTo>
                <a:cubicBezTo>
                  <a:pt x="6334688" y="5371270"/>
                  <a:pt x="5935671" y="5213001"/>
                  <a:pt x="5762704" y="5300582"/>
                </a:cubicBezTo>
                <a:cubicBezTo>
                  <a:pt x="5589737" y="5388163"/>
                  <a:pt x="5469254" y="5292951"/>
                  <a:pt x="5384822" y="5300582"/>
                </a:cubicBezTo>
                <a:cubicBezTo>
                  <a:pt x="5300390" y="5308213"/>
                  <a:pt x="5157751" y="5267735"/>
                  <a:pt x="4936087" y="5300582"/>
                </a:cubicBezTo>
                <a:cubicBezTo>
                  <a:pt x="4714424" y="5333429"/>
                  <a:pt x="4658408" y="5281504"/>
                  <a:pt x="4558205" y="5300582"/>
                </a:cubicBezTo>
                <a:cubicBezTo>
                  <a:pt x="4458002" y="5319660"/>
                  <a:pt x="4100790" y="5243634"/>
                  <a:pt x="3826058" y="5300582"/>
                </a:cubicBezTo>
                <a:cubicBezTo>
                  <a:pt x="3551326" y="5357530"/>
                  <a:pt x="3534316" y="5275263"/>
                  <a:pt x="3306470" y="5300582"/>
                </a:cubicBezTo>
                <a:cubicBezTo>
                  <a:pt x="3078624" y="5325901"/>
                  <a:pt x="2975763" y="5274672"/>
                  <a:pt x="2786882" y="5300582"/>
                </a:cubicBezTo>
                <a:cubicBezTo>
                  <a:pt x="2598001" y="5326492"/>
                  <a:pt x="2553126" y="5299857"/>
                  <a:pt x="2408999" y="5300582"/>
                </a:cubicBezTo>
                <a:cubicBezTo>
                  <a:pt x="2264872" y="5301307"/>
                  <a:pt x="2060125" y="5277440"/>
                  <a:pt x="1960264" y="5300582"/>
                </a:cubicBezTo>
                <a:cubicBezTo>
                  <a:pt x="1860403" y="5323724"/>
                  <a:pt x="1599311" y="5297737"/>
                  <a:pt x="1298970" y="5300582"/>
                </a:cubicBezTo>
                <a:cubicBezTo>
                  <a:pt x="998629" y="5303427"/>
                  <a:pt x="970730" y="5280373"/>
                  <a:pt x="708529" y="5300582"/>
                </a:cubicBezTo>
                <a:cubicBezTo>
                  <a:pt x="446328" y="5320791"/>
                  <a:pt x="280932" y="5260241"/>
                  <a:pt x="0" y="5300582"/>
                </a:cubicBezTo>
                <a:cubicBezTo>
                  <a:pt x="-49480" y="5012636"/>
                  <a:pt x="13848" y="4934379"/>
                  <a:pt x="0" y="4605617"/>
                </a:cubicBezTo>
                <a:cubicBezTo>
                  <a:pt x="-13848" y="4276856"/>
                  <a:pt x="63370" y="4222322"/>
                  <a:pt x="0" y="4016663"/>
                </a:cubicBezTo>
                <a:cubicBezTo>
                  <a:pt x="-63370" y="3811004"/>
                  <a:pt x="15791" y="3613549"/>
                  <a:pt x="0" y="3374704"/>
                </a:cubicBezTo>
                <a:cubicBezTo>
                  <a:pt x="-15791" y="3135859"/>
                  <a:pt x="37488" y="2956068"/>
                  <a:pt x="0" y="2838756"/>
                </a:cubicBezTo>
                <a:cubicBezTo>
                  <a:pt x="-37488" y="2721444"/>
                  <a:pt x="31044" y="2484999"/>
                  <a:pt x="0" y="2355814"/>
                </a:cubicBezTo>
                <a:cubicBezTo>
                  <a:pt x="-31044" y="2226629"/>
                  <a:pt x="32849" y="1972448"/>
                  <a:pt x="0" y="1660849"/>
                </a:cubicBezTo>
                <a:cubicBezTo>
                  <a:pt x="-32849" y="1349251"/>
                  <a:pt x="29543" y="1233050"/>
                  <a:pt x="0" y="965884"/>
                </a:cubicBezTo>
                <a:cubicBezTo>
                  <a:pt x="-29543" y="698718"/>
                  <a:pt x="85955" y="19676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059902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Wissen</a:t>
            </a:r>
          </a:p>
          <a:p>
            <a:pPr lvl="1"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Klinische Informationen über Psychopathologie, Ursachen, Erscheinungsformen, Verläufe, und </a:t>
            </a:r>
            <a:r>
              <a:rPr lang="de-CH" sz="2800" dirty="0"/>
              <a:t>Behandlungsmöglichkeiten</a:t>
            </a:r>
            <a:r>
              <a:rPr lang="de-CH" dirty="0"/>
              <a:t> psychischer Erkrankungen.</a:t>
            </a:r>
          </a:p>
          <a:p>
            <a:pPr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Fertigkeiten</a:t>
            </a:r>
          </a:p>
          <a:p>
            <a:pPr lvl="1"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Gesprächsführung, Setting, Einzeltherapie, Paartherapie, Gruppentherapie, Rollenspiel, Fallkonzeption, Psycho-Edukation.</a:t>
            </a:r>
          </a:p>
          <a:p>
            <a:pPr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Haltung/Ethik</a:t>
            </a:r>
          </a:p>
          <a:p>
            <a:pPr lvl="1"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Wie begegne ich Menschen mit psychischem Leiden und/oder auffälligem oder abweichenden Verhalten?</a:t>
            </a:r>
          </a:p>
          <a:p>
            <a:pPr lvl="1"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Barmherzigkeit, Toleranz, Menschlichkeit – Konzeptualisieren von Psychomotorik und Inhalten</a:t>
            </a:r>
          </a:p>
          <a:p>
            <a:pPr lvl="1">
              <a:buClr>
                <a:srgbClr val="0070C0"/>
              </a:buClr>
              <a:buFont typeface="Calibri" panose="020F0502020204030204" pitchFamily="34" charset="0"/>
              <a:buChar char="»"/>
            </a:pPr>
            <a:r>
              <a:rPr lang="de-CH" dirty="0"/>
              <a:t>Ethik der therapeutischen Beziehung?</a:t>
            </a:r>
          </a:p>
          <a:p>
            <a:pPr>
              <a:buClr>
                <a:srgbClr val="0070C0"/>
              </a:buClr>
              <a:buFont typeface="Calibri" panose="020F0502020204030204" pitchFamily="34" charset="0"/>
              <a:buChar char="»"/>
            </a:pPr>
            <a:endParaRPr lang="de-CH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8A222502-5371-4D5E-9091-45679ABD32AF}"/>
              </a:ext>
            </a:extLst>
          </p:cNvPr>
          <p:cNvSpPr txBox="1">
            <a:spLocks/>
          </p:cNvSpPr>
          <p:nvPr/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ED2F85-8E10-47C3-B14E-3DA699517586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036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DF75719-D454-4D20-A765-AB4AF7DD1A55}"/>
              </a:ext>
            </a:extLst>
          </p:cNvPr>
          <p:cNvGrpSpPr/>
          <p:nvPr/>
        </p:nvGrpSpPr>
        <p:grpSpPr>
          <a:xfrm>
            <a:off x="947600" y="1894974"/>
            <a:ext cx="7765849" cy="4222536"/>
            <a:chOff x="947600" y="1026199"/>
            <a:chExt cx="9006804" cy="5091311"/>
          </a:xfrm>
        </p:grpSpPr>
        <p:sp>
          <p:nvSpPr>
            <p:cNvPr id="40962" name="Rectangle 2"/>
            <p:cNvSpPr>
              <a:spLocks noChangeArrowheads="1"/>
            </p:cNvSpPr>
            <p:nvPr/>
          </p:nvSpPr>
          <p:spPr bwMode="auto">
            <a:xfrm>
              <a:off x="947600" y="1026199"/>
              <a:ext cx="1839182" cy="413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947600" y="1439645"/>
              <a:ext cx="1839182" cy="1761314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CH" sz="1600" b="1"/>
                <a:t>Gesellschaft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947600" y="3200959"/>
              <a:ext cx="1839182" cy="115244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>
                <a:spcBef>
                  <a:spcPct val="0"/>
                </a:spcBef>
              </a:pPr>
              <a:r>
                <a:rPr lang="de-CH" sz="1600" b="1"/>
                <a:t>Individuum</a:t>
              </a: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947600" y="4356196"/>
              <a:ext cx="1839182" cy="1761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>
                <a:spcBef>
                  <a:spcPct val="0"/>
                </a:spcBef>
              </a:pPr>
              <a:r>
                <a:rPr lang="de-CH" sz="1600" b="1" dirty="0"/>
                <a:t>Therapeut/in</a:t>
              </a:r>
              <a:br>
                <a:rPr lang="de-CH" sz="1600" b="1" dirty="0"/>
              </a:br>
              <a:r>
                <a:rPr lang="de-CH" sz="1600" b="1" dirty="0"/>
                <a:t>Seelsorger</a:t>
              </a:r>
            </a:p>
            <a:p>
              <a:pPr>
                <a:spcBef>
                  <a:spcPct val="0"/>
                </a:spcBef>
              </a:pPr>
              <a:r>
                <a:rPr lang="de-CH" sz="1600" b="1" dirty="0"/>
                <a:t>Seelenführer</a:t>
              </a: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2786782" y="1026199"/>
              <a:ext cx="3583811" cy="413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</a:pPr>
              <a:r>
                <a:rPr lang="de-CH" b="1">
                  <a:solidFill>
                    <a:srgbClr val="F8F8F8"/>
                  </a:solidFill>
                </a:rPr>
                <a:t>Werte / Massstäbe</a:t>
              </a: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2786782" y="1439645"/>
              <a:ext cx="3583811" cy="1761314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CH"/>
                <a:t>Verantwortung, Ordnung,</a:t>
              </a:r>
              <a:br>
                <a:rPr lang="de-CH"/>
              </a:br>
              <a:r>
                <a:rPr lang="de-CH"/>
                <a:t>soziale Rolle; Moral,</a:t>
              </a:r>
              <a:br>
                <a:rPr lang="de-CH"/>
              </a:br>
              <a:r>
                <a:rPr lang="de-CH"/>
                <a:t>situationsadäquates</a:t>
              </a:r>
              <a:br>
                <a:rPr lang="de-CH"/>
              </a:br>
              <a:r>
                <a:rPr lang="de-CH"/>
                <a:t>Handeln</a:t>
              </a: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786782" y="3200959"/>
              <a:ext cx="3583811" cy="11524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>
                <a:spcBef>
                  <a:spcPct val="0"/>
                </a:spcBef>
              </a:pPr>
              <a:r>
                <a:rPr lang="de-CH" dirty="0"/>
                <a:t>Glück</a:t>
              </a:r>
              <a:br>
                <a:rPr lang="de-CH" dirty="0"/>
              </a:br>
              <a:r>
                <a:rPr lang="de-CH" dirty="0"/>
                <a:t>Bedürfnisbefriedigung</a:t>
              </a: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2786782" y="4356196"/>
              <a:ext cx="3583811" cy="1761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CH" dirty="0"/>
                <a:t>Gesunde Persönlichkeits-</a:t>
              </a:r>
              <a:br>
                <a:rPr lang="de-CH" dirty="0"/>
              </a:br>
              <a:r>
                <a:rPr lang="de-CH" dirty="0" err="1"/>
                <a:t>struktur</a:t>
              </a:r>
              <a:r>
                <a:rPr lang="de-CH" dirty="0"/>
                <a:t>: Wachstum, Entwicklung, Autonomie,</a:t>
              </a:r>
              <a:br>
                <a:rPr lang="de-CH" dirty="0"/>
              </a:br>
              <a:r>
                <a:rPr lang="de-CH" dirty="0"/>
                <a:t>Stressbewältigung, </a:t>
              </a:r>
              <a:br>
                <a:rPr lang="de-CH" dirty="0"/>
              </a:br>
              <a:r>
                <a:rPr lang="de-CH" dirty="0"/>
                <a:t>?? Spirituelle Harmonie??	</a:t>
              </a: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6370594" y="1026199"/>
              <a:ext cx="3583810" cy="413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 algn="ctr">
                <a:spcBef>
                  <a:spcPct val="0"/>
                </a:spcBef>
              </a:pPr>
              <a:r>
                <a:rPr lang="de-CH" b="1">
                  <a:solidFill>
                    <a:srgbClr val="F8F8F8"/>
                  </a:solidFill>
                </a:rPr>
                <a:t>Grundlagen</a:t>
              </a: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6370594" y="1439645"/>
              <a:ext cx="3583810" cy="1761314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CH"/>
                <a:t>Beobachtung  des Verhaltens: wie erfüllt der Einzelne die Normen bezgl. </a:t>
              </a:r>
              <a:br>
                <a:rPr lang="de-CH"/>
              </a:br>
              <a:r>
                <a:rPr lang="de-CH"/>
                <a:t>Leistungen und Beziehungen.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6370594" y="3200959"/>
              <a:ext cx="3583810" cy="11713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/>
            <a:lstStyle/>
            <a:p>
              <a:pPr>
                <a:spcBef>
                  <a:spcPct val="0"/>
                </a:spcBef>
              </a:pPr>
              <a:r>
                <a:rPr lang="de-CH" dirty="0"/>
                <a:t>Subjektives Empfinden </a:t>
              </a:r>
              <a:br>
                <a:rPr lang="de-CH" dirty="0"/>
              </a:br>
              <a:r>
                <a:rPr lang="de-CH" dirty="0"/>
                <a:t>von Selbstwert, Annahme</a:t>
              </a:r>
              <a:br>
                <a:rPr lang="de-CH" dirty="0"/>
              </a:br>
              <a:r>
                <a:rPr lang="de-CH" dirty="0"/>
                <a:t>und Wohlbefinden.</a:t>
              </a: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6370594" y="4356196"/>
              <a:ext cx="3583810" cy="17613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CH" dirty="0"/>
                <a:t>Klinische Beurteilung, </a:t>
              </a:r>
              <a:br>
                <a:rPr lang="de-CH" dirty="0"/>
              </a:br>
              <a:r>
                <a:rPr lang="de-CH" dirty="0"/>
                <a:t>Verhaltensbeobachtung</a:t>
              </a:r>
              <a:br>
                <a:rPr lang="de-CH" dirty="0"/>
              </a:br>
              <a:r>
                <a:rPr lang="de-CH" dirty="0"/>
                <a:t>psychologische Tests </a:t>
              </a:r>
            </a:p>
            <a:p>
              <a:pPr>
                <a:spcBef>
                  <a:spcPct val="0"/>
                </a:spcBef>
              </a:pPr>
              <a:r>
                <a:rPr lang="de-CH" dirty="0"/>
                <a:t>Spirituelle «Diagnostik»</a:t>
              </a:r>
            </a:p>
          </p:txBody>
        </p:sp>
      </p:grpSp>
      <p:sp>
        <p:nvSpPr>
          <p:cNvPr id="4097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6290"/>
            <a:ext cx="10515600" cy="1152526"/>
          </a:xfrm>
        </p:spPr>
        <p:txBody>
          <a:bodyPr>
            <a:normAutofit fontScale="90000"/>
          </a:bodyPr>
          <a:lstStyle/>
          <a:p>
            <a:r>
              <a:rPr lang="de-CH" dirty="0"/>
              <a:t>Braucht es Therapie? Unterschiedliche Perspektiven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8930055" y="812974"/>
            <a:ext cx="3477931" cy="2110592"/>
            <a:chOff x="7306953" y="1343780"/>
            <a:chExt cx="2977978" cy="1807194"/>
          </a:xfrm>
        </p:grpSpPr>
        <p:sp>
          <p:nvSpPr>
            <p:cNvPr id="16" name="Stern mit 32 Zacken 15"/>
            <p:cNvSpPr/>
            <p:nvPr/>
          </p:nvSpPr>
          <p:spPr>
            <a:xfrm rot="916617">
              <a:off x="7306953" y="1343780"/>
              <a:ext cx="2977978" cy="1807194"/>
            </a:xfrm>
            <a:prstGeom prst="star32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2" dirty="0"/>
            </a:p>
          </p:txBody>
        </p:sp>
        <p:sp>
          <p:nvSpPr>
            <p:cNvPr id="17" name="Textfeld 16"/>
            <p:cNvSpPr txBox="1"/>
            <p:nvPr/>
          </p:nvSpPr>
          <p:spPr>
            <a:xfrm rot="1118130">
              <a:off x="7600803" y="2010604"/>
              <a:ext cx="239721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2803" b="1" spc="350" dirty="0">
                  <a:solidFill>
                    <a:schemeClr val="bg1"/>
                  </a:solidFill>
                </a:rPr>
                <a:t>DISKUSSION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518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FALLBEISPIEL: gesund oder krank?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3511" y="1349985"/>
            <a:ext cx="9483527" cy="5288315"/>
          </a:xfrm>
        </p:spPr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F061EE-33D0-46E0-AA60-83161683C48F}"/>
              </a:ext>
            </a:extLst>
          </p:cNvPr>
          <p:cNvSpPr txBox="1"/>
          <p:nvPr/>
        </p:nvSpPr>
        <p:spPr>
          <a:xfrm>
            <a:off x="2037795" y="1491739"/>
            <a:ext cx="9239764" cy="4621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2" dirty="0"/>
              <a:t>Eine 31-jährige alleinstehende Lehrerin, äußerlich funktionierend, ein gutes Gegenüber für ihre Kinder und deren Eltern.</a:t>
            </a:r>
          </a:p>
          <a:p>
            <a:endParaRPr lang="de-DE" sz="2102" dirty="0"/>
          </a:p>
          <a:p>
            <a:r>
              <a:rPr lang="de-DE" sz="2102" u="sng" dirty="0"/>
              <a:t>Maßstäbe der Gesellschaft</a:t>
            </a:r>
            <a:r>
              <a:rPr lang="de-DE" sz="2102" dirty="0"/>
              <a:t>: ordentlich, angepasst, zahlt ihre Rechnungen, erfüllt ihre soziale Rolle als Lehrkraft. (GESUND??)</a:t>
            </a:r>
            <a:br>
              <a:rPr lang="de-DE" sz="2102" dirty="0"/>
            </a:br>
            <a:endParaRPr lang="de-DE" sz="2102" dirty="0"/>
          </a:p>
          <a:p>
            <a:r>
              <a:rPr lang="de-DE" sz="2102" u="sng" dirty="0"/>
              <a:t>Erleben als Individuum</a:t>
            </a:r>
            <a:r>
              <a:rPr lang="de-DE" sz="2102" dirty="0"/>
              <a:t>: sie fühlt sich unglücklich und gestresst; unerfüllter Wunsch nach Partnerschaft; fühlt sich andern unterlegen, mit ihrem Äußern nicht zufrieden, tiefe Konflikte mit ihrer Mutter, von der sie sich bevormundet fühlt. (KRANK?)</a:t>
            </a:r>
          </a:p>
          <a:p>
            <a:endParaRPr lang="de-DE" sz="2102" dirty="0"/>
          </a:p>
          <a:p>
            <a:r>
              <a:rPr lang="de-DE" sz="2102" u="sng" dirty="0"/>
              <a:t>Therapeutischer Maßstab</a:t>
            </a:r>
            <a:r>
              <a:rPr lang="de-DE" sz="2102" dirty="0"/>
              <a:t>: mangelnde Ablösung von ihrer Mutter, vermindertes Selbstwertgefühl, starke Abhängigkeit von der Meinung anderer, im NEO-FPI: erhöhte Ängstlichkeit (Neurotizismus), übermäßige Gewissenhaftigkeit, verminderte Extraversion. (KRANK – THERAPIEBEDÜRFTIG)</a:t>
            </a:r>
          </a:p>
        </p:txBody>
      </p:sp>
    </p:spTree>
    <p:extLst>
      <p:ext uri="{BB962C8B-B14F-4D97-AF65-F5344CB8AC3E}">
        <p14:creationId xmlns:p14="http://schemas.microsoft.com/office/powerpoint/2010/main" val="385736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>
                <a:ea typeface="Calibri" pitchFamily="34" charset="0"/>
              </a:rPr>
              <a:t>Prozess und Inhalt</a:t>
            </a:r>
            <a:endParaRPr lang="de-DE" altLang="en-US">
              <a:ea typeface="Calibri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735891" y="1825625"/>
            <a:ext cx="4617908" cy="4351338"/>
          </a:xfrm>
        </p:spPr>
        <p:txBody>
          <a:bodyPr/>
          <a:lstStyle/>
          <a:p>
            <a:r>
              <a:rPr lang="de-DE" altLang="en-US" b="1" dirty="0" err="1">
                <a:ea typeface="Calibri" pitchFamily="34" charset="0"/>
              </a:rPr>
              <a:t>Prozeß</a:t>
            </a:r>
            <a:r>
              <a:rPr lang="de-DE" altLang="en-US" dirty="0">
                <a:ea typeface="Calibri" pitchFamily="34" charset="0"/>
              </a:rPr>
              <a:t> = Vorgehensweise</a:t>
            </a:r>
          </a:p>
          <a:p>
            <a:r>
              <a:rPr lang="de-DE" altLang="en-US" b="1" dirty="0">
                <a:ea typeface="Calibri" pitchFamily="34" charset="0"/>
              </a:rPr>
              <a:t>Inhalt</a:t>
            </a:r>
            <a:r>
              <a:rPr lang="de-DE" altLang="en-US" dirty="0">
                <a:ea typeface="Calibri" pitchFamily="34" charset="0"/>
              </a:rPr>
              <a:t> = Grundhaltung, Ethik, Richtlinien</a:t>
            </a:r>
          </a:p>
          <a:p>
            <a:endParaRPr lang="de-DE" altLang="en-US" b="1" i="1" dirty="0">
              <a:ea typeface="Calibri" pitchFamily="34" charset="0"/>
            </a:endParaRPr>
          </a:p>
          <a:p>
            <a:r>
              <a:rPr lang="de-DE" altLang="en-US" b="1" i="1" dirty="0">
                <a:ea typeface="Calibri" pitchFamily="34" charset="0"/>
              </a:rPr>
              <a:t>Gemeinsamkeiten und Unterschiede von Psychotherapie und Seelsorge</a:t>
            </a:r>
          </a:p>
          <a:p>
            <a:endParaRPr lang="de-DE" altLang="en-US" dirty="0">
              <a:ea typeface="Calibri" pitchFamily="34" charset="0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424C7F8-66A2-495B-8DB6-F544C21E265F}"/>
              </a:ext>
            </a:extLst>
          </p:cNvPr>
          <p:cNvGraphicFramePr/>
          <p:nvPr/>
        </p:nvGraphicFramePr>
        <p:xfrm>
          <a:off x="951803" y="1825625"/>
          <a:ext cx="5343490" cy="400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DE25E509-A6C3-412A-B72E-EE8A29BA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2669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D1026D1-5547-4685-8E89-F02484AB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Seelsorger</a:t>
            </a:r>
            <a:r>
              <a:rPr lang="en-US" dirty="0"/>
              <a:t> (</a:t>
            </a:r>
            <a:r>
              <a:rPr lang="en-US" dirty="0" err="1"/>
              <a:t>nach</a:t>
            </a:r>
            <a:r>
              <a:rPr lang="en-US" dirty="0"/>
              <a:t> D. Benner)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165518-6218-4436-BE8B-2CB845C1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754" y="1578935"/>
            <a:ext cx="7628046" cy="45980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traf die Menschen dort, wo sie waren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zeigte Barmherzigkeit und Einfühlung (</a:t>
            </a:r>
            <a:r>
              <a:rPr lang="de-DE" sz="1600" dirty="0" err="1">
                <a:latin typeface="Times New Roman" panose="02020603050405020304" pitchFamily="18" charset="0"/>
              </a:rPr>
              <a:t>compassionate</a:t>
            </a:r>
            <a:r>
              <a:rPr lang="de-DE" sz="1600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handelte aus einem klar definierten moralischen Kontext, aber war nie verurteilend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ermutigte dazu, eine Wahl zu treffen (</a:t>
            </a:r>
            <a:r>
              <a:rPr lang="de-DE" sz="1600" dirty="0" err="1">
                <a:latin typeface="Times New Roman" panose="02020603050405020304" pitchFamily="18" charset="0"/>
              </a:rPr>
              <a:t>invited</a:t>
            </a:r>
            <a:r>
              <a:rPr lang="de-DE" sz="1600" dirty="0">
                <a:latin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</a:rPr>
              <a:t>choice</a:t>
            </a:r>
            <a:r>
              <a:rPr lang="de-DE" sz="1600" dirty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stellte Fragen, die zum Nachdenken anregten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unterstützte Antworten des Glaubens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war skandalös inklusiv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zog Grenzen und sorgte auch für sich selbst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beschäftigte sich mit jeder Person einzigartig und individuell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ging mit Menschen so um, dass er ihren Wert bestätigte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war nicht manipulativ und wendete keinen Zwang an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sprach eine gewöhnliche, verständliche Sprache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verniedlichte nicht die Kosten der Jüngerschaft (der Nachfolge)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Times New Roman" panose="02020603050405020304" pitchFamily="18" charset="0"/>
              </a:rPr>
              <a:t>ging auf die Ebene der Motivation, nicht nur des Verhaltens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5AD340-5D89-4B81-A017-6A846C18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FCA90-99D7-41B8-A9D4-9252FA4643E6}" type="slidenum">
              <a:rPr lang="en-US" altLang="de-DE" smtClean="0"/>
              <a:pPr>
                <a:defRPr/>
              </a:pPr>
              <a:t>29</a:t>
            </a:fld>
            <a:endParaRPr lang="en-US" alt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A305756-1D6A-4B6D-B82E-02BB384C9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478">
            <a:off x="1075566" y="2077124"/>
            <a:ext cx="1275095" cy="195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56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7">
            <a:extLst>
              <a:ext uri="{FF2B5EF4-FFF2-40B4-BE49-F238E27FC236}">
                <a16:creationId xmlns:a16="http://schemas.microsoft.com/office/drawing/2014/main" id="{E35E37C7-A66C-45C3-99F1-5D5917B2C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856" y="873828"/>
            <a:ext cx="400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dirty="0"/>
              <a:t>Nach 1. Thessalonicher 5:14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0F245-39CC-4D37-8D94-8CA3C206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4400" dirty="0"/>
              <a:t>Vier Seelsorgestrategien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822EDE-21CE-415E-9B15-ABC691A5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532" y="1761136"/>
            <a:ext cx="6840305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68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D1026D1-5547-4685-8E89-F02484AB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Seelsorger</a:t>
            </a:r>
            <a:r>
              <a:rPr lang="en-US" dirty="0"/>
              <a:t> II (</a:t>
            </a:r>
            <a:r>
              <a:rPr lang="en-US" dirty="0" err="1"/>
              <a:t>nach</a:t>
            </a:r>
            <a:r>
              <a:rPr lang="en-US" dirty="0"/>
              <a:t> D. Benner)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165518-6218-4436-BE8B-2CB845C1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753" y="1578935"/>
            <a:ext cx="8053535" cy="459802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zog den Dialog dem Monolog vor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respektierte kulturelle Normen, ließ sich davon aber nicht begrenzen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zeigte einen ganzheitlichen Respekt für die enge Beziehung zwischen Körper und Seele.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ließ nicht zu, dass seine eigenen Bedürfnisse ihn daran hinderten, die Bedürfnisse anderer zu erfüllen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forderte die Leute heraus, sich nicht mit weniger zufrieden zu geben als mit Gottes Bestem für sie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gab in Bezug zu Aufnahmebereitschaft und geistlichem Hunger.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ermutigte zu Engagement, nicht nur passiver Empfangshaltung.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identifizierte geistliche Themen, die mit eingeschlossen waren (</a:t>
            </a:r>
            <a:r>
              <a:rPr lang="de-DE" altLang="de-DE" sz="2000" dirty="0" err="1">
                <a:latin typeface="Times New Roman" panose="02020603050405020304" pitchFamily="18" charset="0"/>
              </a:rPr>
              <a:t>embedded</a:t>
            </a:r>
            <a:r>
              <a:rPr lang="de-DE" altLang="de-DE" sz="20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gab sich selbst, nicht nur seinen Rat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Times New Roman" panose="02020603050405020304" pitchFamily="18" charset="0"/>
              </a:rPr>
              <a:t>nahm das Vertrauen an, das die Leute ihm entgegen brachten.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5AD340-5D89-4B81-A017-6A846C18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FCA90-99D7-41B8-A9D4-9252FA4643E6}" type="slidenum">
              <a:rPr lang="en-US" altLang="de-DE" smtClean="0"/>
              <a:pPr>
                <a:defRPr/>
              </a:pPr>
              <a:t>30</a:t>
            </a:fld>
            <a:endParaRPr lang="en-US" alt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A305756-1D6A-4B6D-B82E-02BB384C9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478">
            <a:off x="1075566" y="2077124"/>
            <a:ext cx="1275095" cy="195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840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6F84CDD-75A3-4E6D-BD4A-75D0261E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71600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</a:pPr>
            <a:endParaRPr lang="de-DE" altLang="de-DE" sz="1800" dirty="0">
              <a:latin typeface="Times New Roman" panose="02020603050405020304" pitchFamily="18" charset="0"/>
            </a:endParaRP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618CD381-1882-4110-904E-051DF093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580188"/>
            <a:ext cx="708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1400"/>
              <a:t>Nach D. Benner, Care of Souls, 1998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A9C323-EFF9-4E36-87A2-1518085D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Voraussetzungen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Seelsorge</a:t>
            </a:r>
            <a:r>
              <a:rPr lang="en-US" dirty="0"/>
              <a:t> (Benner)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EB27EB-3AC7-4BD8-8010-88689919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532" y="1488030"/>
            <a:ext cx="8758267" cy="468893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B0F0"/>
              </a:buClr>
              <a:buFont typeface="Calibri" panose="020F0502020204030204" pitchFamily="34" charset="0"/>
              <a:buChar char="»"/>
            </a:pPr>
            <a:r>
              <a:rPr lang="de-DE" dirty="0"/>
              <a:t>Wer für die Seele sorgen will, muss eine tiefe Liebe zu den Menschen haben.</a:t>
            </a:r>
          </a:p>
          <a:p>
            <a:pPr>
              <a:buClr>
                <a:srgbClr val="00B0F0"/>
              </a:buClr>
              <a:buFont typeface="Calibri" panose="020F0502020204030204" pitchFamily="34" charset="0"/>
              <a:buChar char="»"/>
            </a:pPr>
            <a:r>
              <a:rPr lang="de-DE" dirty="0"/>
              <a:t>Wer für die Seele sorgen will, sollte vertrauenswürdig sein und andern vertrauen können.</a:t>
            </a:r>
          </a:p>
          <a:p>
            <a:pPr>
              <a:buClr>
                <a:srgbClr val="00B0F0"/>
              </a:buClr>
              <a:buFont typeface="Calibri" panose="020F0502020204030204" pitchFamily="34" charset="0"/>
              <a:buChar char="»"/>
            </a:pPr>
            <a:r>
              <a:rPr lang="de-DE" dirty="0"/>
              <a:t>Wer für die Seele sorgen will, sollte geistliche und psychische Reife haben.</a:t>
            </a:r>
          </a:p>
          <a:p>
            <a:pPr>
              <a:buClr>
                <a:srgbClr val="00B0F0"/>
              </a:buClr>
              <a:buFont typeface="Calibri" panose="020F0502020204030204" pitchFamily="34" charset="0"/>
              <a:buChar char="»"/>
            </a:pPr>
            <a:r>
              <a:rPr lang="de-DE" dirty="0"/>
              <a:t>Wer für die Seele sorgen will, sollte Echtheit und Ehrlichkeit besitzen, für andere zugänglich und innerlich kongruent sein und offen und klar reden (</a:t>
            </a:r>
            <a:r>
              <a:rPr lang="de-DE" dirty="0" err="1"/>
              <a:t>candor</a:t>
            </a:r>
            <a:r>
              <a:rPr lang="de-DE" dirty="0"/>
              <a:t>)</a:t>
            </a:r>
          </a:p>
          <a:p>
            <a:pPr>
              <a:buClr>
                <a:srgbClr val="00B0F0"/>
              </a:buClr>
              <a:buFont typeface="Calibri" panose="020F0502020204030204" pitchFamily="34" charset="0"/>
              <a:buChar char="»"/>
            </a:pPr>
            <a:r>
              <a:rPr lang="de-DE" dirty="0"/>
              <a:t>Wer für die Seele sorgen will, sollte ein tiefes auf Erfahrung bauendes Wissen um Gottes Gnade haben.</a:t>
            </a:r>
          </a:p>
          <a:p>
            <a:pPr>
              <a:buClr>
                <a:srgbClr val="00B0F0"/>
              </a:buClr>
              <a:buFont typeface="Calibri" panose="020F0502020204030204" pitchFamily="34" charset="0"/>
              <a:buChar char="»"/>
            </a:pPr>
            <a:r>
              <a:rPr lang="de-DE" dirty="0"/>
              <a:t>Wer für die Seele sorgen will, sollte einen tiefen Glauben daran haben, dass das Licht die Dunkelheit überwindet.</a:t>
            </a:r>
          </a:p>
          <a:p>
            <a:pPr>
              <a:buClr>
                <a:srgbClr val="00B0F0"/>
              </a:buClr>
              <a:buFont typeface="Calibri" panose="020F0502020204030204" pitchFamily="34" charset="0"/>
              <a:buChar char="»"/>
            </a:pPr>
            <a:r>
              <a:rPr lang="de-DE" dirty="0"/>
              <a:t>Wer für die Seele sorgen will, sollte Weisheit und Demut haben.</a:t>
            </a:r>
          </a:p>
        </p:txBody>
      </p:sp>
    </p:spTree>
    <p:extLst>
      <p:ext uri="{BB962C8B-B14F-4D97-AF65-F5344CB8AC3E}">
        <p14:creationId xmlns:p14="http://schemas.microsoft.com/office/powerpoint/2010/main" val="2872216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39679" y="581694"/>
            <a:ext cx="10206789" cy="765843"/>
          </a:xfrm>
        </p:spPr>
        <p:txBody>
          <a:bodyPr/>
          <a:lstStyle/>
          <a:p>
            <a:r>
              <a:rPr lang="de-DE" dirty="0"/>
              <a:t>Weitere Informationen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12D79B63-FE5A-4694-B08C-7DB736CC6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17" y="923060"/>
            <a:ext cx="9010896" cy="637030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B7318C2-4CC9-4397-93F1-B28EFC341B82}"/>
              </a:ext>
            </a:extLst>
          </p:cNvPr>
          <p:cNvSpPr txBox="1"/>
          <p:nvPr/>
        </p:nvSpPr>
        <p:spPr>
          <a:xfrm>
            <a:off x="8324850" y="1519682"/>
            <a:ext cx="3469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Je 40 Seiten  mit Texten und Grafiken zum Thema</a:t>
            </a:r>
          </a:p>
          <a:p>
            <a:endParaRPr lang="de-CH" sz="2800" dirty="0"/>
          </a:p>
          <a:p>
            <a:r>
              <a:rPr lang="de-CH" sz="2800" dirty="0"/>
              <a:t>GRATIS-DOWNLOAD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47F410-6164-4FBA-937F-F68D07D9A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1862" r="1" b="13144"/>
          <a:stretch/>
        </p:blipFill>
        <p:spPr>
          <a:xfrm>
            <a:off x="8385722" y="3620616"/>
            <a:ext cx="3806278" cy="5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0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Vergleichen Sie zwei Arbeiten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09" y="1516830"/>
            <a:ext cx="3107316" cy="42073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89" y="1516830"/>
            <a:ext cx="3024002" cy="42073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04380" y="1674254"/>
            <a:ext cx="321368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Was sind die Unterschiede zwischen dem Seelsorgebegriff bei </a:t>
            </a:r>
            <a:r>
              <a:rPr lang="de-CH" dirty="0" err="1"/>
              <a:t>Eschmann</a:t>
            </a:r>
            <a:r>
              <a:rPr lang="de-CH" dirty="0"/>
              <a:t> und dem Psychotherapie-Verständnis bei </a:t>
            </a:r>
            <a:r>
              <a:rPr lang="de-CH" dirty="0">
                <a:hlinkClick r:id="rId4"/>
              </a:rPr>
              <a:t>Pfeifer</a:t>
            </a:r>
            <a:r>
              <a:rPr lang="de-CH" dirty="0"/>
              <a:t>?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B2FB16B1-AD93-4D58-9958-5AB00E30A9E6}"/>
              </a:ext>
            </a:extLst>
          </p:cNvPr>
          <p:cNvSpPr txBox="1">
            <a:spLocks/>
          </p:cNvSpPr>
          <p:nvPr/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ED2F85-8E10-47C3-B14E-3DA699517586}" type="slidenum">
              <a:rPr lang="de-CH" smtClean="0"/>
              <a:pPr/>
              <a:t>33</a:t>
            </a:fld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01D112-3ACE-492B-9BF7-DDA45D6EB1B8}"/>
              </a:ext>
            </a:extLst>
          </p:cNvPr>
          <p:cNvSpPr txBox="1"/>
          <p:nvPr/>
        </p:nvSpPr>
        <p:spPr>
          <a:xfrm>
            <a:off x="8223920" y="4378897"/>
            <a:ext cx="319414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Weiteres</a:t>
            </a:r>
            <a:r>
              <a:rPr lang="en-US" dirty="0"/>
              <a:t> Material </a:t>
            </a:r>
            <a:r>
              <a:rPr lang="en-US" dirty="0" err="1"/>
              <a:t>finden</a:t>
            </a:r>
            <a:r>
              <a:rPr lang="en-US" dirty="0"/>
              <a:t> Sie </a:t>
            </a:r>
            <a:r>
              <a:rPr lang="en-US" dirty="0" err="1"/>
              <a:t>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Vorlesungs</a:t>
            </a:r>
            <a:r>
              <a:rPr lang="en-US" dirty="0"/>
              <a:t>-Modul TM305 </a:t>
            </a:r>
          </a:p>
          <a:p>
            <a:r>
              <a:rPr lang="en-US" dirty="0"/>
              <a:t>auf </a:t>
            </a:r>
            <a:r>
              <a:rPr lang="en-US" dirty="0" err="1"/>
              <a:t>meiner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Webseite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Seelsorge als Gespräch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5521569" y="1684421"/>
            <a:ext cx="550147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dirty="0"/>
              <a:t>Eine </a:t>
            </a:r>
            <a:r>
              <a:rPr lang="de-CH" u="sng" dirty="0"/>
              <a:t>phänomenologische</a:t>
            </a:r>
            <a:r>
              <a:rPr lang="de-CH" dirty="0"/>
              <a:t> Definition:</a:t>
            </a:r>
          </a:p>
          <a:p>
            <a:pPr marL="0" indent="0">
              <a:buNone/>
            </a:pPr>
            <a:r>
              <a:rPr lang="de-CH" dirty="0"/>
              <a:t>Seelsorge ist eine Gesprächsform, bei der drei Aspekte zutreffen:</a:t>
            </a:r>
          </a:p>
          <a:p>
            <a:pPr marL="457200" lvl="1" indent="0">
              <a:buNone/>
            </a:pPr>
            <a:r>
              <a:rPr lang="de-CH" dirty="0"/>
              <a:t>a) Kirchlicher Kontext</a:t>
            </a:r>
          </a:p>
          <a:p>
            <a:pPr marL="457200" lvl="1" indent="0">
              <a:buNone/>
            </a:pPr>
            <a:r>
              <a:rPr lang="de-CH" dirty="0"/>
              <a:t>b) Die existenzielle Ebene</a:t>
            </a:r>
          </a:p>
          <a:p>
            <a:pPr marL="457200" lvl="1" indent="0">
              <a:buNone/>
            </a:pPr>
            <a:r>
              <a:rPr lang="de-CH" dirty="0"/>
              <a:t>c) Das Glaubensthema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Die Struktur der seelsorgerlichen Beziehung ist </a:t>
            </a:r>
          </a:p>
          <a:p>
            <a:pPr marL="457200" lvl="1" indent="0">
              <a:buNone/>
            </a:pPr>
            <a:r>
              <a:rPr lang="de-CH" dirty="0"/>
              <a:t>herrschaftsfrei, </a:t>
            </a:r>
          </a:p>
          <a:p>
            <a:pPr marL="457200" lvl="1" indent="0">
              <a:buNone/>
            </a:pPr>
            <a:r>
              <a:rPr lang="de-CH" dirty="0"/>
              <a:t>dialogisch und </a:t>
            </a:r>
          </a:p>
          <a:p>
            <a:pPr marL="457200" lvl="1" indent="0">
              <a:buNone/>
            </a:pPr>
            <a:r>
              <a:rPr lang="de-CH" dirty="0" err="1"/>
              <a:t>personbezogen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1412">
            <a:off x="1061456" y="1660480"/>
            <a:ext cx="2930676" cy="42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5A61E635-0120-443D-9562-5EF600F9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89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Betonung psychospirituelle Bedürfnisse (Benner)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921">
            <a:off x="2349875" y="1607743"/>
            <a:ext cx="2643437" cy="406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001869" y="1655238"/>
            <a:ext cx="443674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u="sng" dirty="0"/>
              <a:t>Seelsorge</a:t>
            </a:r>
            <a:r>
              <a:rPr lang="de-CH" dirty="0"/>
              <a:t> umfasst zwar die Fürsorge für den ganzen Menschen, ihr besonderer Fokus liegt aber darauf, </a:t>
            </a:r>
            <a:r>
              <a:rPr lang="de-CH" u="sng" dirty="0"/>
              <a:t>das innere, psychospirituelle Leben </a:t>
            </a:r>
            <a:r>
              <a:rPr lang="de-CH" dirty="0"/>
              <a:t>dieser Menschen zu nähren. </a:t>
            </a:r>
          </a:p>
          <a:p>
            <a:pPr marL="0" indent="0">
              <a:buNone/>
            </a:pPr>
            <a:r>
              <a:rPr lang="de-CH" dirty="0"/>
              <a:t>Ihr Hauptaugenmerk liegt auf der inneren Welt der psychospirituellen Sehnsüchte, Bedürfnisse und Probleme. Im Bemühen um die Gesundheit und das Wohlbefinden der </a:t>
            </a:r>
            <a:r>
              <a:rPr lang="de-CH" u="sng" dirty="0"/>
              <a:t>ganzen Person </a:t>
            </a:r>
            <a:r>
              <a:rPr lang="de-CH" dirty="0"/>
              <a:t>versucht die Seelsorge, das </a:t>
            </a:r>
            <a:r>
              <a:rPr lang="de-CH" u="sng" dirty="0"/>
              <a:t>Wachstum</a:t>
            </a:r>
            <a:r>
              <a:rPr lang="de-CH" dirty="0"/>
              <a:t> der Menschen im </a:t>
            </a:r>
            <a:r>
              <a:rPr lang="de-CH" u="sng" dirty="0"/>
              <a:t>Kern</a:t>
            </a:r>
            <a:r>
              <a:rPr lang="de-CH" dirty="0"/>
              <a:t> ihres Wesens zu nähren.</a:t>
            </a:r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75AE09CF-F153-4DB5-89EF-A7DF99B8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812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54ED2F85-8E10-47C3-B14E-3DA69951758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792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feil: Fünfeck 3">
            <a:extLst>
              <a:ext uri="{FF2B5EF4-FFF2-40B4-BE49-F238E27FC236}">
                <a16:creationId xmlns:a16="http://schemas.microsoft.com/office/drawing/2014/main" id="{72E1C9FD-B764-4E05-8A02-9BD89308417B}"/>
              </a:ext>
            </a:extLst>
          </p:cNvPr>
          <p:cNvSpPr/>
          <p:nvPr/>
        </p:nvSpPr>
        <p:spPr>
          <a:xfrm>
            <a:off x="0" y="2136308"/>
            <a:ext cx="3765511" cy="2585384"/>
          </a:xfrm>
          <a:custGeom>
            <a:avLst/>
            <a:gdLst>
              <a:gd name="connsiteX0" fmla="*/ 0 w 4481128"/>
              <a:gd name="connsiteY0" fmla="*/ 0 h 3487215"/>
              <a:gd name="connsiteX1" fmla="*/ 2737521 w 4481128"/>
              <a:gd name="connsiteY1" fmla="*/ 0 h 3487215"/>
              <a:gd name="connsiteX2" fmla="*/ 4481128 w 4481128"/>
              <a:gd name="connsiteY2" fmla="*/ 1743608 h 3487215"/>
              <a:gd name="connsiteX3" fmla="*/ 2737521 w 4481128"/>
              <a:gd name="connsiteY3" fmla="*/ 3487215 h 3487215"/>
              <a:gd name="connsiteX4" fmla="*/ 0 w 4481128"/>
              <a:gd name="connsiteY4" fmla="*/ 3487215 h 3487215"/>
              <a:gd name="connsiteX5" fmla="*/ 0 w 4481128"/>
              <a:gd name="connsiteY5" fmla="*/ 0 h 3487215"/>
              <a:gd name="connsiteX0" fmla="*/ 0 w 3765511"/>
              <a:gd name="connsiteY0" fmla="*/ 0 h 3487215"/>
              <a:gd name="connsiteX1" fmla="*/ 2737521 w 3765511"/>
              <a:gd name="connsiteY1" fmla="*/ 0 h 3487215"/>
              <a:gd name="connsiteX2" fmla="*/ 3765511 w 3765511"/>
              <a:gd name="connsiteY2" fmla="*/ 1686813 h 3487215"/>
              <a:gd name="connsiteX3" fmla="*/ 2737521 w 3765511"/>
              <a:gd name="connsiteY3" fmla="*/ 3487215 h 3487215"/>
              <a:gd name="connsiteX4" fmla="*/ 0 w 3765511"/>
              <a:gd name="connsiteY4" fmla="*/ 3487215 h 3487215"/>
              <a:gd name="connsiteX5" fmla="*/ 0 w 3765511"/>
              <a:gd name="connsiteY5" fmla="*/ 0 h 348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511" h="3487215">
                <a:moveTo>
                  <a:pt x="0" y="0"/>
                </a:moveTo>
                <a:lnTo>
                  <a:pt x="2737521" y="0"/>
                </a:lnTo>
                <a:lnTo>
                  <a:pt x="3765511" y="1686813"/>
                </a:lnTo>
                <a:lnTo>
                  <a:pt x="2737521" y="3487215"/>
                </a:lnTo>
                <a:lnTo>
                  <a:pt x="0" y="3487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Text Box 31">
            <a:extLst>
              <a:ext uri="{FF2B5EF4-FFF2-40B4-BE49-F238E27FC236}">
                <a16:creationId xmlns:a16="http://schemas.microsoft.com/office/drawing/2014/main" id="{50D3CC98-9A95-411E-A27D-B72BB570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369" y="5152880"/>
            <a:ext cx="1259704" cy="49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CH" altLang="de-DE" sz="1600" dirty="0"/>
              <a:t>Schwachheit</a:t>
            </a:r>
          </a:p>
          <a:p>
            <a:pPr algn="ctr">
              <a:lnSpc>
                <a:spcPct val="80000"/>
              </a:lnSpc>
            </a:pPr>
            <a:r>
              <a:rPr lang="de-CH" altLang="de-DE" sz="1600" dirty="0"/>
              <a:t>2. Kor 12,9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B7593E-081B-4BC2-B392-7184F85A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084" y="5000427"/>
            <a:ext cx="2523963" cy="10181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42BE05D-C4F0-4338-B529-6BBCDEAB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28" y="877819"/>
            <a:ext cx="7242676" cy="4359018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2AEC90DB-341E-4733-8B23-FFA421F8BB7D}"/>
              </a:ext>
            </a:extLst>
          </p:cNvPr>
          <p:cNvSpPr txBox="1">
            <a:spLocks/>
          </p:cNvSpPr>
          <p:nvPr/>
        </p:nvSpPr>
        <p:spPr>
          <a:xfrm>
            <a:off x="219135" y="2772020"/>
            <a:ext cx="320560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solidFill>
                  <a:srgbClr val="FFFFFF"/>
                </a:solidFill>
              </a:rPr>
              <a:t>Wie entstehen psychische</a:t>
            </a:r>
          </a:p>
          <a:p>
            <a:r>
              <a:rPr lang="de-DE" sz="3600" dirty="0">
                <a:solidFill>
                  <a:srgbClr val="FFFFFF"/>
                </a:solidFill>
              </a:rPr>
              <a:t>Probleme?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il: Fünfeck 3">
            <a:extLst>
              <a:ext uri="{FF2B5EF4-FFF2-40B4-BE49-F238E27FC236}">
                <a16:creationId xmlns:a16="http://schemas.microsoft.com/office/drawing/2014/main" id="{985AA526-71FA-4A66-8E93-A0815ED26957}"/>
              </a:ext>
            </a:extLst>
          </p:cNvPr>
          <p:cNvSpPr/>
          <p:nvPr/>
        </p:nvSpPr>
        <p:spPr>
          <a:xfrm>
            <a:off x="0" y="2136308"/>
            <a:ext cx="3765511" cy="2585384"/>
          </a:xfrm>
          <a:custGeom>
            <a:avLst/>
            <a:gdLst>
              <a:gd name="connsiteX0" fmla="*/ 0 w 4481128"/>
              <a:gd name="connsiteY0" fmla="*/ 0 h 3487215"/>
              <a:gd name="connsiteX1" fmla="*/ 2737521 w 4481128"/>
              <a:gd name="connsiteY1" fmla="*/ 0 h 3487215"/>
              <a:gd name="connsiteX2" fmla="*/ 4481128 w 4481128"/>
              <a:gd name="connsiteY2" fmla="*/ 1743608 h 3487215"/>
              <a:gd name="connsiteX3" fmla="*/ 2737521 w 4481128"/>
              <a:gd name="connsiteY3" fmla="*/ 3487215 h 3487215"/>
              <a:gd name="connsiteX4" fmla="*/ 0 w 4481128"/>
              <a:gd name="connsiteY4" fmla="*/ 3487215 h 3487215"/>
              <a:gd name="connsiteX5" fmla="*/ 0 w 4481128"/>
              <a:gd name="connsiteY5" fmla="*/ 0 h 3487215"/>
              <a:gd name="connsiteX0" fmla="*/ 0 w 3765511"/>
              <a:gd name="connsiteY0" fmla="*/ 0 h 3487215"/>
              <a:gd name="connsiteX1" fmla="*/ 2737521 w 3765511"/>
              <a:gd name="connsiteY1" fmla="*/ 0 h 3487215"/>
              <a:gd name="connsiteX2" fmla="*/ 3765511 w 3765511"/>
              <a:gd name="connsiteY2" fmla="*/ 1686813 h 3487215"/>
              <a:gd name="connsiteX3" fmla="*/ 2737521 w 3765511"/>
              <a:gd name="connsiteY3" fmla="*/ 3487215 h 3487215"/>
              <a:gd name="connsiteX4" fmla="*/ 0 w 3765511"/>
              <a:gd name="connsiteY4" fmla="*/ 3487215 h 3487215"/>
              <a:gd name="connsiteX5" fmla="*/ 0 w 3765511"/>
              <a:gd name="connsiteY5" fmla="*/ 0 h 348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511" h="3487215">
                <a:moveTo>
                  <a:pt x="0" y="0"/>
                </a:moveTo>
                <a:lnTo>
                  <a:pt x="2737521" y="0"/>
                </a:lnTo>
                <a:lnTo>
                  <a:pt x="3765511" y="1686813"/>
                </a:lnTo>
                <a:lnTo>
                  <a:pt x="2737521" y="3487215"/>
                </a:lnTo>
                <a:lnTo>
                  <a:pt x="0" y="3487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8F9E5-9B3F-4CDE-BAA9-FB481919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35" y="2772020"/>
            <a:ext cx="3205606" cy="132556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Therapeutische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Zugänge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F54B5E-0067-45B8-AA10-AA568079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33" y="1096540"/>
            <a:ext cx="7041490" cy="51088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1028">
            <a:extLst>
              <a:ext uri="{FF2B5EF4-FFF2-40B4-BE49-F238E27FC236}">
                <a16:creationId xmlns:a16="http://schemas.microsoft.com/office/drawing/2014/main" id="{BB586A4C-DC37-4156-909E-8947933AA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de-DE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Begriffs-bestimmung</a:t>
            </a:r>
            <a:endParaRPr lang="en-US" altLang="de-DE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ACA22E-FFD4-4794-8FF7-0EF53DCB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088493"/>
            <a:ext cx="6780700" cy="46786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981140-C2EA-41D3-9D8C-FE4A410A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F85-8E10-47C3-B14E-3DA699517586}" type="slidenum">
              <a:rPr lang="de-CH" smtClean="0"/>
              <a:t>9</a:t>
            </a:fld>
            <a:endParaRPr lang="de-CH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3F1AEE7-88ED-4C48-9AF6-991B85C10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199" y="1507688"/>
            <a:ext cx="7407282" cy="4743099"/>
          </a:xfrm>
          <a:prstGeom prst="rect">
            <a:avLst/>
          </a:prstGeom>
        </p:spPr>
      </p:pic>
      <p:sp>
        <p:nvSpPr>
          <p:cNvPr id="24" name="Pfeil: Fünfeck 3">
            <a:extLst>
              <a:ext uri="{FF2B5EF4-FFF2-40B4-BE49-F238E27FC236}">
                <a16:creationId xmlns:a16="http://schemas.microsoft.com/office/drawing/2014/main" id="{7EFF473B-5A3C-4CA0-8309-A44C9C0F97F1}"/>
              </a:ext>
            </a:extLst>
          </p:cNvPr>
          <p:cNvSpPr/>
          <p:nvPr/>
        </p:nvSpPr>
        <p:spPr>
          <a:xfrm>
            <a:off x="1" y="2376512"/>
            <a:ext cx="3290912" cy="2791836"/>
          </a:xfrm>
          <a:custGeom>
            <a:avLst/>
            <a:gdLst>
              <a:gd name="connsiteX0" fmla="*/ 0 w 4481128"/>
              <a:gd name="connsiteY0" fmla="*/ 0 h 3487215"/>
              <a:gd name="connsiteX1" fmla="*/ 2737521 w 4481128"/>
              <a:gd name="connsiteY1" fmla="*/ 0 h 3487215"/>
              <a:gd name="connsiteX2" fmla="*/ 4481128 w 4481128"/>
              <a:gd name="connsiteY2" fmla="*/ 1743608 h 3487215"/>
              <a:gd name="connsiteX3" fmla="*/ 2737521 w 4481128"/>
              <a:gd name="connsiteY3" fmla="*/ 3487215 h 3487215"/>
              <a:gd name="connsiteX4" fmla="*/ 0 w 4481128"/>
              <a:gd name="connsiteY4" fmla="*/ 3487215 h 3487215"/>
              <a:gd name="connsiteX5" fmla="*/ 0 w 4481128"/>
              <a:gd name="connsiteY5" fmla="*/ 0 h 3487215"/>
              <a:gd name="connsiteX0" fmla="*/ 0 w 3765511"/>
              <a:gd name="connsiteY0" fmla="*/ 0 h 3487215"/>
              <a:gd name="connsiteX1" fmla="*/ 2737521 w 3765511"/>
              <a:gd name="connsiteY1" fmla="*/ 0 h 3487215"/>
              <a:gd name="connsiteX2" fmla="*/ 3765511 w 3765511"/>
              <a:gd name="connsiteY2" fmla="*/ 1686813 h 3487215"/>
              <a:gd name="connsiteX3" fmla="*/ 2737521 w 3765511"/>
              <a:gd name="connsiteY3" fmla="*/ 3487215 h 3487215"/>
              <a:gd name="connsiteX4" fmla="*/ 0 w 3765511"/>
              <a:gd name="connsiteY4" fmla="*/ 3487215 h 3487215"/>
              <a:gd name="connsiteX5" fmla="*/ 0 w 3765511"/>
              <a:gd name="connsiteY5" fmla="*/ 0 h 348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5511" h="3487215">
                <a:moveTo>
                  <a:pt x="0" y="0"/>
                </a:moveTo>
                <a:lnTo>
                  <a:pt x="2737521" y="0"/>
                </a:lnTo>
                <a:lnTo>
                  <a:pt x="3765511" y="1686813"/>
                </a:lnTo>
                <a:lnTo>
                  <a:pt x="2737521" y="3487215"/>
                </a:lnTo>
                <a:lnTo>
                  <a:pt x="0" y="3487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044">
            <a:extLst>
              <a:ext uri="{FF2B5EF4-FFF2-40B4-BE49-F238E27FC236}">
                <a16:creationId xmlns:a16="http://schemas.microsoft.com/office/drawing/2014/main" id="{EF602C4E-FFCA-47B8-9647-01AFAD34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976" y="796962"/>
            <a:ext cx="1219200" cy="1219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" name="AutoShape 1045">
            <a:extLst>
              <a:ext uri="{FF2B5EF4-FFF2-40B4-BE49-F238E27FC236}">
                <a16:creationId xmlns:a16="http://schemas.microsoft.com/office/drawing/2014/main" id="{C60ABC22-D44A-4B06-A50B-42C3F976EFC9}"/>
              </a:ext>
            </a:extLst>
          </p:cNvPr>
          <p:cNvSpPr>
            <a:spLocks noChangeArrowheads="1"/>
          </p:cNvSpPr>
          <p:nvPr/>
        </p:nvSpPr>
        <p:spPr bwMode="auto">
          <a:xfrm rot="2461928">
            <a:off x="3418976" y="1939962"/>
            <a:ext cx="1752600" cy="304800"/>
          </a:xfrm>
          <a:prstGeom prst="notchedRightArrow">
            <a:avLst>
              <a:gd name="adj1" fmla="val 50000"/>
              <a:gd name="adj2" fmla="val 1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7" name="Rectangle 1028">
            <a:extLst>
              <a:ext uri="{FF2B5EF4-FFF2-40B4-BE49-F238E27FC236}">
                <a16:creationId xmlns:a16="http://schemas.microsoft.com/office/drawing/2014/main" id="{F0744FD1-0387-4EB8-A072-45B98E9212B6}"/>
              </a:ext>
            </a:extLst>
          </p:cNvPr>
          <p:cNvSpPr txBox="1">
            <a:spLocks noChangeArrowheads="1"/>
          </p:cNvSpPr>
          <p:nvPr/>
        </p:nvSpPr>
        <p:spPr>
          <a:xfrm>
            <a:off x="258190" y="2329313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de-DE" sz="3600" dirty="0" err="1">
                <a:solidFill>
                  <a:srgbClr val="FFFFFF"/>
                </a:solidFill>
              </a:rPr>
              <a:t>Gesprächs</a:t>
            </a:r>
            <a:r>
              <a:rPr lang="en-US" altLang="de-DE" sz="3600" dirty="0">
                <a:solidFill>
                  <a:srgbClr val="FFFFFF"/>
                </a:solidFill>
              </a:rPr>
              <a:t>-</a:t>
            </a:r>
            <a:br>
              <a:rPr lang="en-US" altLang="de-DE" sz="3600" dirty="0">
                <a:solidFill>
                  <a:srgbClr val="FFFFFF"/>
                </a:solidFill>
              </a:rPr>
            </a:br>
            <a:r>
              <a:rPr lang="en-US" altLang="de-DE" sz="3600" dirty="0" err="1">
                <a:solidFill>
                  <a:srgbClr val="FFFFFF"/>
                </a:solidFill>
              </a:rPr>
              <a:t>fähigkeit</a:t>
            </a:r>
            <a:endParaRPr lang="en-US" altLang="de-DE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1868</Words>
  <Application>Microsoft Office PowerPoint</Application>
  <PresentationFormat>Breitbild</PresentationFormat>
  <Paragraphs>233</Paragraphs>
  <Slides>33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Gemeinsamkeiten  und Unterschiede von  Psychotherapie und Seelsorge.</vt:lpstr>
      <vt:lpstr>PowerPoint-Präsentation</vt:lpstr>
      <vt:lpstr>Vier Seelsorgestrategien</vt:lpstr>
      <vt:lpstr>Seelsorge als Gespräch</vt:lpstr>
      <vt:lpstr>Betonung psychospirituelle Bedürfnisse (Benner)</vt:lpstr>
      <vt:lpstr>PowerPoint-Präsentation</vt:lpstr>
      <vt:lpstr>Therapeutische Zugänge</vt:lpstr>
      <vt:lpstr>Begriffs-bestimmung</vt:lpstr>
      <vt:lpstr>PowerPoint-Präsentation</vt:lpstr>
      <vt:lpstr>PowerPoint-Präsentation</vt:lpstr>
      <vt:lpstr>Versuch einer Definition der Psychotherapie</vt:lpstr>
      <vt:lpstr>Stärken und Schwächen</vt:lpstr>
      <vt:lpstr>Fragestellungen der Psychotherapieforschung</vt:lpstr>
      <vt:lpstr>Gemeinsamkeiten therapeutischer Prozesse</vt:lpstr>
      <vt:lpstr>PowerPoint-Präsentation</vt:lpstr>
      <vt:lpstr>PowerPoint-Präsentation</vt:lpstr>
      <vt:lpstr>Gemeinsame Faktoren</vt:lpstr>
      <vt:lpstr>Was ist bei Psychotherapie  und Seelsorge gleich?  Was ist verschieden?</vt:lpstr>
      <vt:lpstr>Seelsorge oder Therapie?</vt:lpstr>
      <vt:lpstr>Gemeinsamkeit von Seelsorge und Therapie - 1</vt:lpstr>
      <vt:lpstr>Gemeinsamkeiten - 2</vt:lpstr>
      <vt:lpstr>Unterschiede Seelsorge und Therapie</vt:lpstr>
      <vt:lpstr>Unterschiede - II</vt:lpstr>
      <vt:lpstr>Zusammenarbeit Arzt - Seelsorger</vt:lpstr>
      <vt:lpstr>Drei Aspekte:  Wissen – Fertigkeiten – Haltung/Ethik</vt:lpstr>
      <vt:lpstr>Braucht es Therapie? Unterschiedliche Perspektiven</vt:lpstr>
      <vt:lpstr>FALLBEISPIEL: gesund oder krank?</vt:lpstr>
      <vt:lpstr>Prozess und Inhalt</vt:lpstr>
      <vt:lpstr>Jesus als Seelsorger (nach D. Benner)</vt:lpstr>
      <vt:lpstr>Jesus als Seelsorger II (nach D. Benner)</vt:lpstr>
      <vt:lpstr>Voraussetzungen für die Seelsorge (Benner)</vt:lpstr>
      <vt:lpstr>Weitere Informationen</vt:lpstr>
      <vt:lpstr>Vergleichen Sie zwei Arbeiten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Seelsorge und Psychotherapie</dc:title>
  <dc:creator>Samuel Pfeifer</dc:creator>
  <cp:lastModifiedBy>Samuel Pfeifer</cp:lastModifiedBy>
  <cp:revision>256</cp:revision>
  <dcterms:created xsi:type="dcterms:W3CDTF">2015-06-06T07:21:40Z</dcterms:created>
  <dcterms:modified xsi:type="dcterms:W3CDTF">2021-02-07T11:12:20Z</dcterms:modified>
</cp:coreProperties>
</file>