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94" r:id="rId2"/>
    <p:sldId id="308" r:id="rId3"/>
    <p:sldId id="339" r:id="rId4"/>
    <p:sldId id="331" r:id="rId5"/>
    <p:sldId id="332" r:id="rId6"/>
    <p:sldId id="330" r:id="rId7"/>
    <p:sldId id="311" r:id="rId8"/>
    <p:sldId id="312" r:id="rId9"/>
    <p:sldId id="316" r:id="rId10"/>
    <p:sldId id="318" r:id="rId11"/>
    <p:sldId id="319" r:id="rId12"/>
    <p:sldId id="321" r:id="rId13"/>
    <p:sldId id="333" r:id="rId14"/>
    <p:sldId id="323" r:id="rId15"/>
    <p:sldId id="325" r:id="rId16"/>
    <p:sldId id="327" r:id="rId17"/>
    <p:sldId id="328" r:id="rId18"/>
    <p:sldId id="329" r:id="rId19"/>
    <p:sldId id="263" r:id="rId20"/>
    <p:sldId id="266" r:id="rId21"/>
    <p:sldId id="334" r:id="rId22"/>
    <p:sldId id="298" r:id="rId23"/>
    <p:sldId id="267" r:id="rId24"/>
    <p:sldId id="336" r:id="rId25"/>
    <p:sldId id="268" r:id="rId26"/>
    <p:sldId id="269" r:id="rId27"/>
    <p:sldId id="270" r:id="rId28"/>
    <p:sldId id="271" r:id="rId29"/>
    <p:sldId id="272" r:id="rId30"/>
    <p:sldId id="273" r:id="rId31"/>
    <p:sldId id="274" r:id="rId32"/>
    <p:sldId id="275" r:id="rId33"/>
    <p:sldId id="276" r:id="rId34"/>
    <p:sldId id="277" r:id="rId35"/>
    <p:sldId id="303" r:id="rId36"/>
    <p:sldId id="337" r:id="rId37"/>
    <p:sldId id="302" r:id="rId38"/>
    <p:sldId id="280" r:id="rId39"/>
    <p:sldId id="304" r:id="rId40"/>
    <p:sldId id="305" r:id="rId41"/>
    <p:sldId id="306" r:id="rId42"/>
    <p:sldId id="338" r:id="rId43"/>
    <p:sldId id="281" r:id="rId44"/>
    <p:sldId id="282" r:id="rId45"/>
    <p:sldId id="283" r:id="rId46"/>
    <p:sldId id="301" r:id="rId47"/>
    <p:sldId id="284" r:id="rId48"/>
    <p:sldId id="285" r:id="rId49"/>
    <p:sldId id="287" r:id="rId50"/>
    <p:sldId id="288" r:id="rId51"/>
    <p:sldId id="289" r:id="rId52"/>
    <p:sldId id="290" r:id="rId53"/>
    <p:sldId id="291" r:id="rId54"/>
    <p:sldId id="292" r:id="rId55"/>
    <p:sldId id="293" r:id="rId56"/>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5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12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F204B-B3C9-4480-BD02-72B545741D51}" type="datetimeFigureOut">
              <a:rPr lang="de-CH" smtClean="0"/>
              <a:t>13.03.2017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9256F-F781-45A0-9DEB-5BAA96FFE8A1}" type="slidenum">
              <a:rPr lang="de-CH" smtClean="0"/>
              <a:t>‹Nr.›</a:t>
            </a:fld>
            <a:endParaRPr lang="de-CH"/>
          </a:p>
        </p:txBody>
      </p:sp>
    </p:spTree>
    <p:extLst>
      <p:ext uri="{BB962C8B-B14F-4D97-AF65-F5344CB8AC3E}">
        <p14:creationId xmlns:p14="http://schemas.microsoft.com/office/powerpoint/2010/main" val="141130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2243E307-6238-4D66-8D26-945B99A3F831}" type="slidenum">
              <a:rPr lang="de-CH" altLang="de-DE" sz="1300">
                <a:latin typeface="Arial" panose="020B0604020202020204" pitchFamily="34" charset="0"/>
              </a:rPr>
              <a:pPr/>
              <a:t>4</a:t>
            </a:fld>
            <a:endParaRPr lang="de-CH" altLang="de-DE" sz="130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673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42BF4E45-35A4-47F9-9A1F-EACFB7EA40F9}" type="slidenum">
              <a:rPr lang="de-CH" sz="1300" smtClean="0">
                <a:latin typeface="Arial" charset="0"/>
              </a:rPr>
              <a:pPr/>
              <a:t>17</a:t>
            </a:fld>
            <a:endParaRPr lang="de-CH" sz="13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74205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291CA35E-30FE-4ACD-A656-512E67603F14}" type="slidenum">
              <a:rPr lang="de-CH" sz="1300" smtClean="0">
                <a:latin typeface="Arial" charset="0"/>
              </a:rPr>
              <a:pPr/>
              <a:t>18</a:t>
            </a:fld>
            <a:endParaRPr lang="de-CH" sz="13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405036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0BEBA-0DDF-48FE-9D64-BFCAC405F387}" type="slidenum">
              <a:rPr lang="de-CH" altLang="de-DE"/>
              <a:pPr/>
              <a:t>19</a:t>
            </a:fld>
            <a:endParaRPr lang="de-CH" altLang="de-DE"/>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de-CH" altLang="de-DE"/>
              <a:t>Beispiel nach Earle/Laaser, S. 67-68</a:t>
            </a:r>
            <a:endParaRPr lang="en-GB" altLang="de-DE"/>
          </a:p>
        </p:txBody>
      </p:sp>
    </p:spTree>
    <p:extLst>
      <p:ext uri="{BB962C8B-B14F-4D97-AF65-F5344CB8AC3E}">
        <p14:creationId xmlns:p14="http://schemas.microsoft.com/office/powerpoint/2010/main" val="68457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927D1-5A6D-470D-9049-E85161E305B8}" type="slidenum">
              <a:rPr lang="de-CH" altLang="de-DE"/>
              <a:pPr/>
              <a:t>20</a:t>
            </a:fld>
            <a:endParaRPr lang="de-CH" altLang="de-DE"/>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2604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C764170A-C793-4D7A-AAC2-B88EDD1CCFC1}" type="slidenum">
              <a:rPr lang="de-CH" altLang="de-DE" sz="1300">
                <a:latin typeface="Arial" panose="020B0604020202020204" pitchFamily="34" charset="0"/>
              </a:rPr>
              <a:pPr/>
              <a:t>21</a:t>
            </a:fld>
            <a:endParaRPr lang="de-CH" altLang="de-DE" sz="13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74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C764170A-C793-4D7A-AAC2-B88EDD1CCFC1}" type="slidenum">
              <a:rPr lang="de-CH" altLang="de-DE" sz="1300">
                <a:latin typeface="Arial" panose="020B0604020202020204" pitchFamily="34" charset="0"/>
              </a:rPr>
              <a:pPr/>
              <a:t>22</a:t>
            </a:fld>
            <a:endParaRPr lang="de-CH" altLang="de-DE" sz="13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57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F6C40-EED1-4E6A-AF32-A269BC2EE4B0}" type="slidenum">
              <a:rPr lang="de-CH" altLang="de-DE"/>
              <a:pPr/>
              <a:t>23</a:t>
            </a:fld>
            <a:endParaRPr lang="de-CH" altLang="de-DE"/>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005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4D382-412C-411D-A223-B49AE7EBC6E3}" type="slidenum">
              <a:rPr lang="de-CH" altLang="de-DE"/>
              <a:pPr/>
              <a:t>25</a:t>
            </a:fld>
            <a:endParaRPr lang="de-CH" altLang="de-DE"/>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3099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33B7A-B434-4676-8E90-5E45C851D572}" type="slidenum">
              <a:rPr lang="de-CH" altLang="de-DE"/>
              <a:pPr/>
              <a:t>26</a:t>
            </a:fld>
            <a:endParaRPr lang="de-CH" altLang="de-DE"/>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6417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0AB9B-9464-486D-B1A5-EF9FE12C29E0}" type="slidenum">
              <a:rPr lang="de-CH" altLang="de-DE"/>
              <a:pPr/>
              <a:t>27</a:t>
            </a:fld>
            <a:endParaRPr lang="de-CH" altLang="de-DE"/>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619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FF041-1C81-44AE-92A5-4F5525538A6C}" type="slidenum">
              <a:rPr lang="de-CH" altLang="de-DE"/>
              <a:pPr/>
              <a:t>6</a:t>
            </a:fld>
            <a:endParaRPr lang="de-CH" altLang="de-DE"/>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2489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EEF11-CFB5-4B50-9168-9A9F4952E637}" type="slidenum">
              <a:rPr lang="de-CH" altLang="de-DE"/>
              <a:pPr/>
              <a:t>28</a:t>
            </a:fld>
            <a:endParaRPr lang="de-CH" altLang="de-DE"/>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9766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E032C-EDB2-444F-A44E-9FB990209D7E}" type="slidenum">
              <a:rPr lang="de-CH" altLang="de-DE"/>
              <a:pPr/>
              <a:t>29</a:t>
            </a:fld>
            <a:endParaRPr lang="de-CH" altLang="de-D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de-CH" altLang="de-DE"/>
              <a:t>Beispiel nach Earle/Laaser, S. 67-68</a:t>
            </a:r>
            <a:endParaRPr lang="en-GB" altLang="de-DE"/>
          </a:p>
        </p:txBody>
      </p:sp>
    </p:spTree>
    <p:extLst>
      <p:ext uri="{BB962C8B-B14F-4D97-AF65-F5344CB8AC3E}">
        <p14:creationId xmlns:p14="http://schemas.microsoft.com/office/powerpoint/2010/main" val="60133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8B8B1-2103-475A-8D1F-002B364D76FD}" type="slidenum">
              <a:rPr lang="de-CH" altLang="de-DE"/>
              <a:pPr/>
              <a:t>30</a:t>
            </a:fld>
            <a:endParaRPr lang="de-CH" altLang="de-DE"/>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de-CH" altLang="de-DE"/>
              <a:t>Hollander 2004</a:t>
            </a:r>
          </a:p>
          <a:p>
            <a:r>
              <a:rPr lang="de-CH" altLang="de-DE"/>
              <a:t>Bis heute sehr wenige Daten zum Problem</a:t>
            </a:r>
          </a:p>
          <a:p>
            <a:r>
              <a:rPr lang="de-CH" altLang="de-DE"/>
              <a:t>Am ehesten passt das Verhalten zu einer sucht-artigen Störung</a:t>
            </a:r>
          </a:p>
          <a:p>
            <a:r>
              <a:rPr lang="de-CH" altLang="de-DE"/>
              <a:t>Die Gesamtkonstellation muss als neue Form der Sexualstörungen betrachtet werden</a:t>
            </a:r>
            <a:endParaRPr lang="en-GB" altLang="de-DE"/>
          </a:p>
        </p:txBody>
      </p:sp>
    </p:spTree>
    <p:extLst>
      <p:ext uri="{BB962C8B-B14F-4D97-AF65-F5344CB8AC3E}">
        <p14:creationId xmlns:p14="http://schemas.microsoft.com/office/powerpoint/2010/main" val="222278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F55AC-1749-414F-A088-11F48570F5CA}" type="slidenum">
              <a:rPr lang="de-CH" altLang="de-DE"/>
              <a:pPr/>
              <a:t>31</a:t>
            </a:fld>
            <a:endParaRPr lang="de-CH" altLang="de-DE"/>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715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42716-22AD-4A07-82C6-47D5FC4896F1}" type="slidenum">
              <a:rPr lang="de-CH" altLang="de-DE"/>
              <a:pPr/>
              <a:t>32</a:t>
            </a:fld>
            <a:endParaRPr lang="de-CH" alt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0278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7AB21-9800-4FC6-8BA3-742A6E0D028A}" type="slidenum">
              <a:rPr lang="de-CH" altLang="de-DE"/>
              <a:pPr/>
              <a:t>33</a:t>
            </a:fld>
            <a:endParaRPr lang="de-CH"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81646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44AE3-FCBA-4225-96CF-44326549CC46}" type="slidenum">
              <a:rPr lang="de-CH" altLang="de-DE"/>
              <a:pPr/>
              <a:t>34</a:t>
            </a:fld>
            <a:endParaRPr lang="de-CH" altLang="de-DE"/>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de-CH" altLang="de-DE"/>
              <a:t>Beispiel Kimberly Young:Diese Frau führte demnach ein zufriedenes und ausgeglichenes Leben, ohne jegliche Anzeichen, suchtgefährdet zu sein. Als sie einen Heimcomputer bekam, hat sie in den ersten drei Monaten in zunehmenden Ausmaß Chatrooms frequentiert. Es sei zu einer Art </a:t>
            </a:r>
            <a:r>
              <a:rPr lang="de-CH" altLang="de-DE" i="1"/>
              <a:t>Toleranzsteigerung</a:t>
            </a:r>
            <a:r>
              <a:rPr lang="de-CH" altLang="de-DE"/>
              <a:t> gekommen, die Hausfrau habe Online-Zeiten von bis zu sechzig Stunden pro Woche erreicht. Sie habe sich bald auf einen bevorzugten Chat konzentriert, wo sie sich "etablierte" und eine Art Gemeinschaftsgefühl entwickelte. Sehr bald konnte sie - entgegen besserer Absicht - die Zeit der verbrachten Sessions nicht mehr kontrollieren. Diese hätten manchmal bis zu 14 Stunden angedauert. Wenn sie nicht online sein konnte, habe sie depressive Verstimmungen, Angstzustände und Irritabilität entwickelt. In der Folge begann sie, Verabredungen nicht mehr einzuhalten und ihre Freunde zu vernachlässigen, ebenso wie ihr Familienleben, sowie früher geschätzte soziale Aktivitäten nicht mehr auszuüben. </a:t>
            </a:r>
          </a:p>
        </p:txBody>
      </p:sp>
    </p:spTree>
    <p:extLst>
      <p:ext uri="{BB962C8B-B14F-4D97-AF65-F5344CB8AC3E}">
        <p14:creationId xmlns:p14="http://schemas.microsoft.com/office/powerpoint/2010/main" val="864449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444E5A59-73F6-4025-BE03-B83D41418478}" type="slidenum">
              <a:rPr lang="de-CH" altLang="de-DE" sz="1300">
                <a:latin typeface="Arial" panose="020B0604020202020204" pitchFamily="34" charset="0"/>
              </a:rPr>
              <a:pPr/>
              <a:t>35</a:t>
            </a:fld>
            <a:endParaRPr lang="de-CH" altLang="de-DE" sz="1300">
              <a:latin typeface="Arial" panose="020B0604020202020204" pitchFamily="34" charset="0"/>
            </a:endParaRPr>
          </a:p>
        </p:txBody>
      </p:sp>
      <p:sp>
        <p:nvSpPr>
          <p:cNvPr id="84995" name="Rectangle 2"/>
          <p:cNvSpPr>
            <a:spLocks noGrp="1" noRot="1" noChangeAspect="1" noChangeArrowheads="1" noTextEdit="1"/>
          </p:cNvSpPr>
          <p:nvPr>
            <p:ph type="sldImg"/>
          </p:nvPr>
        </p:nvSpPr>
        <p:spPr>
          <a:xfrm>
            <a:off x="633413" y="769938"/>
            <a:ext cx="5835650" cy="3835400"/>
          </a:xfrm>
          <a:ln/>
        </p:spPr>
      </p:sp>
      <p:sp>
        <p:nvSpPr>
          <p:cNvPr id="84996" name="Rectangle 3"/>
          <p:cNvSpPr>
            <a:spLocks noGrp="1" noChangeArrowheads="1"/>
          </p:cNvSpPr>
          <p:nvPr>
            <p:ph type="body" idx="1"/>
          </p:nvPr>
        </p:nvSpPr>
        <p:spPr>
          <a:noFill/>
        </p:spPr>
        <p:txBody>
          <a:bodyPr/>
          <a:lstStyle/>
          <a:p>
            <a:pPr eaLnBrk="1" hangingPunct="1"/>
            <a:r>
              <a:rPr lang="de-CH" altLang="de-DE">
                <a:latin typeface="Arial" panose="020B0604020202020204" pitchFamily="34" charset="0"/>
                <a:cs typeface="Arial" panose="020B0604020202020204" pitchFamily="34" charset="0"/>
              </a:rPr>
              <a:t>Die folgende Einteilung der Muster des Internet-Sex-Gebrauchs ist nicht wertend, sondern rein beschreibend (vgl. auch S. 2).</a:t>
            </a:r>
          </a:p>
          <a:p>
            <a:pPr eaLnBrk="1" hangingPunct="1"/>
            <a:endParaRPr lang="de-CH" altLang="de-DE">
              <a:latin typeface="Arial" panose="020B0604020202020204" pitchFamily="34" charset="0"/>
              <a:cs typeface="Arial" panose="020B0604020202020204" pitchFamily="34" charset="0"/>
            </a:endParaRPr>
          </a:p>
          <a:p>
            <a:pPr eaLnBrk="1" hangingPunct="1"/>
            <a:r>
              <a:rPr lang="de-CH" altLang="de-DE">
                <a:latin typeface="Arial" panose="020B0604020202020204" pitchFamily="34" charset="0"/>
                <a:cs typeface="Arial" panose="020B0604020202020204" pitchFamily="34" charset="0"/>
              </a:rPr>
              <a:t>Gruppe A: Nichtsüchtige Nutzer</a:t>
            </a:r>
          </a:p>
          <a:p>
            <a:pPr eaLnBrk="1" hangingPunct="1"/>
            <a:r>
              <a:rPr lang="de-CH" altLang="de-DE">
                <a:latin typeface="Arial" panose="020B0604020202020204" pitchFamily="34" charset="0"/>
                <a:cs typeface="Arial" panose="020B0604020202020204" pitchFamily="34" charset="0"/>
              </a:rPr>
              <a:t>a) Angepasster Freizeitgebrauch:  Es gibt nicht wenige Menschen, die erotisches Material lesen oder ansehen, ohne dadurch in eine pathologische Abhängigkeit zu verfallen oder eine Verschiebung ihrer sexuellen Präferenzen oder der Achtung vor dem anderen Geschlecht zu erleben. Diese werden als «angepasste Freizeitnutzer» beschrieben.</a:t>
            </a:r>
          </a:p>
          <a:p>
            <a:pPr eaLnBrk="1" hangingPunct="1"/>
            <a:r>
              <a:rPr lang="de-CH" altLang="de-DE">
                <a:latin typeface="Arial" panose="020B0604020202020204" pitchFamily="34" charset="0"/>
                <a:cs typeface="Arial" panose="020B0604020202020204" pitchFamily="34" charset="0"/>
              </a:rPr>
              <a:t>b) Unangepasster Freizeitgebrauch:  Obwohl diese Gruppe nicht süchtig ist, geht sie mit sexuellen Inhalten des Internets in anstößiger Weise um: Dies sind z.B. die schmierigen Typen, die pornografische Bilder an die Kollegin schicken, um sie in Verlegenheit zu bringen. Im Gegensatz zu Online-Süchtigen versuchen sie nicht, ihren Spaß an derartigen Bildern zu verstecken.</a:t>
            </a:r>
          </a:p>
          <a:p>
            <a:pPr eaLnBrk="1" hangingPunct="1"/>
            <a:endParaRPr lang="de-CH" altLang="de-DE">
              <a:latin typeface="Arial" panose="020B0604020202020204" pitchFamily="34" charset="0"/>
              <a:cs typeface="Arial" panose="020B0604020202020204" pitchFamily="34" charset="0"/>
            </a:endParaRPr>
          </a:p>
          <a:p>
            <a:pPr eaLnBrk="1" hangingPunct="1"/>
            <a:r>
              <a:rPr lang="de-CH" altLang="de-DE">
                <a:latin typeface="Arial" panose="020B0604020202020204" pitchFamily="34" charset="0"/>
                <a:cs typeface="Arial" panose="020B0604020202020204" pitchFamily="34" charset="0"/>
              </a:rPr>
              <a:t>Gruppe B: Problematische Nutzer</a:t>
            </a:r>
          </a:p>
          <a:p>
            <a:pPr eaLnBrk="1" hangingPunct="1"/>
            <a:endParaRPr lang="de-CH" altLang="de-DE">
              <a:latin typeface="Arial" panose="020B0604020202020204" pitchFamily="34" charset="0"/>
              <a:cs typeface="Arial" panose="020B0604020202020204" pitchFamily="34" charset="0"/>
            </a:endParaRPr>
          </a:p>
          <a:p>
            <a:pPr eaLnBrk="1" hangingPunct="1"/>
            <a:r>
              <a:rPr lang="de-CH" altLang="de-DE">
                <a:latin typeface="Arial" panose="020B0604020202020204" pitchFamily="34" charset="0"/>
                <a:cs typeface="Arial" panose="020B0604020202020204" pitchFamily="34" charset="0"/>
              </a:rPr>
              <a:t>c) Entdeckergruppe: Diese Menschen hatten vor der Entdeckung im Internet keine Probleme mit süchtiger Sexualität. Sie gehen vielleicht zuerst fast mit spielerischer Neugier in einen Chatroom oder eine Porno-Adresse. Doch dann werden sie hinein gezogen und verbringen immer mehr Zeit im Netz, riskieren immer mehr und werden abhängig.</a:t>
            </a:r>
          </a:p>
          <a:p>
            <a:pPr eaLnBrk="1" hangingPunct="1"/>
            <a:endParaRPr lang="de-CH" altLang="de-DE">
              <a:latin typeface="Arial" panose="020B0604020202020204" pitchFamily="34" charset="0"/>
              <a:cs typeface="Arial" panose="020B0604020202020204" pitchFamily="34" charset="0"/>
            </a:endParaRPr>
          </a:p>
          <a:p>
            <a:pPr eaLnBrk="1" hangingPunct="1"/>
            <a:r>
              <a:rPr lang="de-CH" altLang="de-DE">
                <a:latin typeface="Arial" panose="020B0604020202020204" pitchFamily="34" charset="0"/>
                <a:cs typeface="Arial" panose="020B0604020202020204" pitchFamily="34" charset="0"/>
              </a:rPr>
              <a:t>d) Prädisponierte Gruppe:  Diese Menschen hatten zwar schon früher unangepasste sexuelle Fantasien, etwa zu einer Prostituierten zu gehen, oder ein Kind unsittlich zu berühren, doch sie lebten diese Impulse nie aus, weil sie sich schämten. Nun entdecken sie im Internet die Erfüllung ihrer Wünsche, ohne erkannt werden zu können. Zuerst verweilen sie nur einige Stunden pro Woche im Netz, doch dann wird es immer mehr. Dazu kommen auch zunehmend extremere Variationen der Sexualität, um noch einen «Kick» zu bekommen. Sie werden süchtig.</a:t>
            </a:r>
          </a:p>
          <a:p>
            <a:pPr eaLnBrk="1" hangingPunct="1"/>
            <a:endParaRPr lang="de-CH" altLang="de-DE">
              <a:latin typeface="Arial" panose="020B0604020202020204" pitchFamily="34" charset="0"/>
              <a:cs typeface="Arial" panose="020B0604020202020204" pitchFamily="34" charset="0"/>
            </a:endParaRPr>
          </a:p>
          <a:p>
            <a:pPr eaLnBrk="1" hangingPunct="1"/>
            <a:r>
              <a:rPr lang="de-CH" altLang="de-DE">
                <a:latin typeface="Arial" panose="020B0604020202020204" pitchFamily="34" charset="0"/>
                <a:cs typeface="Arial" panose="020B0604020202020204" pitchFamily="34" charset="0"/>
              </a:rPr>
              <a:t>e) Lebenslanges sexuelles Suchtverhalten:  Diese Menschen zeigen schon seit der Jugend problematisches sexuelles Verhalten: häufige Masturbation, Gebrauch von pornografischem Material, Voyeurismus, Exhibitionismus oder pädophile Handlungen (all das, was in der Diagnostik als «Paraphilien» bezeichnet wird). Für sie bietet das Internet die Möglichkeit, ihre bestehendes sexuelles Muster in einer neuen Form auszuleben.</a:t>
            </a:r>
          </a:p>
          <a:p>
            <a:pPr eaLnBrk="1" hangingPunct="1"/>
            <a:r>
              <a:rPr lang="de-CH" altLang="de-DE">
                <a:latin typeface="Arial" panose="020B0604020202020204" pitchFamily="34" charset="0"/>
                <a:cs typeface="Arial" panose="020B0604020202020204" pitchFamily="34" charset="0"/>
              </a:rPr>
              <a:t>	Dabei kann man wiederum drei Untergruppen unterscheiden:</a:t>
            </a:r>
          </a:p>
          <a:p>
            <a:pPr eaLnBrk="1" hangingPunct="1"/>
            <a:r>
              <a:rPr lang="de-CH" altLang="de-DE">
                <a:latin typeface="Arial" panose="020B0604020202020204" pitchFamily="34" charset="0"/>
                <a:cs typeface="Arial" panose="020B0604020202020204" pitchFamily="34" charset="0"/>
              </a:rPr>
              <a:t>1. 	Diejenigen, die das Internet als zusätzliche Möglichkeit nutzen, um das gewohnte Verhalten auszuleben.</a:t>
            </a:r>
          </a:p>
          <a:p>
            <a:pPr eaLnBrk="1" hangingPunct="1"/>
            <a:r>
              <a:rPr lang="de-CH" altLang="de-DE">
                <a:latin typeface="Arial" panose="020B0604020202020204" pitchFamily="34" charset="0"/>
                <a:cs typeface="Arial" panose="020B0604020202020204" pitchFamily="34" charset="0"/>
              </a:rPr>
              <a:t>2. 	Diejenigen, die im Internet einen weniger riskanten Weg sehen, auch neue Formen der Sexualität auszuprobieren, sich etwa an Minderjährige heranzumachen.</a:t>
            </a:r>
          </a:p>
          <a:p>
            <a:pPr eaLnBrk="1" hangingPunct="1"/>
            <a:r>
              <a:rPr lang="de-CH" altLang="de-DE">
                <a:latin typeface="Arial" panose="020B0604020202020204" pitchFamily="34" charset="0"/>
                <a:cs typeface="Arial" panose="020B0604020202020204" pitchFamily="34" charset="0"/>
              </a:rPr>
              <a:t>3. 	Diejenigen, deren sexuelles Verhalten außer Kontrolle geraten ist und, die im Internet vielfältige Risiken und Angebote wahrnehmen, die eventuell auch zu einer Strafverfolgung führen können.</a:t>
            </a:r>
          </a:p>
          <a:p>
            <a:pPr eaLnBrk="1" hangingPunct="1"/>
            <a:endParaRPr lang="de-CH" altLang="de-DE">
              <a:latin typeface="Arial" panose="020B0604020202020204" pitchFamily="34" charset="0"/>
              <a:cs typeface="Arial" panose="020B0604020202020204" pitchFamily="34" charset="0"/>
            </a:endParaRPr>
          </a:p>
          <a:p>
            <a:pPr eaLnBrk="1" hangingPunct="1"/>
            <a:endParaRPr lang="de-CH" altLang="de-DE">
              <a:latin typeface="Arial" panose="020B0604020202020204" pitchFamily="34" charset="0"/>
              <a:cs typeface="Arial" panose="020B0604020202020204" pitchFamily="34" charset="0"/>
            </a:endParaRPr>
          </a:p>
          <a:p>
            <a:pPr eaLnBrk="1" hangingPunct="1"/>
            <a:endParaRPr lang="de-CH" altLang="de-DE">
              <a:latin typeface="Arial" panose="020B0604020202020204" pitchFamily="34" charset="0"/>
              <a:cs typeface="Arial" panose="020B0604020202020204" pitchFamily="34" charset="0"/>
            </a:endParaRPr>
          </a:p>
          <a:p>
            <a:pPr eaLnBrk="1" hangingPunct="1"/>
            <a:endParaRPr lang="en-GB"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3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B8CCBDFB-4F3E-4549-82D5-4E92536CBD8E}" type="slidenum">
              <a:rPr lang="de-CH" altLang="de-DE" sz="1300">
                <a:latin typeface="Arial" panose="020B0604020202020204" pitchFamily="34" charset="0"/>
              </a:rPr>
              <a:pPr/>
              <a:t>37</a:t>
            </a:fld>
            <a:endParaRPr lang="de-CH" altLang="de-DE" sz="130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697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CE9F2-D44B-47FA-AB21-8F018AA83127}" type="slidenum">
              <a:rPr lang="de-CH" altLang="de-DE"/>
              <a:pPr/>
              <a:t>38</a:t>
            </a:fld>
            <a:endParaRPr lang="de-CH" altLang="de-DE"/>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455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6BEECC54-1456-43E7-B078-CFAB2658C6F9}" type="slidenum">
              <a:rPr lang="de-CH" sz="1300" smtClean="0">
                <a:latin typeface="Arial" charset="0"/>
              </a:rPr>
              <a:pPr/>
              <a:t>9</a:t>
            </a:fld>
            <a:endParaRPr lang="de-CH" sz="13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21623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4FD0EA2E-89BE-4F18-ACD6-F22F1DA36443}" type="slidenum">
              <a:rPr lang="de-CH" altLang="de-DE" sz="1300">
                <a:latin typeface="Arial" panose="020B0604020202020204" pitchFamily="34" charset="0"/>
              </a:rPr>
              <a:pPr/>
              <a:t>39</a:t>
            </a:fld>
            <a:endParaRPr lang="de-CH" altLang="de-DE" sz="1300">
              <a:latin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00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89013">
              <a:defRPr sz="2400">
                <a:solidFill>
                  <a:schemeClr val="tx1"/>
                </a:solidFill>
                <a:latin typeface="Tahoma" panose="020B0604030504040204" pitchFamily="34" charset="0"/>
              </a:defRPr>
            </a:lvl1pPr>
            <a:lvl2pPr marL="742950" indent="-285750" defTabSz="989013">
              <a:defRPr sz="2400">
                <a:solidFill>
                  <a:schemeClr val="tx1"/>
                </a:solidFill>
                <a:latin typeface="Tahoma" panose="020B0604030504040204" pitchFamily="34" charset="0"/>
              </a:defRPr>
            </a:lvl2pPr>
            <a:lvl3pPr marL="1143000" indent="-228600" defTabSz="989013">
              <a:defRPr sz="2400">
                <a:solidFill>
                  <a:schemeClr val="tx1"/>
                </a:solidFill>
                <a:latin typeface="Tahoma" panose="020B0604030504040204" pitchFamily="34" charset="0"/>
              </a:defRPr>
            </a:lvl3pPr>
            <a:lvl4pPr marL="1600200" indent="-228600" defTabSz="989013">
              <a:defRPr sz="2400">
                <a:solidFill>
                  <a:schemeClr val="tx1"/>
                </a:solidFill>
                <a:latin typeface="Tahoma" panose="020B0604030504040204" pitchFamily="34" charset="0"/>
              </a:defRPr>
            </a:lvl4pPr>
            <a:lvl5pPr marL="2057400" indent="-228600" defTabSz="989013">
              <a:defRPr sz="2400">
                <a:solidFill>
                  <a:schemeClr val="tx1"/>
                </a:solidFill>
                <a:latin typeface="Tahoma" panose="020B0604030504040204" pitchFamily="34" charset="0"/>
              </a:defRPr>
            </a:lvl5pPr>
            <a:lvl6pPr marL="25146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defTabSz="989013"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fld id="{9521DC3D-CF28-46B5-BBEB-5CCF775B0534}" type="slidenum">
              <a:rPr lang="de-CH" altLang="de-DE" sz="1300">
                <a:latin typeface="Arial" panose="020B0604020202020204" pitchFamily="34" charset="0"/>
              </a:rPr>
              <a:pPr/>
              <a:t>40</a:t>
            </a:fld>
            <a:endParaRPr lang="de-CH" altLang="de-DE" sz="1300">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395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D3E47-CE37-4B97-881A-7547764E847A}" type="slidenum">
              <a:rPr lang="de-CH" altLang="de-DE"/>
              <a:pPr/>
              <a:t>43</a:t>
            </a:fld>
            <a:endParaRPr lang="de-CH" altLang="de-DE"/>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27163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383BD-C574-4DB8-B304-C0B8E70D9447}" type="slidenum">
              <a:rPr lang="de-CH" altLang="de-DE"/>
              <a:pPr/>
              <a:t>44</a:t>
            </a:fld>
            <a:endParaRPr lang="de-CH" altLang="de-DE"/>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7280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EA4E1-858E-4801-A77A-9555E3F5E985}" type="slidenum">
              <a:rPr lang="de-CH" altLang="de-DE"/>
              <a:pPr/>
              <a:t>45</a:t>
            </a:fld>
            <a:endParaRPr lang="de-CH" altLang="de-DE"/>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3803889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34281-79B4-484C-9315-CCFAF71B2276}" type="slidenum">
              <a:rPr lang="de-CH" altLang="de-DE"/>
              <a:pPr/>
              <a:t>47</a:t>
            </a:fld>
            <a:endParaRPr lang="de-CH" altLang="de-D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ltLang="de-DE"/>
          </a:p>
        </p:txBody>
      </p:sp>
    </p:spTree>
    <p:extLst>
      <p:ext uri="{BB962C8B-B14F-4D97-AF65-F5344CB8AC3E}">
        <p14:creationId xmlns:p14="http://schemas.microsoft.com/office/powerpoint/2010/main" val="1593589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50DFA-A6B3-4398-ADAC-6FD6979A469D}" type="slidenum">
              <a:rPr lang="de-CH" altLang="de-DE"/>
              <a:pPr/>
              <a:t>48</a:t>
            </a:fld>
            <a:endParaRPr lang="de-CH" altLang="de-DE"/>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94037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0AD9A-695D-4A01-A316-3759C2FDDAC5}" type="slidenum">
              <a:rPr lang="de-CH" altLang="de-DE"/>
              <a:pPr/>
              <a:t>49</a:t>
            </a:fld>
            <a:endParaRPr lang="de-CH" altLang="de-DE"/>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88967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4B435-181D-4792-BC60-5C5274181A2D}" type="slidenum">
              <a:rPr lang="de-CH" altLang="de-DE"/>
              <a:pPr/>
              <a:t>50</a:t>
            </a:fld>
            <a:endParaRPr lang="de-CH" altLang="de-DE"/>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70253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7B672-8D41-4FFD-A958-FDB6697E036A}" type="slidenum">
              <a:rPr lang="de-CH" altLang="de-DE"/>
              <a:pPr/>
              <a:t>51</a:t>
            </a:fld>
            <a:endParaRPr lang="de-CH" altLang="de-DE"/>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8541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1F1D6531-1E3F-465C-8AD8-A1ED4EE39AA0}" type="slidenum">
              <a:rPr lang="de-CH" sz="1300" smtClean="0">
                <a:latin typeface="Arial" charset="0"/>
              </a:rPr>
              <a:pPr/>
              <a:t>10</a:t>
            </a:fld>
            <a:endParaRPr lang="de-CH" sz="13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2362143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304F-8238-4193-96FA-D83D45D94319}" type="slidenum">
              <a:rPr lang="de-CH" altLang="de-DE"/>
              <a:pPr/>
              <a:t>52</a:t>
            </a:fld>
            <a:endParaRPr lang="de-CH" altLang="de-DE"/>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0165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F5E63-07AF-4E25-9E56-AFE0241D2BD9}" type="slidenum">
              <a:rPr lang="de-CH" altLang="de-DE"/>
              <a:pPr/>
              <a:t>53</a:t>
            </a:fld>
            <a:endParaRPr lang="de-CH" alt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56693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E16CE-7682-419E-AB9D-28F0428B985D}" type="slidenum">
              <a:rPr lang="de-CH" altLang="de-DE"/>
              <a:pPr/>
              <a:t>54</a:t>
            </a:fld>
            <a:endParaRPr lang="de-CH" alt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33923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5830B-6139-4362-AE10-36E4B44E0EF9}" type="slidenum">
              <a:rPr lang="de-CH" altLang="de-DE"/>
              <a:pPr/>
              <a:t>55</a:t>
            </a:fld>
            <a:endParaRPr lang="de-CH" altLang="de-DE"/>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1283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57F3DDFA-2F9D-4EE1-8DC3-4787B3186280}" type="slidenum">
              <a:rPr lang="de-CH" sz="1300" smtClean="0">
                <a:latin typeface="Arial" charset="0"/>
              </a:rPr>
              <a:pPr/>
              <a:t>11</a:t>
            </a:fld>
            <a:endParaRPr lang="de-CH" sz="13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393726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8930A943-7185-4AC5-A6F1-1DB81AFF6B0A}" type="slidenum">
              <a:rPr lang="de-CH" sz="1300" smtClean="0">
                <a:latin typeface="Arial" charset="0"/>
              </a:rPr>
              <a:pPr/>
              <a:t>12</a:t>
            </a:fld>
            <a:endParaRPr lang="de-CH" sz="13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15224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7DB9E87D-DA49-4056-8475-7D5F5DE91E20}" type="slidenum">
              <a:rPr lang="de-CH" sz="1300" smtClean="0">
                <a:latin typeface="Arial" charset="0"/>
              </a:rPr>
              <a:pPr/>
              <a:t>14</a:t>
            </a:fld>
            <a:endParaRPr lang="de-CH" sz="13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30323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E424DB1E-184D-42D7-85B7-738892AE6414}" type="slidenum">
              <a:rPr lang="de-CH" sz="1300" smtClean="0">
                <a:latin typeface="Arial" charset="0"/>
              </a:rPr>
              <a:pPr/>
              <a:t>15</a:t>
            </a:fld>
            <a:endParaRPr lang="de-CH" sz="13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13310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89013">
              <a:defRPr sz="2400">
                <a:solidFill>
                  <a:schemeClr val="tx1"/>
                </a:solidFill>
                <a:latin typeface="Tahoma" charset="0"/>
              </a:defRPr>
            </a:lvl1pPr>
            <a:lvl2pPr marL="742950" indent="-285750" defTabSz="989013">
              <a:defRPr sz="2400">
                <a:solidFill>
                  <a:schemeClr val="tx1"/>
                </a:solidFill>
                <a:latin typeface="Tahoma" charset="0"/>
              </a:defRPr>
            </a:lvl2pPr>
            <a:lvl3pPr marL="1143000" indent="-228600" defTabSz="989013">
              <a:defRPr sz="2400">
                <a:solidFill>
                  <a:schemeClr val="tx1"/>
                </a:solidFill>
                <a:latin typeface="Tahoma" charset="0"/>
              </a:defRPr>
            </a:lvl3pPr>
            <a:lvl4pPr marL="1600200" indent="-228600" defTabSz="989013">
              <a:defRPr sz="2400">
                <a:solidFill>
                  <a:schemeClr val="tx1"/>
                </a:solidFill>
                <a:latin typeface="Tahoma" charset="0"/>
              </a:defRPr>
            </a:lvl4pPr>
            <a:lvl5pPr marL="2057400" indent="-228600" defTabSz="989013">
              <a:defRPr sz="2400">
                <a:solidFill>
                  <a:schemeClr val="tx1"/>
                </a:solidFill>
                <a:latin typeface="Tahoma" charset="0"/>
              </a:defRPr>
            </a:lvl5pPr>
            <a:lvl6pPr marL="25146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defTabSz="989013"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fld id="{9A01FC5A-084D-4825-AA6D-2635EABDC2E2}" type="slidenum">
              <a:rPr lang="de-CH" sz="1300" smtClean="0">
                <a:latin typeface="Arial" charset="0"/>
              </a:rPr>
              <a:pPr/>
              <a:t>16</a:t>
            </a:fld>
            <a:endParaRPr lang="de-CH" sz="13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328110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274115" y="368300"/>
            <a:ext cx="8960485" cy="57277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Datumsplatzhalter 2"/>
          <p:cNvSpPr>
            <a:spLocks noGrp="1"/>
          </p:cNvSpPr>
          <p:nvPr>
            <p:ph type="dt" sz="half" idx="10"/>
          </p:nvPr>
        </p:nvSpPr>
        <p:spPr>
          <a:xfrm>
            <a:off x="782955" y="6248400"/>
            <a:ext cx="2174875" cy="457200"/>
          </a:xfrm>
        </p:spPr>
        <p:txBody>
          <a:bodyPr/>
          <a:lstStyle>
            <a:lvl1pPr>
              <a:defRPr/>
            </a:lvl1pPr>
          </a:lstStyle>
          <a:p>
            <a:endParaRPr lang="en-US" altLang="de-DE"/>
          </a:p>
        </p:txBody>
      </p:sp>
      <p:sp>
        <p:nvSpPr>
          <p:cNvPr id="4" name="Foliennummernplatzhalter 3"/>
          <p:cNvSpPr>
            <a:spLocks noGrp="1"/>
          </p:cNvSpPr>
          <p:nvPr>
            <p:ph type="sldNum" sz="quarter" idx="11"/>
          </p:nvPr>
        </p:nvSpPr>
        <p:spPr>
          <a:xfrm>
            <a:off x="8264525" y="6400800"/>
            <a:ext cx="2174875" cy="457200"/>
          </a:xfrm>
        </p:spPr>
        <p:txBody>
          <a:bodyPr/>
          <a:lstStyle>
            <a:lvl1pPr>
              <a:defRPr/>
            </a:lvl1pPr>
          </a:lstStyle>
          <a:p>
            <a:fld id="{B4638366-90E2-4D85-AD8B-82F8722002E2}" type="slidenum">
              <a:rPr lang="en-US" altLang="de-DE"/>
              <a:pPr/>
              <a:t>‹Nr.›</a:t>
            </a:fld>
            <a:endParaRPr lang="en-US" altLang="de-DE"/>
          </a:p>
        </p:txBody>
      </p:sp>
    </p:spTree>
    <p:extLst>
      <p:ext uri="{BB962C8B-B14F-4D97-AF65-F5344CB8AC3E}">
        <p14:creationId xmlns:p14="http://schemas.microsoft.com/office/powerpoint/2010/main" val="982905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2879" y="260351"/>
            <a:ext cx="9356934" cy="900113"/>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734714" y="1538288"/>
            <a:ext cx="4667387" cy="4557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5565749" y="1538288"/>
            <a:ext cx="4669091" cy="4557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34033CF9-0282-4F39-B076-E58BFDC065E3}" type="slidenum">
              <a:rPr lang="en-US" altLang="de-DE"/>
              <a:pPr/>
              <a:t>‹Nr.›</a:t>
            </a:fld>
            <a:endParaRPr lang="en-US" altLang="de-DE"/>
          </a:p>
        </p:txBody>
      </p:sp>
    </p:spTree>
    <p:extLst>
      <p:ext uri="{BB962C8B-B14F-4D97-AF65-F5344CB8AC3E}">
        <p14:creationId xmlns:p14="http://schemas.microsoft.com/office/powerpoint/2010/main" val="373421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13.03.2017</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16680"/>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hteck 6"/>
          <p:cNvSpPr/>
          <p:nvPr userDrawn="1"/>
        </p:nvSpPr>
        <p:spPr>
          <a:xfrm>
            <a:off x="-451692" y="1648843"/>
            <a:ext cx="5275940"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4" name="Grafik 3"/>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53489" y="-1393702"/>
            <a:ext cx="10894425" cy="1889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nlinesucht.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thoughtcatalog.com/jim-goad/2015/05/12-harrowing-online-dating-encounters-that-ended-in-murd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amazon.de/Irresistible-Addictive-Technology-Business-Keeping/dp/0735223866/wwwseminapsne-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netaddiction.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www.isf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sfb.or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n.wikipedia.org/wiki/Anthony_Weiner_sexting_scandals"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ax.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exhelp.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seminare-ps.net/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abcnews.go.com/GMA/video/kids-online-gaming-dangers-39323033"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82955" y="2502567"/>
            <a:ext cx="8873490" cy="2454444"/>
          </a:xfrm>
        </p:spPr>
        <p:txBody>
          <a:bodyPr>
            <a:normAutofit/>
          </a:bodyPr>
          <a:lstStyle/>
          <a:p>
            <a:r>
              <a:rPr lang="de-CH" dirty="0"/>
              <a:t>INTERNET ADDICTION</a:t>
            </a:r>
            <a:br>
              <a:rPr lang="de-CH" dirty="0"/>
            </a:br>
            <a:r>
              <a:rPr lang="de-CH" sz="4400" dirty="0" err="1"/>
              <a:t>understanding</a:t>
            </a:r>
            <a:r>
              <a:rPr lang="de-CH" sz="4400" dirty="0"/>
              <a:t> – </a:t>
            </a:r>
            <a:r>
              <a:rPr lang="de-CH" sz="4400" dirty="0" err="1"/>
              <a:t>counseling</a:t>
            </a:r>
            <a:r>
              <a:rPr lang="de-CH" sz="4400" dirty="0"/>
              <a:t> – </a:t>
            </a:r>
            <a:r>
              <a:rPr lang="de-CH" sz="4400" dirty="0" err="1"/>
              <a:t>coping</a:t>
            </a:r>
            <a:r>
              <a:rPr lang="de-CH" sz="4400" dirty="0"/>
              <a:t> </a:t>
            </a:r>
            <a:endParaRPr lang="de-CH" dirty="0"/>
          </a:p>
        </p:txBody>
      </p:sp>
      <p:sp>
        <p:nvSpPr>
          <p:cNvPr id="5"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57434"/>
            <a:ext cx="10738624" cy="3803162"/>
          </a:xfrm>
          <a:prstGeom prst="rect">
            <a:avLst/>
          </a:prstGeom>
        </p:spPr>
      </p:pic>
    </p:spTree>
    <p:extLst>
      <p:ext uri="{BB962C8B-B14F-4D97-AF65-F5344CB8AC3E}">
        <p14:creationId xmlns:p14="http://schemas.microsoft.com/office/powerpoint/2010/main" val="333514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dirty="0"/>
              <a:t>Chat </a:t>
            </a:r>
            <a:r>
              <a:rPr lang="de-CH" dirty="0" err="1"/>
              <a:t>influences</a:t>
            </a:r>
            <a:r>
              <a:rPr lang="de-CH" dirty="0"/>
              <a:t> </a:t>
            </a:r>
            <a:r>
              <a:rPr lang="de-CH" dirty="0" err="1"/>
              <a:t>Self</a:t>
            </a:r>
            <a:r>
              <a:rPr lang="de-CH" dirty="0"/>
              <a:t> </a:t>
            </a:r>
            <a:r>
              <a:rPr lang="de-CH"/>
              <a:t>Worth</a:t>
            </a:r>
            <a:endParaRPr lang="de-CH" dirty="0"/>
          </a:p>
        </p:txBody>
      </p:sp>
      <p:pic>
        <p:nvPicPr>
          <p:cNvPr id="14341" name="Inhaltsplatzhalt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631091"/>
            <a:ext cx="4844604" cy="3929512"/>
          </a:xfrm>
        </p:spPr>
      </p:pic>
      <p:sp>
        <p:nvSpPr>
          <p:cNvPr id="171011" name="Rectangle 3"/>
          <p:cNvSpPr>
            <a:spLocks noGrp="1" noChangeArrowheads="1"/>
          </p:cNvSpPr>
          <p:nvPr>
            <p:ph type="body" sz="half" idx="4294967295"/>
          </p:nvPr>
        </p:nvSpPr>
        <p:spPr>
          <a:xfrm>
            <a:off x="5341434" y="1538288"/>
            <a:ext cx="4780466" cy="4557712"/>
          </a:xfrm>
        </p:spPr>
        <p:txBody>
          <a:bodyPr>
            <a:noAutofit/>
          </a:bodyPr>
          <a:lstStyle/>
          <a:p>
            <a:pPr marL="0" indent="0">
              <a:lnSpc>
                <a:spcPct val="80000"/>
              </a:lnSpc>
              <a:buNone/>
            </a:pPr>
            <a:r>
              <a:rPr lang="en-US" sz="2400" dirty="0"/>
              <a:t>She told me that in the chat, she can be just herself. Nobody comments on her overweight, nobody thinks she is not pretty …</a:t>
            </a:r>
          </a:p>
          <a:p>
            <a:pPr marL="0" indent="0">
              <a:lnSpc>
                <a:spcPct val="80000"/>
              </a:lnSpc>
              <a:buNone/>
            </a:pPr>
            <a:r>
              <a:rPr lang="en-US" sz="2400" b="1" dirty="0">
                <a:solidFill>
                  <a:schemeClr val="accent1">
                    <a:lumMod val="75000"/>
                  </a:schemeClr>
                </a:solidFill>
              </a:rPr>
              <a:t>In the Chat she is desirable</a:t>
            </a:r>
            <a:r>
              <a:rPr lang="en-US" sz="2400" dirty="0"/>
              <a:t>, everyone thinks she has a perfect body and that she is the most beautiful girl in the world.</a:t>
            </a:r>
          </a:p>
          <a:p>
            <a:pPr marL="0" indent="0">
              <a:lnSpc>
                <a:spcPct val="80000"/>
              </a:lnSpc>
              <a:buNone/>
            </a:pPr>
            <a:r>
              <a:rPr lang="en-US" sz="2400" dirty="0"/>
              <a:t>But she also thinks, </a:t>
            </a:r>
            <a:r>
              <a:rPr lang="en-US" sz="2400" b="1" dirty="0">
                <a:solidFill>
                  <a:schemeClr val="accent1">
                    <a:lumMod val="75000"/>
                  </a:schemeClr>
                </a:solidFill>
              </a:rPr>
              <a:t>if others knew, they would not want her anymore…</a:t>
            </a:r>
          </a:p>
          <a:p>
            <a:pPr marL="0" indent="0">
              <a:lnSpc>
                <a:spcPct val="80000"/>
              </a:lnSpc>
              <a:buNone/>
            </a:pPr>
            <a:endParaRPr lang="en-US" sz="2400" dirty="0"/>
          </a:p>
          <a:p>
            <a:pPr marL="914400" lvl="2" indent="0">
              <a:lnSpc>
                <a:spcPct val="80000"/>
              </a:lnSpc>
              <a:buNone/>
            </a:pPr>
            <a:r>
              <a:rPr lang="en-US" sz="1400" dirty="0"/>
              <a:t>(Interview with a young man regarding his girl friend)</a:t>
            </a:r>
            <a:endParaRPr lang="en-US" sz="700" dirty="0"/>
          </a:p>
        </p:txBody>
      </p:sp>
      <p:sp>
        <p:nvSpPr>
          <p:cNvPr id="14340" name="Text Box 4"/>
          <p:cNvSpPr txBox="1">
            <a:spLocks noChangeArrowheads="1"/>
          </p:cNvSpPr>
          <p:nvPr/>
        </p:nvSpPr>
        <p:spPr bwMode="auto">
          <a:xfrm>
            <a:off x="1418578" y="5807394"/>
            <a:ext cx="2335808"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6pPr>
            <a:lvl7pPr marL="2971800" indent="-228600"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7pPr>
            <a:lvl8pPr marL="3429000" indent="-228600"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8pPr>
            <a:lvl9pPr marL="3886200" indent="-228600" eaLnBrk="0" fontAlgn="base" hangingPunct="0">
              <a:spcBef>
                <a:spcPct val="50000"/>
              </a:spcBef>
              <a:spcAft>
                <a:spcPct val="0"/>
              </a:spcAft>
              <a:buClr>
                <a:schemeClr val="accent2"/>
              </a:buClr>
              <a:buFont typeface="Wingdings" pitchFamily="2" charset="2"/>
              <a:defRPr sz="2400">
                <a:solidFill>
                  <a:schemeClr val="tx1"/>
                </a:solidFill>
                <a:latin typeface="Tahoma" charset="0"/>
              </a:defRPr>
            </a:lvl9pPr>
          </a:lstStyle>
          <a:p>
            <a:pPr>
              <a:lnSpc>
                <a:spcPct val="90000"/>
              </a:lnSpc>
              <a:spcBef>
                <a:spcPct val="20000"/>
              </a:spcBef>
              <a:buClr>
                <a:srgbClr val="FF9933"/>
              </a:buClr>
            </a:pPr>
            <a:r>
              <a:rPr lang="de-CH" sz="1200" dirty="0"/>
              <a:t>Quelle:   </a:t>
            </a:r>
            <a:r>
              <a:rPr lang="de-CH" sz="1200" dirty="0">
                <a:hlinkClick r:id="rId4"/>
              </a:rPr>
              <a:t>www.onlinesucht.de</a:t>
            </a:r>
            <a:r>
              <a:rPr lang="de-CH" sz="1200" dirty="0"/>
              <a:t> </a:t>
            </a:r>
          </a:p>
          <a:p>
            <a:endParaRPr lang="de-CH" sz="1200" dirty="0"/>
          </a:p>
        </p:txBody>
      </p:sp>
    </p:spTree>
    <p:extLst>
      <p:ext uri="{BB962C8B-B14F-4D97-AF65-F5344CB8AC3E}">
        <p14:creationId xmlns:p14="http://schemas.microsoft.com/office/powerpoint/2010/main" val="3713106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03601" y="638175"/>
            <a:ext cx="9356934" cy="900113"/>
          </a:xfrm>
        </p:spPr>
        <p:txBody>
          <a:bodyPr/>
          <a:lstStyle/>
          <a:p>
            <a:r>
              <a:rPr lang="de-CH" dirty="0"/>
              <a:t>Case </a:t>
            </a:r>
            <a:r>
              <a:rPr lang="de-CH" dirty="0" err="1"/>
              <a:t>Example</a:t>
            </a:r>
            <a:endParaRPr lang="de-CH" dirty="0"/>
          </a:p>
        </p:txBody>
      </p:sp>
      <p:sp>
        <p:nvSpPr>
          <p:cNvPr id="171011" name="Rectangle 3"/>
          <p:cNvSpPr>
            <a:spLocks noGrp="1" noChangeArrowheads="1"/>
          </p:cNvSpPr>
          <p:nvPr>
            <p:ph type="body" sz="half" idx="2"/>
          </p:nvPr>
        </p:nvSpPr>
        <p:spPr>
          <a:xfrm>
            <a:off x="5219701" y="1538288"/>
            <a:ext cx="4392613" cy="4557712"/>
          </a:xfrm>
        </p:spPr>
        <p:txBody>
          <a:bodyPr/>
          <a:lstStyle/>
          <a:p>
            <a:pPr marL="0" indent="0">
              <a:buNone/>
            </a:pPr>
            <a:r>
              <a:rPr lang="en-US" sz="1800" dirty="0"/>
              <a:t>A 32-year old woman asks for therapy with intensive fears. Chatting in the Internet has often helped her deal with her loneliness.</a:t>
            </a:r>
          </a:p>
          <a:p>
            <a:pPr>
              <a:lnSpc>
                <a:spcPct val="80000"/>
              </a:lnSpc>
            </a:pPr>
            <a:r>
              <a:rPr lang="en-US" sz="1800" dirty="0"/>
              <a:t>A few months ago she met a man in the chat room - first only virtually – they were flirting, feeling attracted to each other. </a:t>
            </a:r>
            <a:r>
              <a:rPr lang="en-US" altLang="de-DE" sz="1800" dirty="0"/>
              <a:t>They make a date. The atmosphere is „loaded“, they finally have sex together.</a:t>
            </a:r>
          </a:p>
          <a:p>
            <a:pPr>
              <a:lnSpc>
                <a:spcPct val="80000"/>
              </a:lnSpc>
            </a:pPr>
            <a:r>
              <a:rPr lang="en-US" altLang="de-DE" sz="1800" dirty="0"/>
              <a:t> Soon after, the man is not interested in her any more, they lose contact.</a:t>
            </a:r>
          </a:p>
          <a:p>
            <a:pPr>
              <a:lnSpc>
                <a:spcPct val="80000"/>
              </a:lnSpc>
            </a:pPr>
            <a:r>
              <a:rPr lang="en-US" altLang="de-DE" sz="1800" dirty="0"/>
              <a:t>Only now, she starts to realize that she has been used. She is worrying about a possible HIV-infection. But she also wonders: Where has my internet addiction led me? What is happening with me?</a:t>
            </a:r>
          </a:p>
        </p:txBody>
      </p:sp>
      <p:pic>
        <p:nvPicPr>
          <p:cNvPr id="15364" name="Inhaltsplatzhalter 2"/>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0" y="1628775"/>
            <a:ext cx="4887913" cy="3898202"/>
          </a:xfrm>
        </p:spPr>
      </p:pic>
    </p:spTree>
    <p:extLst>
      <p:ext uri="{BB962C8B-B14F-4D97-AF65-F5344CB8AC3E}">
        <p14:creationId xmlns:p14="http://schemas.microsoft.com/office/powerpoint/2010/main" val="325924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dirty="0"/>
              <a:t>Tragedies</a:t>
            </a:r>
          </a:p>
        </p:txBody>
      </p:sp>
      <p:pic>
        <p:nvPicPr>
          <p:cNvPr id="4" name="Inhaltsplatzhalter 3">
            <a:hlinkClick r:id="rId3"/>
          </p:cNvPr>
          <p:cNvPicPr>
            <a:picLocks noGrp="1" noChangeAspect="1"/>
          </p:cNvPicPr>
          <p:nvPr>
            <p:ph idx="1"/>
          </p:nvPr>
        </p:nvPicPr>
        <p:blipFill>
          <a:blip r:embed="rId4"/>
          <a:stretch>
            <a:fillRect/>
          </a:stretch>
        </p:blipFill>
        <p:spPr>
          <a:xfrm>
            <a:off x="717709" y="1270272"/>
            <a:ext cx="8546570" cy="4527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63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Online Games</a:t>
            </a:r>
          </a:p>
        </p:txBody>
      </p:sp>
      <p:sp>
        <p:nvSpPr>
          <p:cNvPr id="3" name="Inhaltsplatzhalter 2"/>
          <p:cNvSpPr>
            <a:spLocks noGrp="1"/>
          </p:cNvSpPr>
          <p:nvPr>
            <p:ph idx="1"/>
          </p:nvPr>
        </p:nvSpPr>
        <p:spPr/>
        <p:txBody>
          <a:bodyPr/>
          <a:lstStyle/>
          <a:p>
            <a:endParaRPr lang="de-CH"/>
          </a:p>
        </p:txBody>
      </p:sp>
      <p:pic>
        <p:nvPicPr>
          <p:cNvPr id="7" name="Grafik 6"/>
          <p:cNvPicPr>
            <a:picLocks noChangeAspect="1"/>
          </p:cNvPicPr>
          <p:nvPr/>
        </p:nvPicPr>
        <p:blipFill>
          <a:blip r:embed="rId2"/>
          <a:stretch>
            <a:fillRect/>
          </a:stretch>
        </p:blipFill>
        <p:spPr>
          <a:xfrm>
            <a:off x="0" y="1248327"/>
            <a:ext cx="10572030" cy="4928636"/>
          </a:xfrm>
          <a:prstGeom prst="rect">
            <a:avLst/>
          </a:prstGeom>
        </p:spPr>
      </p:pic>
    </p:spTree>
    <p:extLst>
      <p:ext uri="{BB962C8B-B14F-4D97-AF65-F5344CB8AC3E}">
        <p14:creationId xmlns:p14="http://schemas.microsoft.com/office/powerpoint/2010/main" val="214322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de-CH" dirty="0" err="1"/>
              <a:t>Millions</a:t>
            </a:r>
            <a:r>
              <a:rPr lang="de-CH" dirty="0"/>
              <a:t> </a:t>
            </a:r>
            <a:r>
              <a:rPr lang="de-CH" dirty="0" err="1"/>
              <a:t>of</a:t>
            </a:r>
            <a:r>
              <a:rPr lang="de-CH" dirty="0"/>
              <a:t> Gamers </a:t>
            </a:r>
            <a:r>
              <a:rPr lang="de-CH" dirty="0" err="1"/>
              <a:t>worldwide</a:t>
            </a:r>
            <a:endParaRPr lang="de-CH" dirty="0"/>
          </a:p>
        </p:txBody>
      </p:sp>
      <p:sp>
        <p:nvSpPr>
          <p:cNvPr id="19459" name="Rectangle 5"/>
          <p:cNvSpPr>
            <a:spLocks noGrp="1" noChangeArrowheads="1"/>
          </p:cNvSpPr>
          <p:nvPr>
            <p:ph type="body" sz="half" idx="1"/>
          </p:nvPr>
        </p:nvSpPr>
        <p:spPr/>
        <p:txBody>
          <a:bodyPr/>
          <a:lstStyle/>
          <a:p>
            <a:r>
              <a:rPr lang="en-US" sz="2000" dirty="0"/>
              <a:t>Every second 10-year-old has games that are only released from 16 or even 18.</a:t>
            </a:r>
          </a:p>
          <a:p>
            <a:r>
              <a:rPr lang="en-US" sz="2000" dirty="0"/>
              <a:t>Professional gamblers earn their livelihood through prize money ("cyber-hermits") in game marathons lasting for log hours or days</a:t>
            </a:r>
          </a:p>
          <a:p>
            <a:r>
              <a:rPr lang="en-US" sz="2000" dirty="0"/>
              <a:t>Cyber Games are "normal everyday pleasure" for many young people - particularly popular: </a:t>
            </a:r>
            <a:r>
              <a:rPr lang="en-US" sz="2000" dirty="0">
                <a:solidFill>
                  <a:srgbClr val="FF0000"/>
                </a:solidFill>
              </a:rPr>
              <a:t>ONLINE-GAMES live</a:t>
            </a:r>
            <a:endParaRPr lang="de-CH" sz="2000" dirty="0">
              <a:solidFill>
                <a:srgbClr val="FF0000"/>
              </a:solidFill>
            </a:endParaRPr>
          </a:p>
        </p:txBody>
      </p:sp>
      <p:sp>
        <p:nvSpPr>
          <p:cNvPr id="19460" name="Rectangle 6"/>
          <p:cNvSpPr>
            <a:spLocks noGrp="1" noChangeArrowheads="1"/>
          </p:cNvSpPr>
          <p:nvPr>
            <p:ph type="body" sz="half" idx="2"/>
          </p:nvPr>
        </p:nvSpPr>
        <p:spPr/>
        <p:txBody>
          <a:bodyPr/>
          <a:lstStyle/>
          <a:p>
            <a:r>
              <a:rPr lang="de-CH" sz="2000" dirty="0"/>
              <a:t>„</a:t>
            </a:r>
            <a:r>
              <a:rPr lang="de-CH" sz="2000" dirty="0" err="1"/>
              <a:t>Egoshooter</a:t>
            </a:r>
            <a:r>
              <a:rPr lang="de-CH" sz="2000" dirty="0"/>
              <a:t>“ </a:t>
            </a:r>
            <a:r>
              <a:rPr lang="de-CH" sz="2000" dirty="0" err="1"/>
              <a:t>simulating</a:t>
            </a:r>
            <a:r>
              <a:rPr lang="de-CH" sz="2000" dirty="0"/>
              <a:t> war </a:t>
            </a:r>
            <a:r>
              <a:rPr lang="de-CH" sz="2000" dirty="0" err="1"/>
              <a:t>scenes</a:t>
            </a:r>
            <a:endParaRPr lang="de-CH" sz="2000" dirty="0"/>
          </a:p>
          <a:p>
            <a:r>
              <a:rPr lang="de-CH" sz="2000" dirty="0" err="1"/>
              <a:t>Victims</a:t>
            </a:r>
            <a:r>
              <a:rPr lang="de-CH" sz="2000" dirty="0"/>
              <a:t> </a:t>
            </a:r>
            <a:r>
              <a:rPr lang="de-CH" sz="2000" dirty="0" err="1"/>
              <a:t>are</a:t>
            </a:r>
            <a:r>
              <a:rPr lang="de-CH" sz="2000" dirty="0"/>
              <a:t> </a:t>
            </a:r>
            <a:r>
              <a:rPr lang="de-CH" sz="2000" dirty="0" err="1"/>
              <a:t>only</a:t>
            </a:r>
            <a:r>
              <a:rPr lang="de-CH" sz="2000" dirty="0"/>
              <a:t> </a:t>
            </a:r>
            <a:r>
              <a:rPr lang="de-CH" sz="2000" dirty="0" err="1"/>
              <a:t>pixels</a:t>
            </a:r>
            <a:br>
              <a:rPr lang="de-CH" sz="2000" dirty="0"/>
            </a:br>
            <a:br>
              <a:rPr lang="de-CH" sz="2000" dirty="0"/>
            </a:br>
            <a:r>
              <a:rPr lang="de-CH" sz="2000" u="sng" dirty="0"/>
              <a:t>EXAMPLES</a:t>
            </a:r>
          </a:p>
          <a:p>
            <a:r>
              <a:rPr lang="de-CH" sz="2000" i="1" dirty="0" err="1"/>
              <a:t>Doom</a:t>
            </a:r>
            <a:r>
              <a:rPr lang="de-CH" sz="2000" i="1" dirty="0"/>
              <a:t> 3</a:t>
            </a:r>
          </a:p>
          <a:p>
            <a:r>
              <a:rPr lang="de-CH" sz="2000" i="1" dirty="0"/>
              <a:t>Counterstrike</a:t>
            </a:r>
          </a:p>
          <a:p>
            <a:r>
              <a:rPr lang="de-CH" sz="2000" i="1" dirty="0"/>
              <a:t>World </a:t>
            </a:r>
            <a:r>
              <a:rPr lang="de-CH" sz="2000" i="1" dirty="0" err="1"/>
              <a:t>of</a:t>
            </a:r>
            <a:r>
              <a:rPr lang="de-CH" sz="2000" i="1" dirty="0"/>
              <a:t> </a:t>
            </a:r>
            <a:r>
              <a:rPr lang="de-CH" sz="2000" i="1" dirty="0" err="1"/>
              <a:t>Warcraft</a:t>
            </a:r>
            <a:r>
              <a:rPr lang="de-CH" sz="2000" i="1" dirty="0"/>
              <a:t> (8 Millionen Spieler)</a:t>
            </a:r>
          </a:p>
          <a:p>
            <a:r>
              <a:rPr lang="de-CH" sz="2000" i="1" dirty="0"/>
              <a:t>u.v.a.m.</a:t>
            </a:r>
          </a:p>
        </p:txBody>
      </p:sp>
    </p:spTree>
    <p:extLst>
      <p:ext uri="{BB962C8B-B14F-4D97-AF65-F5344CB8AC3E}">
        <p14:creationId xmlns:p14="http://schemas.microsoft.com/office/powerpoint/2010/main" val="225574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CH" sz="2800" dirty="0"/>
              <a:t>Mixed </a:t>
            </a:r>
            <a:r>
              <a:rPr lang="de-CH" sz="2800" dirty="0" err="1"/>
              <a:t>effects</a:t>
            </a:r>
            <a:endParaRPr lang="de-DE" sz="2800" dirty="0"/>
          </a:p>
        </p:txBody>
      </p:sp>
      <p:sp>
        <p:nvSpPr>
          <p:cNvPr id="21507" name="Rectangle 3"/>
          <p:cNvSpPr>
            <a:spLocks noGrp="1" noChangeArrowheads="1"/>
          </p:cNvSpPr>
          <p:nvPr>
            <p:ph type="body" idx="1"/>
          </p:nvPr>
        </p:nvSpPr>
        <p:spPr>
          <a:xfrm>
            <a:off x="4939991" y="1648843"/>
            <a:ext cx="5181910" cy="4528120"/>
          </a:xfrm>
        </p:spPr>
        <p:txBody>
          <a:bodyPr>
            <a:normAutofit fontScale="85000" lnSpcReduction="20000"/>
          </a:bodyPr>
          <a:lstStyle/>
          <a:p>
            <a:r>
              <a:rPr lang="en-US" b="1" dirty="0"/>
              <a:t>Games May Teach Skills—or Desensitize Us to Violence</a:t>
            </a:r>
          </a:p>
          <a:p>
            <a:r>
              <a:rPr lang="en-US" dirty="0"/>
              <a:t>Some research suggests that kids who regularly play video games are at a slightly increased risk for developing attention problems at school.</a:t>
            </a:r>
          </a:p>
          <a:p>
            <a:r>
              <a:rPr lang="en-US" dirty="0"/>
              <a:t>And it’s clear that some kids are out of control--playing video games so frequently that the games begin to dominate their lives.</a:t>
            </a:r>
          </a:p>
          <a:p>
            <a:r>
              <a:rPr lang="en-US" dirty="0"/>
              <a:t>But it's also likely that playing action video games can boost visual spatial skills and perhaps even help dyslexic children improve their reading ability. </a:t>
            </a:r>
          </a:p>
        </p:txBody>
      </p:sp>
      <p:pic>
        <p:nvPicPr>
          <p:cNvPr id="2" name="Grafik 1"/>
          <p:cNvPicPr>
            <a:picLocks noChangeAspect="1"/>
          </p:cNvPicPr>
          <p:nvPr/>
        </p:nvPicPr>
        <p:blipFill>
          <a:blip r:embed="rId3"/>
          <a:stretch>
            <a:fillRect/>
          </a:stretch>
        </p:blipFill>
        <p:spPr>
          <a:xfrm>
            <a:off x="-1" y="1648843"/>
            <a:ext cx="4780401" cy="4250152"/>
          </a:xfrm>
          <a:prstGeom prst="rect">
            <a:avLst/>
          </a:prstGeom>
        </p:spPr>
      </p:pic>
    </p:spTree>
    <p:extLst>
      <p:ext uri="{BB962C8B-B14F-4D97-AF65-F5344CB8AC3E}">
        <p14:creationId xmlns:p14="http://schemas.microsoft.com/office/powerpoint/2010/main" val="412146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dirty="0" err="1"/>
              <a:t>Warning</a:t>
            </a:r>
            <a:r>
              <a:rPr lang="de-CH" dirty="0"/>
              <a:t> </a:t>
            </a:r>
            <a:r>
              <a:rPr lang="de-CH" dirty="0" err="1"/>
              <a:t>signs</a:t>
            </a:r>
            <a:endParaRPr lang="de-CH" dirty="0"/>
          </a:p>
        </p:txBody>
      </p:sp>
      <p:sp>
        <p:nvSpPr>
          <p:cNvPr id="23555" name="Rectangle 3"/>
          <p:cNvSpPr>
            <a:spLocks noGrp="1" noChangeArrowheads="1"/>
          </p:cNvSpPr>
          <p:nvPr>
            <p:ph type="body" idx="1"/>
          </p:nvPr>
        </p:nvSpPr>
        <p:spPr/>
        <p:txBody>
          <a:bodyPr/>
          <a:lstStyle/>
          <a:p>
            <a:r>
              <a:rPr lang="en-US" dirty="0"/>
              <a:t>Do I play for hours without noticing how time passes?</a:t>
            </a:r>
          </a:p>
          <a:p>
            <a:r>
              <a:rPr lang="en-US" dirty="0"/>
              <a:t>Do I neglect important duties (school, tasks) and friendships because of the game?</a:t>
            </a:r>
          </a:p>
          <a:p>
            <a:r>
              <a:rPr lang="en-US" dirty="0"/>
              <a:t>Do I play to reduce my aggression?</a:t>
            </a:r>
          </a:p>
          <a:p>
            <a:r>
              <a:rPr lang="en-US" dirty="0"/>
              <a:t>Does a computer game excite my feelings?</a:t>
            </a:r>
          </a:p>
          <a:p>
            <a:r>
              <a:rPr lang="en-US" dirty="0"/>
              <a:t>Does it cause physical reactions? (Fear sweat, trembling, punching at the screen) - indication of strong resonance.</a:t>
            </a:r>
          </a:p>
          <a:p>
            <a:r>
              <a:rPr lang="en-US" dirty="0"/>
              <a:t>other warning signs (PIG)</a:t>
            </a:r>
            <a:endParaRPr lang="de-CH" dirty="0"/>
          </a:p>
        </p:txBody>
      </p:sp>
    </p:spTree>
    <p:extLst>
      <p:ext uri="{BB962C8B-B14F-4D97-AF65-F5344CB8AC3E}">
        <p14:creationId xmlns:p14="http://schemas.microsoft.com/office/powerpoint/2010/main" val="127116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dirty="0"/>
              <a:t>Lost in </a:t>
            </a:r>
            <a:r>
              <a:rPr lang="de-CH" dirty="0" err="1"/>
              <a:t>virtual</a:t>
            </a:r>
            <a:r>
              <a:rPr lang="de-CH" dirty="0"/>
              <a:t> </a:t>
            </a:r>
            <a:r>
              <a:rPr lang="de-CH" dirty="0" err="1"/>
              <a:t>space</a:t>
            </a:r>
            <a:endParaRPr lang="de-DE" dirty="0"/>
          </a:p>
        </p:txBody>
      </p:sp>
      <p:sp>
        <p:nvSpPr>
          <p:cNvPr id="24579" name="Rectangle 3"/>
          <p:cNvSpPr>
            <a:spLocks noGrp="1" noChangeArrowheads="1"/>
          </p:cNvSpPr>
          <p:nvPr>
            <p:ph type="body" idx="1"/>
          </p:nvPr>
        </p:nvSpPr>
        <p:spPr/>
        <p:txBody>
          <a:bodyPr>
            <a:normAutofit/>
          </a:bodyPr>
          <a:lstStyle/>
          <a:p>
            <a:r>
              <a:rPr lang="en-US" sz="3600" i="1" dirty="0"/>
              <a:t>“The tipping point is reached when the people feel more comfortable in their virtual worlds than in real life.”</a:t>
            </a:r>
          </a:p>
          <a:p>
            <a:r>
              <a:rPr lang="en-US" sz="2400" i="1" dirty="0"/>
              <a:t>The brain adapts to the tasks and rewards placed in computer games, it changes demonstrably.</a:t>
            </a:r>
            <a:br>
              <a:rPr lang="en-US" sz="2400" i="1" dirty="0"/>
            </a:br>
            <a:endParaRPr lang="de-CH" sz="1600" dirty="0"/>
          </a:p>
          <a:p>
            <a:pPr lvl="3">
              <a:lnSpc>
                <a:spcPct val="90000"/>
              </a:lnSpc>
            </a:pPr>
            <a:r>
              <a:rPr lang="de-CH" sz="1400" dirty="0"/>
              <a:t>Prof. Gerald </a:t>
            </a:r>
            <a:r>
              <a:rPr lang="de-CH" sz="1400" dirty="0" err="1"/>
              <a:t>Hüther</a:t>
            </a:r>
            <a:r>
              <a:rPr lang="de-CH" sz="1400" dirty="0"/>
              <a:t>, Neurobiologe</a:t>
            </a:r>
          </a:p>
          <a:p>
            <a:pPr lvl="3">
              <a:lnSpc>
                <a:spcPct val="90000"/>
              </a:lnSpc>
            </a:pPr>
            <a:r>
              <a:rPr lang="de-CH" sz="1400" dirty="0"/>
              <a:t>(Bergmann / </a:t>
            </a:r>
            <a:r>
              <a:rPr lang="de-CH" sz="1400" dirty="0" err="1"/>
              <a:t>Hüther</a:t>
            </a:r>
            <a:r>
              <a:rPr lang="de-CH" sz="1400" dirty="0"/>
              <a:t>: Computersüchtig. Kinder im Sog der modernen Medien, Walther Verlag)</a:t>
            </a:r>
            <a:endParaRPr lang="de-DE" sz="1400" dirty="0"/>
          </a:p>
        </p:txBody>
      </p:sp>
    </p:spTree>
    <p:extLst>
      <p:ext uri="{BB962C8B-B14F-4D97-AF65-F5344CB8AC3E}">
        <p14:creationId xmlns:p14="http://schemas.microsoft.com/office/powerpoint/2010/main" val="109543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ternet_1000p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59" y="-285750"/>
            <a:ext cx="10772078"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1547813" y="5373688"/>
            <a:ext cx="7772400" cy="7921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spcBef>
                <a:spcPct val="0"/>
              </a:spcBef>
              <a:buClrTx/>
              <a:buFontTx/>
              <a:buNone/>
            </a:pPr>
            <a:r>
              <a:rPr lang="de-CH" sz="5400" b="1" dirty="0">
                <a:solidFill>
                  <a:schemeClr val="bg1"/>
                </a:solidFill>
                <a:latin typeface="Arial" charset="0"/>
              </a:rPr>
              <a:t>Internet </a:t>
            </a:r>
            <a:r>
              <a:rPr lang="de-CH" sz="5400" b="1" dirty="0" err="1">
                <a:solidFill>
                  <a:schemeClr val="bg1"/>
                </a:solidFill>
                <a:latin typeface="Arial" charset="0"/>
              </a:rPr>
              <a:t>Pornography</a:t>
            </a:r>
            <a:endParaRPr lang="de-CH" sz="5400" dirty="0">
              <a:solidFill>
                <a:schemeClr val="bg1"/>
              </a:solidFill>
              <a:latin typeface="Arial" charset="0"/>
            </a:endParaRPr>
          </a:p>
        </p:txBody>
      </p:sp>
    </p:spTree>
    <p:extLst>
      <p:ext uri="{BB962C8B-B14F-4D97-AF65-F5344CB8AC3E}">
        <p14:creationId xmlns:p14="http://schemas.microsoft.com/office/powerpoint/2010/main" val="48524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CH" altLang="de-DE"/>
              <a:t>Example 2</a:t>
            </a:r>
          </a:p>
        </p:txBody>
      </p:sp>
      <p:sp>
        <p:nvSpPr>
          <p:cNvPr id="53251" name="Rectangle 3"/>
          <p:cNvSpPr>
            <a:spLocks noGrp="1" noChangeArrowheads="1"/>
          </p:cNvSpPr>
          <p:nvPr>
            <p:ph type="body" idx="1"/>
          </p:nvPr>
        </p:nvSpPr>
        <p:spPr/>
        <p:txBody>
          <a:bodyPr/>
          <a:lstStyle/>
          <a:p>
            <a:r>
              <a:rPr lang="en-US" altLang="de-DE" sz="2400" dirty="0"/>
              <a:t>The pastor of a large church is, together with his wife, heavily involved in church activities. They provide leadership, they counsel others, they organize events – but there is no time for themselves as a couple.</a:t>
            </a:r>
          </a:p>
          <a:p>
            <a:r>
              <a:rPr lang="en-US" altLang="de-DE" sz="2400" dirty="0"/>
              <a:t>One evening, pastor D. is checking his E-mail. A friendly text, a link, a mouse-click, and he finds himself in a pornographic web-site. He is both disgusted and fascinated. </a:t>
            </a:r>
          </a:p>
          <a:p>
            <a:r>
              <a:rPr lang="en-US" altLang="de-DE" sz="2400" dirty="0"/>
              <a:t>Soon he is sliding into the habit of logging into the net to relax. Two months later he is confronted by the IT-person in his church with a printout of his activities. In this situation, he starts with therapy regarding his dependency.</a:t>
            </a:r>
          </a:p>
        </p:txBody>
      </p:sp>
    </p:spTree>
    <p:extLst>
      <p:ext uri="{BB962C8B-B14F-4D97-AF65-F5344CB8AC3E}">
        <p14:creationId xmlns:p14="http://schemas.microsoft.com/office/powerpoint/2010/main" val="342562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Smartphones </a:t>
            </a:r>
            <a:r>
              <a:rPr lang="de-CH" dirty="0" err="1"/>
              <a:t>have</a:t>
            </a:r>
            <a:r>
              <a:rPr lang="de-CH" dirty="0"/>
              <a:t> </a:t>
            </a:r>
            <a:r>
              <a:rPr lang="de-CH" dirty="0" err="1"/>
              <a:t>changed</a:t>
            </a:r>
            <a:r>
              <a:rPr lang="de-CH" dirty="0"/>
              <a:t> </a:t>
            </a:r>
            <a:r>
              <a:rPr lang="de-CH" dirty="0" err="1"/>
              <a:t>relationships</a:t>
            </a:r>
            <a:endParaRPr lang="de-CH" dirty="0"/>
          </a:p>
        </p:txBody>
      </p:sp>
      <p:pic>
        <p:nvPicPr>
          <p:cNvPr id="7" name="Grafik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709" y="1523048"/>
            <a:ext cx="4902506" cy="3536362"/>
          </a:xfrm>
          <a:prstGeom prst="rect">
            <a:avLst/>
          </a:prstGeom>
        </p:spPr>
      </p:pic>
      <p:pic>
        <p:nvPicPr>
          <p:cNvPr id="2" name="Grafik 1"/>
          <p:cNvPicPr>
            <a:picLocks noChangeAspect="1"/>
          </p:cNvPicPr>
          <p:nvPr/>
        </p:nvPicPr>
        <p:blipFill>
          <a:blip r:embed="rId3"/>
          <a:stretch>
            <a:fillRect/>
          </a:stretch>
        </p:blipFill>
        <p:spPr>
          <a:xfrm>
            <a:off x="6958362" y="2078077"/>
            <a:ext cx="2393213" cy="2902246"/>
          </a:xfrm>
          <a:prstGeom prst="rect">
            <a:avLst/>
          </a:prstGeom>
        </p:spPr>
      </p:pic>
    </p:spTree>
    <p:extLst>
      <p:ext uri="{BB962C8B-B14F-4D97-AF65-F5344CB8AC3E}">
        <p14:creationId xmlns:p14="http://schemas.microsoft.com/office/powerpoint/2010/main" val="107164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de-CH" altLang="de-DE" dirty="0" err="1"/>
              <a:t>Some</a:t>
            </a:r>
            <a:r>
              <a:rPr lang="de-CH" altLang="de-DE" dirty="0"/>
              <a:t> </a:t>
            </a:r>
            <a:r>
              <a:rPr lang="de-CH" altLang="de-DE" dirty="0" err="1"/>
              <a:t>Statistics</a:t>
            </a:r>
            <a:endParaRPr lang="de-DE" altLang="de-DE" dirty="0"/>
          </a:p>
        </p:txBody>
      </p:sp>
      <p:sp>
        <p:nvSpPr>
          <p:cNvPr id="112643" name="Rectangle 3"/>
          <p:cNvSpPr>
            <a:spLocks noGrp="1" noChangeArrowheads="1"/>
          </p:cNvSpPr>
          <p:nvPr>
            <p:ph type="body" idx="1"/>
          </p:nvPr>
        </p:nvSpPr>
        <p:spPr/>
        <p:txBody>
          <a:bodyPr/>
          <a:lstStyle/>
          <a:p>
            <a:pPr>
              <a:lnSpc>
                <a:spcPct val="80000"/>
              </a:lnSpc>
            </a:pPr>
            <a:r>
              <a:rPr lang="en-US" altLang="de-DE" sz="1800" dirty="0"/>
              <a:t>Affecting Adults</a:t>
            </a:r>
          </a:p>
          <a:p>
            <a:pPr lvl="1">
              <a:lnSpc>
                <a:spcPct val="80000"/>
              </a:lnSpc>
            </a:pPr>
            <a:r>
              <a:rPr lang="en-US" altLang="de-DE" sz="2000" dirty="0"/>
              <a:t>20% of men admit accessing pornography at work</a:t>
            </a:r>
          </a:p>
          <a:p>
            <a:pPr lvl="1">
              <a:lnSpc>
                <a:spcPct val="80000"/>
              </a:lnSpc>
            </a:pPr>
            <a:r>
              <a:rPr lang="en-US" altLang="de-DE" sz="2000" dirty="0"/>
              <a:t>13% of women admit accessing pornography at work</a:t>
            </a:r>
          </a:p>
          <a:p>
            <a:pPr lvl="1">
              <a:lnSpc>
                <a:spcPct val="80000"/>
              </a:lnSpc>
            </a:pPr>
            <a:r>
              <a:rPr lang="en-US" altLang="de-DE" sz="2000" dirty="0"/>
              <a:t>10% of adults admit having internet sexual addiction.</a:t>
            </a:r>
          </a:p>
          <a:p>
            <a:pPr>
              <a:lnSpc>
                <a:spcPct val="80000"/>
              </a:lnSpc>
              <a:buFont typeface="Wingdings" panose="05000000000000000000" pitchFamily="2" charset="2"/>
              <a:buNone/>
            </a:pPr>
            <a:endParaRPr lang="en-US" altLang="de-DE" sz="1800" dirty="0"/>
          </a:p>
          <a:p>
            <a:pPr>
              <a:lnSpc>
                <a:spcPct val="80000"/>
              </a:lnSpc>
            </a:pPr>
            <a:r>
              <a:rPr lang="en-US" altLang="de-DE" sz="1800" dirty="0"/>
              <a:t>Business Productivity</a:t>
            </a:r>
          </a:p>
          <a:p>
            <a:pPr lvl="1">
              <a:lnSpc>
                <a:spcPct val="80000"/>
              </a:lnSpc>
            </a:pPr>
            <a:r>
              <a:rPr lang="en-US" altLang="de-DE" sz="2000" dirty="0"/>
              <a:t>70 percent of all internet porn traffic occurs during the 9-to-5 workday. </a:t>
            </a:r>
          </a:p>
          <a:p>
            <a:pPr lvl="1">
              <a:lnSpc>
                <a:spcPct val="80000"/>
              </a:lnSpc>
            </a:pPr>
            <a:r>
              <a:rPr lang="en-US" altLang="de-DE" sz="2000" dirty="0"/>
              <a:t>Nearly one out of three companies has terminated an employee for inappropriate web use.</a:t>
            </a:r>
          </a:p>
          <a:p>
            <a:pPr lvl="1">
              <a:lnSpc>
                <a:spcPct val="80000"/>
              </a:lnSpc>
            </a:pPr>
            <a:r>
              <a:rPr lang="en-US" altLang="de-DE" sz="2000" dirty="0"/>
              <a:t>30 to 40 percent of employee internet activity is non business-related, </a:t>
            </a:r>
            <a:br>
              <a:rPr lang="en-US" altLang="de-DE" sz="2000" dirty="0"/>
            </a:br>
            <a:r>
              <a:rPr lang="en-US" altLang="de-DE" sz="2000" dirty="0"/>
              <a:t>costing millions of dollars in productivity.</a:t>
            </a:r>
            <a:br>
              <a:rPr lang="en-US" altLang="de-DE" sz="2000" dirty="0"/>
            </a:br>
            <a:r>
              <a:rPr lang="en-US" altLang="de-DE" sz="2000" dirty="0"/>
              <a:t>Not all the activity is porn related. </a:t>
            </a:r>
            <a:br>
              <a:rPr lang="en-US" altLang="de-DE" sz="2000" dirty="0"/>
            </a:br>
            <a:r>
              <a:rPr lang="en-US" altLang="de-DE" sz="2000" dirty="0"/>
              <a:t>Frequent News Zapping – checking private mails and Social Media </a:t>
            </a:r>
            <a:endParaRPr lang="de-DE" altLang="de-DE" dirty="0"/>
          </a:p>
        </p:txBody>
      </p:sp>
    </p:spTree>
    <p:extLst>
      <p:ext uri="{BB962C8B-B14F-4D97-AF65-F5344CB8AC3E}">
        <p14:creationId xmlns:p14="http://schemas.microsoft.com/office/powerpoint/2010/main" val="387322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1353581" y="3274999"/>
            <a:ext cx="97341" cy="8843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2" name="Rechteck 71"/>
          <p:cNvSpPr/>
          <p:nvPr/>
        </p:nvSpPr>
        <p:spPr>
          <a:xfrm>
            <a:off x="5277724" y="1445957"/>
            <a:ext cx="2016868" cy="23863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1" name="Rechteck 70"/>
          <p:cNvSpPr/>
          <p:nvPr/>
        </p:nvSpPr>
        <p:spPr>
          <a:xfrm>
            <a:off x="3048287" y="1457847"/>
            <a:ext cx="2166173" cy="23863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7353988" y="1449659"/>
            <a:ext cx="3663416" cy="23863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1"/>
          <p:cNvSpPr/>
          <p:nvPr/>
        </p:nvSpPr>
        <p:spPr>
          <a:xfrm>
            <a:off x="-144966" y="5549011"/>
            <a:ext cx="10738625" cy="187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366" name="Rectangle 5"/>
          <p:cNvSpPr>
            <a:spLocks noGrp="1" noChangeArrowheads="1"/>
          </p:cNvSpPr>
          <p:nvPr>
            <p:ph type="title"/>
          </p:nvPr>
        </p:nvSpPr>
        <p:spPr/>
        <p:txBody>
          <a:bodyPr/>
          <a:lstStyle/>
          <a:p>
            <a:r>
              <a:rPr lang="de-CH" altLang="de-DE" dirty="0"/>
              <a:t>DIMENSIONS</a:t>
            </a:r>
          </a:p>
        </p:txBody>
      </p:sp>
      <p:sp>
        <p:nvSpPr>
          <p:cNvPr id="15363" name="Line 2"/>
          <p:cNvSpPr>
            <a:spLocks noChangeShapeType="1"/>
          </p:cNvSpPr>
          <p:nvPr/>
        </p:nvSpPr>
        <p:spPr bwMode="auto">
          <a:xfrm flipV="1">
            <a:off x="1450922" y="4495831"/>
            <a:ext cx="3004350" cy="1462711"/>
          </a:xfrm>
          <a:prstGeom prst="line">
            <a:avLst/>
          </a:prstGeom>
          <a:noFill/>
          <a:ln w="28575">
            <a:solidFill>
              <a:schemeClr val="tx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de-CH"/>
          </a:p>
        </p:txBody>
      </p:sp>
      <p:sp>
        <p:nvSpPr>
          <p:cNvPr id="15364" name="Text Box 3"/>
          <p:cNvSpPr txBox="1">
            <a:spLocks noChangeArrowheads="1"/>
          </p:cNvSpPr>
          <p:nvPr/>
        </p:nvSpPr>
        <p:spPr bwMode="auto">
          <a:xfrm>
            <a:off x="3586011" y="4842862"/>
            <a:ext cx="872862" cy="35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DE" altLang="de-DE" sz="1400" dirty="0">
                <a:solidFill>
                  <a:schemeClr val="bg2">
                    <a:lumMod val="50000"/>
                  </a:schemeClr>
                </a:solidFill>
              </a:rPr>
              <a:t>Soft,</a:t>
            </a:r>
            <a:br>
              <a:rPr lang="de-DE" altLang="de-DE" sz="1400" dirty="0">
                <a:solidFill>
                  <a:schemeClr val="bg2">
                    <a:lumMod val="50000"/>
                  </a:schemeClr>
                </a:solidFill>
              </a:rPr>
            </a:br>
            <a:r>
              <a:rPr lang="de-DE" altLang="de-DE" sz="1400" dirty="0">
                <a:solidFill>
                  <a:schemeClr val="bg2">
                    <a:lumMod val="50000"/>
                  </a:schemeClr>
                </a:solidFill>
              </a:rPr>
              <a:t>but </a:t>
            </a:r>
            <a:r>
              <a:rPr lang="de-DE" altLang="de-DE" sz="1400" dirty="0" err="1">
                <a:solidFill>
                  <a:schemeClr val="bg2">
                    <a:lumMod val="50000"/>
                  </a:schemeClr>
                </a:solidFill>
              </a:rPr>
              <a:t>frequent</a:t>
            </a:r>
            <a:endParaRPr lang="de-DE" altLang="de-DE" sz="1400" dirty="0">
              <a:solidFill>
                <a:schemeClr val="bg2">
                  <a:lumMod val="50000"/>
                </a:schemeClr>
              </a:solidFill>
            </a:endParaRPr>
          </a:p>
        </p:txBody>
      </p:sp>
      <p:sp>
        <p:nvSpPr>
          <p:cNvPr id="15365" name="Rectangle 4"/>
          <p:cNvSpPr>
            <a:spLocks noChangeArrowheads="1"/>
          </p:cNvSpPr>
          <p:nvPr/>
        </p:nvSpPr>
        <p:spPr bwMode="auto">
          <a:xfrm>
            <a:off x="5089986" y="5842047"/>
            <a:ext cx="124475" cy="311077"/>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67" name="Line 6"/>
          <p:cNvSpPr>
            <a:spLocks noChangeShapeType="1"/>
          </p:cNvSpPr>
          <p:nvPr/>
        </p:nvSpPr>
        <p:spPr bwMode="auto">
          <a:xfrm flipV="1">
            <a:off x="1450922" y="3144205"/>
            <a:ext cx="0" cy="2814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68" name="Line 7"/>
          <p:cNvSpPr>
            <a:spLocks noChangeShapeType="1"/>
          </p:cNvSpPr>
          <p:nvPr/>
        </p:nvSpPr>
        <p:spPr bwMode="auto">
          <a:xfrm>
            <a:off x="1450923" y="5958542"/>
            <a:ext cx="407549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69" name="Text Box 8"/>
          <p:cNvSpPr txBox="1">
            <a:spLocks noChangeArrowheads="1"/>
          </p:cNvSpPr>
          <p:nvPr/>
        </p:nvSpPr>
        <p:spPr bwMode="auto">
          <a:xfrm>
            <a:off x="4531611" y="4125897"/>
            <a:ext cx="27629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spcBef>
                <a:spcPct val="0"/>
              </a:spcBef>
            </a:pPr>
            <a:r>
              <a:rPr lang="de-CH" altLang="de-DE" dirty="0" err="1">
                <a:latin typeface="Calibri" panose="020F0502020204030204" pitchFamily="34" charset="0"/>
              </a:rPr>
              <a:t>Frequency</a:t>
            </a:r>
            <a:br>
              <a:rPr lang="de-CH" altLang="de-DE" dirty="0">
                <a:solidFill>
                  <a:schemeClr val="bg2">
                    <a:lumMod val="50000"/>
                  </a:schemeClr>
                </a:solidFill>
                <a:latin typeface="Calibri" panose="020F0502020204030204" pitchFamily="34" charset="0"/>
              </a:rPr>
            </a:br>
            <a:r>
              <a:rPr lang="de-CH" altLang="de-DE" dirty="0">
                <a:solidFill>
                  <a:schemeClr val="bg2">
                    <a:lumMod val="50000"/>
                  </a:schemeClr>
                </a:solidFill>
                <a:latin typeface="Calibri" panose="020F0502020204030204" pitchFamily="34" charset="0"/>
              </a:rPr>
              <a:t>5 – 35 </a:t>
            </a:r>
            <a:r>
              <a:rPr lang="de-CH" altLang="de-DE" dirty="0" err="1">
                <a:solidFill>
                  <a:schemeClr val="bg2">
                    <a:lumMod val="50000"/>
                  </a:schemeClr>
                </a:solidFill>
                <a:latin typeface="Calibri" panose="020F0502020204030204" pitchFamily="34" charset="0"/>
              </a:rPr>
              <a:t>hrs</a:t>
            </a:r>
            <a:r>
              <a:rPr lang="de-CH" altLang="de-DE" dirty="0">
                <a:solidFill>
                  <a:schemeClr val="bg2">
                    <a:lumMod val="50000"/>
                  </a:schemeClr>
                </a:solidFill>
                <a:latin typeface="Calibri" panose="020F0502020204030204" pitchFamily="34" charset="0"/>
              </a:rPr>
              <a:t> / </a:t>
            </a:r>
            <a:r>
              <a:rPr lang="de-CH" altLang="de-DE" dirty="0" err="1">
                <a:solidFill>
                  <a:schemeClr val="bg2">
                    <a:lumMod val="50000"/>
                  </a:schemeClr>
                </a:solidFill>
                <a:latin typeface="Calibri" panose="020F0502020204030204" pitchFamily="34" charset="0"/>
              </a:rPr>
              <a:t>week</a:t>
            </a:r>
            <a:endParaRPr lang="de-CH" altLang="de-DE" dirty="0">
              <a:solidFill>
                <a:schemeClr val="bg2">
                  <a:lumMod val="50000"/>
                </a:schemeClr>
              </a:solidFill>
              <a:latin typeface="Calibri" panose="020F0502020204030204" pitchFamily="34" charset="0"/>
            </a:endParaRPr>
          </a:p>
        </p:txBody>
      </p:sp>
      <p:sp>
        <p:nvSpPr>
          <p:cNvPr id="15370" name="Text Box 9"/>
          <p:cNvSpPr txBox="1">
            <a:spLocks noChangeArrowheads="1"/>
          </p:cNvSpPr>
          <p:nvPr/>
        </p:nvSpPr>
        <p:spPr bwMode="auto">
          <a:xfrm>
            <a:off x="1402786" y="3078777"/>
            <a:ext cx="1665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a:latin typeface="Calibri" panose="020F0502020204030204" pitchFamily="34" charset="0"/>
              </a:rPr>
              <a:t>Content</a:t>
            </a:r>
          </a:p>
        </p:txBody>
      </p:sp>
      <p:sp>
        <p:nvSpPr>
          <p:cNvPr id="15371" name="Text Box 10"/>
          <p:cNvSpPr txBox="1">
            <a:spLocks noChangeArrowheads="1"/>
          </p:cNvSpPr>
          <p:nvPr/>
        </p:nvSpPr>
        <p:spPr bwMode="auto">
          <a:xfrm>
            <a:off x="5526417" y="5703210"/>
            <a:ext cx="1503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dirty="0" err="1">
                <a:latin typeface="Calibri" panose="020F0502020204030204" pitchFamily="34" charset="0"/>
              </a:rPr>
              <a:t>Effects</a:t>
            </a:r>
            <a:endParaRPr lang="de-CH" altLang="de-DE" dirty="0">
              <a:latin typeface="Calibri" panose="020F0502020204030204" pitchFamily="34" charset="0"/>
            </a:endParaRPr>
          </a:p>
        </p:txBody>
      </p:sp>
      <p:sp>
        <p:nvSpPr>
          <p:cNvPr id="15372" name="Line 11"/>
          <p:cNvSpPr>
            <a:spLocks noChangeShapeType="1"/>
          </p:cNvSpPr>
          <p:nvPr/>
        </p:nvSpPr>
        <p:spPr bwMode="auto">
          <a:xfrm>
            <a:off x="1936559" y="5667588"/>
            <a:ext cx="96272" cy="1454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3" name="Text Box 12"/>
          <p:cNvSpPr txBox="1">
            <a:spLocks noChangeArrowheads="1"/>
          </p:cNvSpPr>
          <p:nvPr/>
        </p:nvSpPr>
        <p:spPr bwMode="auto">
          <a:xfrm>
            <a:off x="1468458" y="5269984"/>
            <a:ext cx="1485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err="1">
                <a:solidFill>
                  <a:schemeClr val="bg2">
                    <a:lumMod val="50000"/>
                  </a:schemeClr>
                </a:solidFill>
                <a:latin typeface="Calibri" panose="020F0502020204030204" pitchFamily="34" charset="0"/>
              </a:rPr>
              <a:t>sporadic</a:t>
            </a:r>
            <a:endParaRPr lang="de-CH" altLang="de-DE" dirty="0">
              <a:solidFill>
                <a:schemeClr val="bg2">
                  <a:lumMod val="50000"/>
                </a:schemeClr>
              </a:solidFill>
              <a:latin typeface="Calibri" panose="020F0502020204030204" pitchFamily="34" charset="0"/>
            </a:endParaRPr>
          </a:p>
        </p:txBody>
      </p:sp>
      <p:sp>
        <p:nvSpPr>
          <p:cNvPr id="15374" name="Line 13"/>
          <p:cNvSpPr>
            <a:spLocks noChangeShapeType="1"/>
          </p:cNvSpPr>
          <p:nvPr/>
        </p:nvSpPr>
        <p:spPr bwMode="auto">
          <a:xfrm>
            <a:off x="1353581" y="5376634"/>
            <a:ext cx="193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5" name="Text Box 14"/>
          <p:cNvSpPr txBox="1">
            <a:spLocks noChangeArrowheads="1"/>
          </p:cNvSpPr>
          <p:nvPr/>
        </p:nvSpPr>
        <p:spPr bwMode="auto">
          <a:xfrm>
            <a:off x="333655" y="5133816"/>
            <a:ext cx="92258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100" dirty="0">
                <a:latin typeface="Calibri" panose="020F0502020204030204" pitchFamily="34" charset="0"/>
              </a:rPr>
              <a:t>Soft </a:t>
            </a:r>
            <a:r>
              <a:rPr lang="de-CH" altLang="de-DE" sz="1100" dirty="0" err="1">
                <a:latin typeface="Calibri" panose="020F0502020204030204" pitchFamily="34" charset="0"/>
              </a:rPr>
              <a:t>pornography</a:t>
            </a:r>
            <a:br>
              <a:rPr lang="de-CH" altLang="de-DE" sz="1100" dirty="0">
                <a:latin typeface="Calibri" panose="020F0502020204030204" pitchFamily="34" charset="0"/>
              </a:rPr>
            </a:br>
            <a:endParaRPr lang="de-CH" altLang="de-DE" sz="1100" dirty="0">
              <a:latin typeface="Calibri" panose="020F0502020204030204" pitchFamily="34" charset="0"/>
            </a:endParaRPr>
          </a:p>
        </p:txBody>
      </p:sp>
      <p:sp>
        <p:nvSpPr>
          <p:cNvPr id="15376" name="Line 15"/>
          <p:cNvSpPr>
            <a:spLocks noChangeShapeType="1"/>
          </p:cNvSpPr>
          <p:nvPr/>
        </p:nvSpPr>
        <p:spPr bwMode="auto">
          <a:xfrm>
            <a:off x="1353581" y="4697385"/>
            <a:ext cx="193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7" name="Text Box 16"/>
          <p:cNvSpPr txBox="1">
            <a:spLocks noChangeArrowheads="1"/>
          </p:cNvSpPr>
          <p:nvPr/>
        </p:nvSpPr>
        <p:spPr bwMode="auto">
          <a:xfrm>
            <a:off x="480719" y="4600044"/>
            <a:ext cx="7755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100">
                <a:latin typeface="Calibri" panose="020F0502020204030204" pitchFamily="34" charset="0"/>
              </a:rPr>
              <a:t>Hardcore</a:t>
            </a:r>
          </a:p>
        </p:txBody>
      </p:sp>
      <p:sp>
        <p:nvSpPr>
          <p:cNvPr id="15378" name="Line 17"/>
          <p:cNvSpPr>
            <a:spLocks noChangeShapeType="1"/>
          </p:cNvSpPr>
          <p:nvPr/>
        </p:nvSpPr>
        <p:spPr bwMode="auto">
          <a:xfrm>
            <a:off x="1353581" y="4018136"/>
            <a:ext cx="193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9" name="Text Box 18"/>
          <p:cNvSpPr txBox="1">
            <a:spLocks noChangeArrowheads="1"/>
          </p:cNvSpPr>
          <p:nvPr/>
        </p:nvSpPr>
        <p:spPr bwMode="auto">
          <a:xfrm>
            <a:off x="358776" y="3697775"/>
            <a:ext cx="89746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100" dirty="0" err="1">
                <a:latin typeface="Calibri" panose="020F0502020204030204" pitchFamily="34" charset="0"/>
              </a:rPr>
              <a:t>Violence</a:t>
            </a:r>
            <a:r>
              <a:rPr lang="de-CH" altLang="de-DE" sz="1100" dirty="0">
                <a:latin typeface="Calibri" panose="020F0502020204030204" pitchFamily="34" charset="0"/>
              </a:rPr>
              <a:t> </a:t>
            </a:r>
            <a:r>
              <a:rPr lang="de-CH" altLang="de-DE" sz="1100" dirty="0" err="1">
                <a:latin typeface="Calibri" panose="020F0502020204030204" pitchFamily="34" charset="0"/>
              </a:rPr>
              <a:t>Excrements</a:t>
            </a:r>
            <a:r>
              <a:rPr lang="de-CH" altLang="de-DE" sz="1100" dirty="0">
                <a:latin typeface="Calibri" panose="020F0502020204030204" pitchFamily="34" charset="0"/>
              </a:rPr>
              <a:t> Animals</a:t>
            </a:r>
          </a:p>
        </p:txBody>
      </p:sp>
      <p:sp>
        <p:nvSpPr>
          <p:cNvPr id="15380" name="Line 19"/>
          <p:cNvSpPr>
            <a:spLocks noChangeShapeType="1"/>
          </p:cNvSpPr>
          <p:nvPr/>
        </p:nvSpPr>
        <p:spPr bwMode="auto">
          <a:xfrm>
            <a:off x="1353581" y="3338887"/>
            <a:ext cx="193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1" name="Text Box 20"/>
          <p:cNvSpPr txBox="1">
            <a:spLocks noChangeArrowheads="1"/>
          </p:cNvSpPr>
          <p:nvPr/>
        </p:nvSpPr>
        <p:spPr bwMode="auto">
          <a:xfrm>
            <a:off x="480719" y="3241546"/>
            <a:ext cx="7755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100" dirty="0" err="1">
                <a:latin typeface="Calibri" panose="020F0502020204030204" pitchFamily="34" charset="0"/>
              </a:rPr>
              <a:t>Pädophilia</a:t>
            </a:r>
            <a:endParaRPr lang="de-CH" altLang="de-DE" sz="1100" dirty="0">
              <a:latin typeface="Calibri" panose="020F0502020204030204" pitchFamily="34" charset="0"/>
            </a:endParaRPr>
          </a:p>
        </p:txBody>
      </p:sp>
      <p:sp>
        <p:nvSpPr>
          <p:cNvPr id="15385" name="Line 24"/>
          <p:cNvSpPr>
            <a:spLocks noChangeShapeType="1"/>
          </p:cNvSpPr>
          <p:nvPr/>
        </p:nvSpPr>
        <p:spPr bwMode="auto">
          <a:xfrm>
            <a:off x="2178307" y="5861201"/>
            <a:ext cx="0" cy="242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7" name="Line 26"/>
          <p:cNvSpPr>
            <a:spLocks noChangeShapeType="1"/>
          </p:cNvSpPr>
          <p:nvPr/>
        </p:nvSpPr>
        <p:spPr bwMode="auto">
          <a:xfrm>
            <a:off x="2906761" y="5861201"/>
            <a:ext cx="0" cy="242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9" name="Line 28"/>
          <p:cNvSpPr>
            <a:spLocks noChangeShapeType="1"/>
          </p:cNvSpPr>
          <p:nvPr/>
        </p:nvSpPr>
        <p:spPr bwMode="auto">
          <a:xfrm>
            <a:off x="3639495" y="5861201"/>
            <a:ext cx="0" cy="242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91" name="Line 30"/>
          <p:cNvSpPr>
            <a:spLocks noChangeShapeType="1"/>
          </p:cNvSpPr>
          <p:nvPr/>
        </p:nvSpPr>
        <p:spPr bwMode="auto">
          <a:xfrm>
            <a:off x="4382924" y="5861201"/>
            <a:ext cx="0" cy="242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93" name="Line 32"/>
          <p:cNvSpPr>
            <a:spLocks noChangeShapeType="1"/>
          </p:cNvSpPr>
          <p:nvPr/>
        </p:nvSpPr>
        <p:spPr bwMode="auto">
          <a:xfrm>
            <a:off x="5138121" y="5861201"/>
            <a:ext cx="0" cy="2428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5" name="Textfeld 4"/>
          <p:cNvSpPr txBox="1"/>
          <p:nvPr/>
        </p:nvSpPr>
        <p:spPr>
          <a:xfrm>
            <a:off x="3029627" y="1399744"/>
            <a:ext cx="2104963" cy="584775"/>
          </a:xfrm>
          <a:prstGeom prst="rect">
            <a:avLst/>
          </a:prstGeom>
          <a:noFill/>
        </p:spPr>
        <p:txBody>
          <a:bodyPr wrap="square" rtlCol="0">
            <a:spAutoFit/>
          </a:bodyPr>
          <a:lstStyle/>
          <a:p>
            <a:r>
              <a:rPr lang="de-CH" altLang="de-DE" sz="3200" dirty="0"/>
              <a:t>Content</a:t>
            </a:r>
            <a:endParaRPr lang="de-CH" sz="3200" dirty="0"/>
          </a:p>
        </p:txBody>
      </p:sp>
      <p:sp>
        <p:nvSpPr>
          <p:cNvPr id="10" name="Textfeld 9"/>
          <p:cNvSpPr txBox="1"/>
          <p:nvPr/>
        </p:nvSpPr>
        <p:spPr>
          <a:xfrm>
            <a:off x="7342837" y="1902597"/>
            <a:ext cx="2832410" cy="1754326"/>
          </a:xfrm>
          <a:prstGeom prst="rect">
            <a:avLst/>
          </a:prstGeom>
          <a:noFill/>
        </p:spPr>
        <p:txBody>
          <a:bodyPr wrap="square" rtlCol="0">
            <a:spAutoFit/>
          </a:bodyPr>
          <a:lstStyle/>
          <a:p>
            <a:pPr marL="285750" indent="-285750">
              <a:buFont typeface="Arial" panose="020B0604020202020204" pitchFamily="34" charset="0"/>
              <a:buChar char="•"/>
            </a:pPr>
            <a:r>
              <a:rPr lang="de-CH" dirty="0" err="1"/>
              <a:t>Partnership</a:t>
            </a:r>
            <a:endParaRPr lang="de-CH" dirty="0"/>
          </a:p>
          <a:p>
            <a:pPr marL="285750" indent="-285750">
              <a:buFont typeface="Arial" panose="020B0604020202020204" pitchFamily="34" charset="0"/>
              <a:buChar char="•"/>
            </a:pPr>
            <a:r>
              <a:rPr lang="de-CH" dirty="0"/>
              <a:t>Work</a:t>
            </a:r>
          </a:p>
          <a:p>
            <a:pPr marL="285750" indent="-285750">
              <a:buFont typeface="Arial" panose="020B0604020202020204" pitchFamily="34" charset="0"/>
              <a:buChar char="•"/>
            </a:pPr>
            <a:r>
              <a:rPr lang="de-CH" dirty="0"/>
              <a:t>Legal </a:t>
            </a:r>
            <a:r>
              <a:rPr lang="de-CH" dirty="0" err="1"/>
              <a:t>Consequences</a:t>
            </a:r>
            <a:endParaRPr lang="de-CH" dirty="0"/>
          </a:p>
          <a:p>
            <a:pPr marL="285750" indent="-285750">
              <a:buFont typeface="Arial" panose="020B0604020202020204" pitchFamily="34" charset="0"/>
              <a:buChar char="•"/>
            </a:pPr>
            <a:r>
              <a:rPr lang="de-CH" dirty="0"/>
              <a:t>Medical </a:t>
            </a:r>
            <a:r>
              <a:rPr lang="de-CH" dirty="0" err="1"/>
              <a:t>Consequences</a:t>
            </a:r>
            <a:endParaRPr lang="de-CH" dirty="0"/>
          </a:p>
          <a:p>
            <a:pPr marL="285750" indent="-285750">
              <a:buFont typeface="Arial" panose="020B0604020202020204" pitchFamily="34" charset="0"/>
              <a:buChar char="•"/>
            </a:pPr>
            <a:r>
              <a:rPr lang="de-CH" dirty="0"/>
              <a:t>Personal </a:t>
            </a:r>
            <a:r>
              <a:rPr lang="de-CH" dirty="0" err="1"/>
              <a:t>Discontent</a:t>
            </a:r>
            <a:r>
              <a:rPr lang="de-CH" dirty="0"/>
              <a:t> / Feelings </a:t>
            </a:r>
            <a:r>
              <a:rPr lang="de-CH" dirty="0" err="1"/>
              <a:t>of</a:t>
            </a:r>
            <a:r>
              <a:rPr lang="de-CH" dirty="0"/>
              <a:t> </a:t>
            </a:r>
            <a:r>
              <a:rPr lang="de-CH" dirty="0" err="1"/>
              <a:t>Guilt</a:t>
            </a:r>
            <a:endParaRPr lang="de-CH" dirty="0"/>
          </a:p>
        </p:txBody>
      </p:sp>
      <p:sp>
        <p:nvSpPr>
          <p:cNvPr id="70" name="Textfeld 69"/>
          <p:cNvSpPr txBox="1"/>
          <p:nvPr/>
        </p:nvSpPr>
        <p:spPr>
          <a:xfrm>
            <a:off x="3063081" y="1902597"/>
            <a:ext cx="2199851" cy="1200329"/>
          </a:xfrm>
          <a:prstGeom prst="rect">
            <a:avLst/>
          </a:prstGeom>
          <a:noFill/>
        </p:spPr>
        <p:txBody>
          <a:bodyPr wrap="square" rtlCol="0">
            <a:spAutoFit/>
          </a:bodyPr>
          <a:lstStyle/>
          <a:p>
            <a:pPr marL="285750" indent="-285750">
              <a:buFont typeface="Arial" panose="020B0604020202020204" pitchFamily="34" charset="0"/>
              <a:buChar char="•"/>
            </a:pPr>
            <a:r>
              <a:rPr lang="de-CH" dirty="0" err="1"/>
              <a:t>Pedophilia</a:t>
            </a:r>
            <a:endParaRPr lang="de-CH" dirty="0"/>
          </a:p>
          <a:p>
            <a:pPr marL="285750" indent="-285750">
              <a:buFont typeface="Arial" panose="020B0604020202020204" pitchFamily="34" charset="0"/>
              <a:buChar char="•"/>
            </a:pPr>
            <a:r>
              <a:rPr lang="de-CH" dirty="0" err="1"/>
              <a:t>Violence</a:t>
            </a:r>
            <a:endParaRPr lang="de-CH" dirty="0"/>
          </a:p>
          <a:p>
            <a:pPr marL="285750" indent="-285750">
              <a:buFont typeface="Arial" panose="020B0604020202020204" pitchFamily="34" charset="0"/>
              <a:buChar char="•"/>
            </a:pPr>
            <a:r>
              <a:rPr lang="de-CH" dirty="0"/>
              <a:t>Hardcore</a:t>
            </a:r>
          </a:p>
          <a:p>
            <a:pPr marL="285750" indent="-285750">
              <a:buFont typeface="Arial" panose="020B0604020202020204" pitchFamily="34" charset="0"/>
              <a:buChar char="•"/>
            </a:pPr>
            <a:r>
              <a:rPr lang="de-CH" dirty="0"/>
              <a:t>Soft </a:t>
            </a:r>
            <a:r>
              <a:rPr lang="de-CH" dirty="0" err="1"/>
              <a:t>pornography</a:t>
            </a:r>
            <a:endParaRPr lang="de-CH" dirty="0"/>
          </a:p>
        </p:txBody>
      </p:sp>
      <p:sp>
        <p:nvSpPr>
          <p:cNvPr id="73" name="Textfeld 72"/>
          <p:cNvSpPr txBox="1"/>
          <p:nvPr/>
        </p:nvSpPr>
        <p:spPr>
          <a:xfrm>
            <a:off x="5284109" y="1913533"/>
            <a:ext cx="1634773" cy="646331"/>
          </a:xfrm>
          <a:prstGeom prst="rect">
            <a:avLst/>
          </a:prstGeom>
          <a:noFill/>
        </p:spPr>
        <p:txBody>
          <a:bodyPr wrap="square" rtlCol="0">
            <a:spAutoFit/>
          </a:bodyPr>
          <a:lstStyle/>
          <a:p>
            <a:pPr marL="285750" indent="-285750">
              <a:buFont typeface="Arial" panose="020B0604020202020204" pitchFamily="34" charset="0"/>
              <a:buChar char="•"/>
            </a:pPr>
            <a:r>
              <a:rPr lang="de-CH" dirty="0" err="1"/>
              <a:t>Sporadic</a:t>
            </a:r>
            <a:endParaRPr lang="de-CH" dirty="0"/>
          </a:p>
          <a:p>
            <a:pPr marL="285750" indent="-285750">
              <a:buFont typeface="Arial" panose="020B0604020202020204" pitchFamily="34" charset="0"/>
              <a:buChar char="•"/>
            </a:pPr>
            <a:r>
              <a:rPr lang="de-CH" dirty="0" err="1"/>
              <a:t>Frequent</a:t>
            </a:r>
            <a:r>
              <a:rPr lang="de-CH" dirty="0"/>
              <a:t> </a:t>
            </a:r>
          </a:p>
        </p:txBody>
      </p:sp>
      <p:sp>
        <p:nvSpPr>
          <p:cNvPr id="75" name="Textfeld 74"/>
          <p:cNvSpPr txBox="1"/>
          <p:nvPr/>
        </p:nvSpPr>
        <p:spPr>
          <a:xfrm>
            <a:off x="7380158" y="1404773"/>
            <a:ext cx="2961194" cy="584775"/>
          </a:xfrm>
          <a:prstGeom prst="rect">
            <a:avLst/>
          </a:prstGeom>
          <a:noFill/>
        </p:spPr>
        <p:txBody>
          <a:bodyPr wrap="square" rtlCol="0">
            <a:spAutoFit/>
          </a:bodyPr>
          <a:lstStyle/>
          <a:p>
            <a:r>
              <a:rPr lang="de-CH" altLang="de-DE" sz="3200" dirty="0" err="1"/>
              <a:t>Context</a:t>
            </a:r>
            <a:r>
              <a:rPr lang="de-CH" altLang="de-DE" sz="3200" dirty="0"/>
              <a:t> / </a:t>
            </a:r>
            <a:r>
              <a:rPr lang="de-CH" altLang="de-DE" sz="3200" dirty="0" err="1"/>
              <a:t>Effects</a:t>
            </a:r>
            <a:endParaRPr lang="de-CH" sz="3200" dirty="0"/>
          </a:p>
        </p:txBody>
      </p:sp>
      <p:sp>
        <p:nvSpPr>
          <p:cNvPr id="76" name="Textfeld 75"/>
          <p:cNvSpPr txBox="1"/>
          <p:nvPr/>
        </p:nvSpPr>
        <p:spPr>
          <a:xfrm>
            <a:off x="5266574" y="1399744"/>
            <a:ext cx="1929488" cy="584775"/>
          </a:xfrm>
          <a:prstGeom prst="rect">
            <a:avLst/>
          </a:prstGeom>
          <a:noFill/>
        </p:spPr>
        <p:txBody>
          <a:bodyPr wrap="square" rtlCol="0">
            <a:spAutoFit/>
          </a:bodyPr>
          <a:lstStyle/>
          <a:p>
            <a:r>
              <a:rPr lang="de-CH" altLang="de-DE" sz="3200" dirty="0" err="1"/>
              <a:t>Frequency</a:t>
            </a:r>
            <a:endParaRPr lang="de-CH" sz="3200" dirty="0"/>
          </a:p>
        </p:txBody>
      </p:sp>
    </p:spTree>
    <p:extLst>
      <p:ext uri="{BB962C8B-B14F-4D97-AF65-F5344CB8AC3E}">
        <p14:creationId xmlns:p14="http://schemas.microsoft.com/office/powerpoint/2010/main" val="257894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38"/>
          <p:cNvSpPr>
            <a:spLocks noChangeArrowheads="1"/>
          </p:cNvSpPr>
          <p:nvPr/>
        </p:nvSpPr>
        <p:spPr bwMode="auto">
          <a:xfrm>
            <a:off x="6891339" y="4040887"/>
            <a:ext cx="503238" cy="503238"/>
          </a:xfrm>
          <a:prstGeom prst="ellipse">
            <a:avLst/>
          </a:prstGeom>
          <a:solidFill>
            <a:srgbClr val="F1850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dirty="0"/>
          </a:p>
        </p:txBody>
      </p:sp>
      <p:sp>
        <p:nvSpPr>
          <p:cNvPr id="2" name="Rechteck 1"/>
          <p:cNvSpPr/>
          <p:nvPr/>
        </p:nvSpPr>
        <p:spPr>
          <a:xfrm>
            <a:off x="-144966" y="5549011"/>
            <a:ext cx="10738625" cy="187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362" name="Rectangle 55"/>
          <p:cNvSpPr>
            <a:spLocks noChangeArrowheads="1"/>
          </p:cNvSpPr>
          <p:nvPr/>
        </p:nvSpPr>
        <p:spPr bwMode="auto">
          <a:xfrm>
            <a:off x="1979614" y="1835625"/>
            <a:ext cx="7850187" cy="1548000"/>
          </a:xfrm>
          <a:prstGeom prst="rect">
            <a:avLst/>
          </a:prstGeom>
          <a:solidFill>
            <a:srgbClr val="FF656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63" name="Line 2"/>
          <p:cNvSpPr>
            <a:spLocks noChangeShapeType="1"/>
          </p:cNvSpPr>
          <p:nvPr/>
        </p:nvSpPr>
        <p:spPr bwMode="auto">
          <a:xfrm flipV="1">
            <a:off x="1979613" y="4036123"/>
            <a:ext cx="3744912" cy="1728788"/>
          </a:xfrm>
          <a:prstGeom prst="line">
            <a:avLst/>
          </a:prstGeom>
          <a:noFill/>
          <a:ln w="28575">
            <a:solidFill>
              <a:schemeClr val="tx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69" name="Oval 36"/>
          <p:cNvSpPr>
            <a:spLocks noChangeArrowheads="1"/>
          </p:cNvSpPr>
          <p:nvPr/>
        </p:nvSpPr>
        <p:spPr bwMode="auto">
          <a:xfrm>
            <a:off x="3876680" y="4538529"/>
            <a:ext cx="503238" cy="503238"/>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64" name="Text Box 3"/>
          <p:cNvSpPr txBox="1">
            <a:spLocks noChangeArrowheads="1"/>
          </p:cNvSpPr>
          <p:nvPr/>
        </p:nvSpPr>
        <p:spPr bwMode="auto">
          <a:xfrm>
            <a:off x="5148263" y="4109148"/>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DE" altLang="de-DE" sz="1400" dirty="0">
                <a:solidFill>
                  <a:schemeClr val="bg2">
                    <a:lumMod val="50000"/>
                  </a:schemeClr>
                </a:solidFill>
              </a:rPr>
              <a:t>Soft,</a:t>
            </a:r>
            <a:br>
              <a:rPr lang="de-DE" altLang="de-DE" sz="1400" dirty="0">
                <a:solidFill>
                  <a:schemeClr val="bg2">
                    <a:lumMod val="50000"/>
                  </a:schemeClr>
                </a:solidFill>
              </a:rPr>
            </a:br>
            <a:r>
              <a:rPr lang="de-DE" altLang="de-DE" sz="1400" dirty="0">
                <a:solidFill>
                  <a:schemeClr val="bg2">
                    <a:lumMod val="50000"/>
                  </a:schemeClr>
                </a:solidFill>
              </a:rPr>
              <a:t>but </a:t>
            </a:r>
            <a:r>
              <a:rPr lang="de-DE" altLang="de-DE" sz="1400" dirty="0" err="1">
                <a:solidFill>
                  <a:schemeClr val="bg2">
                    <a:lumMod val="50000"/>
                  </a:schemeClr>
                </a:solidFill>
              </a:rPr>
              <a:t>frequent</a:t>
            </a:r>
            <a:endParaRPr lang="de-DE" altLang="de-DE" sz="1400" dirty="0">
              <a:solidFill>
                <a:schemeClr val="bg2">
                  <a:lumMod val="50000"/>
                </a:schemeClr>
              </a:solidFill>
            </a:endParaRPr>
          </a:p>
        </p:txBody>
      </p:sp>
      <p:sp>
        <p:nvSpPr>
          <p:cNvPr id="15365" name="Rectangle 4"/>
          <p:cNvSpPr>
            <a:spLocks noChangeArrowheads="1"/>
          </p:cNvSpPr>
          <p:nvPr/>
        </p:nvSpPr>
        <p:spPr bwMode="auto">
          <a:xfrm>
            <a:off x="7380289" y="5592023"/>
            <a:ext cx="184731" cy="461665"/>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66" name="Rectangle 5"/>
          <p:cNvSpPr>
            <a:spLocks noGrp="1" noChangeArrowheads="1"/>
          </p:cNvSpPr>
          <p:nvPr>
            <p:ph type="title"/>
          </p:nvPr>
        </p:nvSpPr>
        <p:spPr/>
        <p:txBody>
          <a:bodyPr/>
          <a:lstStyle/>
          <a:p>
            <a:r>
              <a:rPr lang="de-CH" altLang="de-DE" dirty="0"/>
              <a:t>DIMENSIONS</a:t>
            </a:r>
          </a:p>
        </p:txBody>
      </p:sp>
      <p:sp>
        <p:nvSpPr>
          <p:cNvPr id="15367" name="Line 6"/>
          <p:cNvSpPr>
            <a:spLocks noChangeShapeType="1"/>
          </p:cNvSpPr>
          <p:nvPr/>
        </p:nvSpPr>
        <p:spPr bwMode="auto">
          <a:xfrm flipV="1">
            <a:off x="1979613" y="1588199"/>
            <a:ext cx="0" cy="4176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68" name="Line 7"/>
          <p:cNvSpPr>
            <a:spLocks noChangeShapeType="1"/>
          </p:cNvSpPr>
          <p:nvPr/>
        </p:nvSpPr>
        <p:spPr bwMode="auto">
          <a:xfrm>
            <a:off x="1979614" y="5764911"/>
            <a:ext cx="60483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69" name="Text Box 8"/>
          <p:cNvSpPr txBox="1">
            <a:spLocks noChangeArrowheads="1"/>
          </p:cNvSpPr>
          <p:nvPr/>
        </p:nvSpPr>
        <p:spPr bwMode="auto">
          <a:xfrm>
            <a:off x="6299200" y="3243962"/>
            <a:ext cx="2952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spcBef>
                <a:spcPct val="0"/>
              </a:spcBef>
            </a:pPr>
            <a:r>
              <a:rPr lang="de-CH" altLang="de-DE" dirty="0" err="1">
                <a:solidFill>
                  <a:schemeClr val="bg2">
                    <a:lumMod val="50000"/>
                  </a:schemeClr>
                </a:solidFill>
                <a:latin typeface="Calibri" panose="020F0502020204030204" pitchFamily="34" charset="0"/>
              </a:rPr>
              <a:t>Frequency</a:t>
            </a:r>
            <a:br>
              <a:rPr lang="de-CH" altLang="de-DE" dirty="0">
                <a:solidFill>
                  <a:schemeClr val="bg2">
                    <a:lumMod val="50000"/>
                  </a:schemeClr>
                </a:solidFill>
                <a:latin typeface="Calibri" panose="020F0502020204030204" pitchFamily="34" charset="0"/>
              </a:rPr>
            </a:br>
            <a:r>
              <a:rPr lang="de-CH" altLang="de-DE" dirty="0">
                <a:solidFill>
                  <a:schemeClr val="bg2">
                    <a:lumMod val="50000"/>
                  </a:schemeClr>
                </a:solidFill>
                <a:latin typeface="Calibri" panose="020F0502020204030204" pitchFamily="34" charset="0"/>
              </a:rPr>
              <a:t>35 </a:t>
            </a:r>
            <a:r>
              <a:rPr lang="de-CH" altLang="de-DE" dirty="0" err="1">
                <a:solidFill>
                  <a:schemeClr val="bg2">
                    <a:lumMod val="50000"/>
                  </a:schemeClr>
                </a:solidFill>
                <a:latin typeface="Calibri" panose="020F0502020204030204" pitchFamily="34" charset="0"/>
              </a:rPr>
              <a:t>hrs</a:t>
            </a:r>
            <a:r>
              <a:rPr lang="de-CH" altLang="de-DE" dirty="0">
                <a:solidFill>
                  <a:schemeClr val="bg2">
                    <a:lumMod val="50000"/>
                  </a:schemeClr>
                </a:solidFill>
                <a:latin typeface="Calibri" panose="020F0502020204030204" pitchFamily="34" charset="0"/>
              </a:rPr>
              <a:t> / </a:t>
            </a:r>
            <a:r>
              <a:rPr lang="de-CH" altLang="de-DE" dirty="0" err="1">
                <a:solidFill>
                  <a:schemeClr val="bg2">
                    <a:lumMod val="50000"/>
                  </a:schemeClr>
                </a:solidFill>
                <a:latin typeface="Calibri" panose="020F0502020204030204" pitchFamily="34" charset="0"/>
              </a:rPr>
              <a:t>week</a:t>
            </a:r>
            <a:endParaRPr lang="de-CH" altLang="de-DE" dirty="0">
              <a:solidFill>
                <a:schemeClr val="bg2">
                  <a:lumMod val="50000"/>
                </a:schemeClr>
              </a:solidFill>
              <a:latin typeface="Calibri" panose="020F0502020204030204" pitchFamily="34" charset="0"/>
            </a:endParaRPr>
          </a:p>
        </p:txBody>
      </p:sp>
      <p:sp>
        <p:nvSpPr>
          <p:cNvPr id="15370" name="Text Box 9"/>
          <p:cNvSpPr txBox="1">
            <a:spLocks noChangeArrowheads="1"/>
          </p:cNvSpPr>
          <p:nvPr/>
        </p:nvSpPr>
        <p:spPr bwMode="auto">
          <a:xfrm>
            <a:off x="1187451" y="115639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a:latin typeface="Calibri" panose="020F0502020204030204" pitchFamily="34" charset="0"/>
              </a:rPr>
              <a:t>Content</a:t>
            </a:r>
          </a:p>
        </p:txBody>
      </p:sp>
      <p:sp>
        <p:nvSpPr>
          <p:cNvPr id="15371" name="Text Box 10"/>
          <p:cNvSpPr txBox="1">
            <a:spLocks noChangeArrowheads="1"/>
          </p:cNvSpPr>
          <p:nvPr/>
        </p:nvSpPr>
        <p:spPr bwMode="auto">
          <a:xfrm>
            <a:off x="8027989" y="5452173"/>
            <a:ext cx="223202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dirty="0" err="1">
                <a:latin typeface="Calibri" panose="020F0502020204030204" pitchFamily="34" charset="0"/>
              </a:rPr>
              <a:t>Effects</a:t>
            </a:r>
            <a:endParaRPr lang="de-CH" altLang="de-DE" dirty="0">
              <a:latin typeface="Calibri" panose="020F0502020204030204" pitchFamily="34" charset="0"/>
            </a:endParaRPr>
          </a:p>
          <a:p>
            <a:r>
              <a:rPr lang="de-CH" altLang="de-DE" sz="1400" b="1" dirty="0">
                <a:latin typeface="Calibri" panose="020F0502020204030204" pitchFamily="34" charset="0"/>
              </a:rPr>
              <a:t>(</a:t>
            </a:r>
            <a:r>
              <a:rPr lang="de-CH" altLang="de-DE" sz="1400" b="1" dirty="0" err="1">
                <a:latin typeface="Calibri" panose="020F0502020204030204" pitchFamily="34" charset="0"/>
              </a:rPr>
              <a:t>may</a:t>
            </a:r>
            <a:r>
              <a:rPr lang="de-CH" altLang="de-DE" sz="1400" b="1" dirty="0">
                <a:latin typeface="Calibri" panose="020F0502020204030204" pitchFamily="34" charset="0"/>
              </a:rPr>
              <a:t> </a:t>
            </a:r>
            <a:r>
              <a:rPr lang="de-CH" altLang="de-DE" sz="1400" b="1" dirty="0" err="1">
                <a:latin typeface="Calibri" panose="020F0502020204030204" pitchFamily="34" charset="0"/>
              </a:rPr>
              <a:t>cumulate</a:t>
            </a:r>
            <a:r>
              <a:rPr lang="de-CH" altLang="de-DE" sz="1400" b="1" dirty="0">
                <a:latin typeface="Calibri" panose="020F0502020204030204" pitchFamily="34" charset="0"/>
              </a:rPr>
              <a:t>)</a:t>
            </a:r>
          </a:p>
        </p:txBody>
      </p:sp>
      <p:sp>
        <p:nvSpPr>
          <p:cNvPr id="15372" name="Line 11"/>
          <p:cNvSpPr>
            <a:spLocks noChangeShapeType="1"/>
          </p:cNvSpPr>
          <p:nvPr/>
        </p:nvSpPr>
        <p:spPr bwMode="auto">
          <a:xfrm>
            <a:off x="2700339" y="5333111"/>
            <a:ext cx="1428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3" name="Text Box 12"/>
          <p:cNvSpPr txBox="1">
            <a:spLocks noChangeArrowheads="1"/>
          </p:cNvSpPr>
          <p:nvPr/>
        </p:nvSpPr>
        <p:spPr bwMode="auto">
          <a:xfrm>
            <a:off x="2124076" y="497274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err="1">
                <a:solidFill>
                  <a:schemeClr val="bg2">
                    <a:lumMod val="50000"/>
                  </a:schemeClr>
                </a:solidFill>
                <a:latin typeface="Calibri" panose="020F0502020204030204" pitchFamily="34" charset="0"/>
              </a:rPr>
              <a:t>sporadic</a:t>
            </a:r>
            <a:endParaRPr lang="de-CH" altLang="de-DE" dirty="0">
              <a:solidFill>
                <a:schemeClr val="bg2">
                  <a:lumMod val="50000"/>
                </a:schemeClr>
              </a:solidFill>
              <a:latin typeface="Calibri" panose="020F0502020204030204" pitchFamily="34" charset="0"/>
            </a:endParaRPr>
          </a:p>
        </p:txBody>
      </p:sp>
      <p:sp>
        <p:nvSpPr>
          <p:cNvPr id="15374" name="Line 13"/>
          <p:cNvSpPr>
            <a:spLocks noChangeShapeType="1"/>
          </p:cNvSpPr>
          <p:nvPr/>
        </p:nvSpPr>
        <p:spPr bwMode="auto">
          <a:xfrm>
            <a:off x="1835150" y="4901311"/>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5" name="Text Box 14"/>
          <p:cNvSpPr txBox="1">
            <a:spLocks noChangeArrowheads="1"/>
          </p:cNvSpPr>
          <p:nvPr/>
        </p:nvSpPr>
        <p:spPr bwMode="auto">
          <a:xfrm>
            <a:off x="539750" y="4540948"/>
            <a:ext cx="11509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400" dirty="0">
                <a:latin typeface="Calibri" panose="020F0502020204030204" pitchFamily="34" charset="0"/>
              </a:rPr>
              <a:t>Soft </a:t>
            </a:r>
            <a:r>
              <a:rPr lang="de-CH" altLang="de-DE" sz="1400" dirty="0" err="1">
                <a:latin typeface="Calibri" panose="020F0502020204030204" pitchFamily="34" charset="0"/>
              </a:rPr>
              <a:t>pornography</a:t>
            </a:r>
            <a:br>
              <a:rPr lang="de-CH" altLang="de-DE" sz="1400" dirty="0">
                <a:latin typeface="Calibri" panose="020F0502020204030204" pitchFamily="34" charset="0"/>
              </a:rPr>
            </a:br>
            <a:endParaRPr lang="de-CH" altLang="de-DE" sz="1400" dirty="0">
              <a:latin typeface="Calibri" panose="020F0502020204030204" pitchFamily="34" charset="0"/>
            </a:endParaRPr>
          </a:p>
        </p:txBody>
      </p:sp>
      <p:sp>
        <p:nvSpPr>
          <p:cNvPr id="15376" name="Line 15"/>
          <p:cNvSpPr>
            <a:spLocks noChangeShapeType="1"/>
          </p:cNvSpPr>
          <p:nvPr/>
        </p:nvSpPr>
        <p:spPr bwMode="auto">
          <a:xfrm>
            <a:off x="1835150" y="389324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7" name="Text Box 16"/>
          <p:cNvSpPr txBox="1">
            <a:spLocks noChangeArrowheads="1"/>
          </p:cNvSpPr>
          <p:nvPr/>
        </p:nvSpPr>
        <p:spPr bwMode="auto">
          <a:xfrm>
            <a:off x="539750" y="3748786"/>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400">
                <a:latin typeface="Calibri" panose="020F0502020204030204" pitchFamily="34" charset="0"/>
              </a:rPr>
              <a:t>Hardcore</a:t>
            </a:r>
          </a:p>
        </p:txBody>
      </p:sp>
      <p:sp>
        <p:nvSpPr>
          <p:cNvPr id="15378" name="Line 17"/>
          <p:cNvSpPr>
            <a:spLocks noChangeShapeType="1"/>
          </p:cNvSpPr>
          <p:nvPr/>
        </p:nvSpPr>
        <p:spPr bwMode="auto">
          <a:xfrm>
            <a:off x="1835150" y="2885186"/>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79" name="Text Box 18"/>
          <p:cNvSpPr txBox="1">
            <a:spLocks noChangeArrowheads="1"/>
          </p:cNvSpPr>
          <p:nvPr/>
        </p:nvSpPr>
        <p:spPr bwMode="auto">
          <a:xfrm>
            <a:off x="358776" y="2740723"/>
            <a:ext cx="13319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400" dirty="0" err="1">
                <a:latin typeface="Calibri" panose="020F0502020204030204" pitchFamily="34" charset="0"/>
              </a:rPr>
              <a:t>Violence</a:t>
            </a:r>
            <a:r>
              <a:rPr lang="de-CH" altLang="de-DE" sz="1400" dirty="0">
                <a:latin typeface="Calibri" panose="020F0502020204030204" pitchFamily="34" charset="0"/>
              </a:rPr>
              <a:t> </a:t>
            </a:r>
            <a:r>
              <a:rPr lang="de-CH" altLang="de-DE" sz="1400" dirty="0" err="1">
                <a:latin typeface="Calibri" panose="020F0502020204030204" pitchFamily="34" charset="0"/>
              </a:rPr>
              <a:t>Excrements</a:t>
            </a:r>
            <a:r>
              <a:rPr lang="de-CH" altLang="de-DE" sz="1400" dirty="0">
                <a:latin typeface="Calibri" panose="020F0502020204030204" pitchFamily="34" charset="0"/>
              </a:rPr>
              <a:t> Animals</a:t>
            </a:r>
          </a:p>
        </p:txBody>
      </p:sp>
      <p:sp>
        <p:nvSpPr>
          <p:cNvPr id="15380" name="Line 19"/>
          <p:cNvSpPr>
            <a:spLocks noChangeShapeType="1"/>
          </p:cNvSpPr>
          <p:nvPr/>
        </p:nvSpPr>
        <p:spPr bwMode="auto">
          <a:xfrm>
            <a:off x="1835150" y="1877123"/>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1" name="Text Box 20"/>
          <p:cNvSpPr txBox="1">
            <a:spLocks noChangeArrowheads="1"/>
          </p:cNvSpPr>
          <p:nvPr/>
        </p:nvSpPr>
        <p:spPr bwMode="auto">
          <a:xfrm>
            <a:off x="539750" y="1732661"/>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r>
              <a:rPr lang="de-CH" altLang="de-DE" sz="1400" dirty="0" err="1">
                <a:latin typeface="Calibri" panose="020F0502020204030204" pitchFamily="34" charset="0"/>
              </a:rPr>
              <a:t>Pädophilia</a:t>
            </a:r>
            <a:endParaRPr lang="de-CH" altLang="de-DE" sz="1400" dirty="0">
              <a:latin typeface="Calibri" panose="020F0502020204030204" pitchFamily="34" charset="0"/>
            </a:endParaRPr>
          </a:p>
        </p:txBody>
      </p:sp>
      <p:sp>
        <p:nvSpPr>
          <p:cNvPr id="15382" name="Text Box 21"/>
          <p:cNvSpPr txBox="1">
            <a:spLocks noChangeArrowheads="1"/>
          </p:cNvSpPr>
          <p:nvPr/>
        </p:nvSpPr>
        <p:spPr bwMode="auto">
          <a:xfrm>
            <a:off x="539751" y="2255102"/>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b="1" dirty="0" err="1">
                <a:solidFill>
                  <a:srgbClr val="CC0000"/>
                </a:solidFill>
                <a:latin typeface="Calibri" panose="020F0502020204030204" pitchFamily="34" charset="0"/>
              </a:rPr>
              <a:t>criminal</a:t>
            </a:r>
            <a:endParaRPr lang="de-CH" altLang="de-DE" b="1" dirty="0">
              <a:solidFill>
                <a:srgbClr val="CC0000"/>
              </a:solidFill>
              <a:latin typeface="Calibri" panose="020F0502020204030204" pitchFamily="34" charset="0"/>
            </a:endParaRPr>
          </a:p>
        </p:txBody>
      </p:sp>
      <p:sp>
        <p:nvSpPr>
          <p:cNvPr id="15383" name="Oval 22"/>
          <p:cNvSpPr>
            <a:spLocks noChangeArrowheads="1"/>
          </p:cNvSpPr>
          <p:nvPr/>
        </p:nvSpPr>
        <p:spPr bwMode="auto">
          <a:xfrm>
            <a:off x="3559207" y="2185057"/>
            <a:ext cx="504000" cy="504000"/>
          </a:xfrm>
          <a:prstGeom prst="ellipse">
            <a:avLst/>
          </a:prstGeom>
          <a:solidFill>
            <a:srgbClr val="F1850F"/>
          </a:solidFill>
          <a:ln w="9525" algn="ctr">
            <a:solidFill>
              <a:schemeClr val="tx1"/>
            </a:solidFill>
            <a:round/>
            <a:headEnd/>
            <a:tailEnd/>
          </a:ln>
          <a:effectLs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84" name="Oval 23"/>
          <p:cNvSpPr>
            <a:spLocks noChangeArrowheads="1"/>
          </p:cNvSpPr>
          <p:nvPr/>
        </p:nvSpPr>
        <p:spPr bwMode="auto">
          <a:xfrm>
            <a:off x="4356100" y="3315448"/>
            <a:ext cx="504000" cy="504000"/>
          </a:xfrm>
          <a:prstGeom prst="ellipse">
            <a:avLst/>
          </a:prstGeom>
          <a:solidFill>
            <a:srgbClr val="F1850F"/>
          </a:solidFill>
          <a:ln w="9525" algn="ctr">
            <a:solidFill>
              <a:schemeClr val="tx1"/>
            </a:solidFill>
            <a:round/>
            <a:headEnd/>
            <a:tailEnd/>
          </a:ln>
          <a:effectLs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385" name="Line 24"/>
          <p:cNvSpPr>
            <a:spLocks noChangeShapeType="1"/>
          </p:cNvSpPr>
          <p:nvPr/>
        </p:nvSpPr>
        <p:spPr bwMode="auto">
          <a:xfrm>
            <a:off x="3059113" y="5620449"/>
            <a:ext cx="0" cy="36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6" name="Text Box 25"/>
          <p:cNvSpPr txBox="1">
            <a:spLocks noChangeArrowheads="1"/>
          </p:cNvSpPr>
          <p:nvPr/>
        </p:nvSpPr>
        <p:spPr bwMode="auto">
          <a:xfrm rot="19594648">
            <a:off x="2926747" y="5979323"/>
            <a:ext cx="12410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b="1" dirty="0" err="1"/>
              <a:t>Partnership</a:t>
            </a:r>
            <a:endParaRPr lang="de-CH" altLang="de-DE" sz="1400" b="1" dirty="0"/>
          </a:p>
        </p:txBody>
      </p:sp>
      <p:sp>
        <p:nvSpPr>
          <p:cNvPr id="15387" name="Line 26"/>
          <p:cNvSpPr>
            <a:spLocks noChangeShapeType="1"/>
          </p:cNvSpPr>
          <p:nvPr/>
        </p:nvSpPr>
        <p:spPr bwMode="auto">
          <a:xfrm>
            <a:off x="4140200" y="5620449"/>
            <a:ext cx="0" cy="36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88" name="Text Box 27"/>
          <p:cNvSpPr txBox="1">
            <a:spLocks noChangeArrowheads="1"/>
          </p:cNvSpPr>
          <p:nvPr/>
        </p:nvSpPr>
        <p:spPr bwMode="auto">
          <a:xfrm rot="19596202">
            <a:off x="4401471" y="6050760"/>
            <a:ext cx="7617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b="1" dirty="0"/>
              <a:t>WORK</a:t>
            </a:r>
          </a:p>
        </p:txBody>
      </p:sp>
      <p:sp>
        <p:nvSpPr>
          <p:cNvPr id="15389" name="Line 28"/>
          <p:cNvSpPr>
            <a:spLocks noChangeShapeType="1"/>
          </p:cNvSpPr>
          <p:nvPr/>
        </p:nvSpPr>
        <p:spPr bwMode="auto">
          <a:xfrm>
            <a:off x="5227638" y="5620449"/>
            <a:ext cx="0" cy="36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90" name="Text Box 29"/>
          <p:cNvSpPr txBox="1">
            <a:spLocks noChangeArrowheads="1"/>
          </p:cNvSpPr>
          <p:nvPr/>
        </p:nvSpPr>
        <p:spPr bwMode="auto">
          <a:xfrm rot="19594648">
            <a:off x="4913466" y="5795403"/>
            <a:ext cx="2082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b="1" dirty="0"/>
              <a:t>Legal </a:t>
            </a:r>
            <a:r>
              <a:rPr lang="de-CH" altLang="de-DE" sz="1400" b="1" dirty="0" err="1"/>
              <a:t>Consequences</a:t>
            </a:r>
            <a:endParaRPr lang="de-CH" altLang="de-DE" sz="1400" b="1" dirty="0"/>
          </a:p>
        </p:txBody>
      </p:sp>
      <p:sp>
        <p:nvSpPr>
          <p:cNvPr id="15391" name="Line 30"/>
          <p:cNvSpPr>
            <a:spLocks noChangeShapeType="1"/>
          </p:cNvSpPr>
          <p:nvPr/>
        </p:nvSpPr>
        <p:spPr bwMode="auto">
          <a:xfrm>
            <a:off x="6330950" y="5620449"/>
            <a:ext cx="0" cy="36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392" name="Text Box 31"/>
          <p:cNvSpPr txBox="1">
            <a:spLocks noChangeArrowheads="1"/>
          </p:cNvSpPr>
          <p:nvPr/>
        </p:nvSpPr>
        <p:spPr bwMode="auto">
          <a:xfrm rot="19594648">
            <a:off x="6026506" y="5887199"/>
            <a:ext cx="18148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b="1" dirty="0"/>
              <a:t>Med. </a:t>
            </a:r>
            <a:r>
              <a:rPr lang="de-CH" altLang="de-DE" sz="1400" b="1" dirty="0" err="1"/>
              <a:t>Consequ</a:t>
            </a:r>
            <a:r>
              <a:rPr lang="de-CH" altLang="de-DE" sz="1400" b="1" dirty="0"/>
              <a:t>.</a:t>
            </a:r>
          </a:p>
        </p:txBody>
      </p:sp>
      <p:sp>
        <p:nvSpPr>
          <p:cNvPr id="15393" name="Line 32"/>
          <p:cNvSpPr>
            <a:spLocks noChangeShapeType="1"/>
          </p:cNvSpPr>
          <p:nvPr/>
        </p:nvSpPr>
        <p:spPr bwMode="auto">
          <a:xfrm>
            <a:off x="7451725" y="5620449"/>
            <a:ext cx="0" cy="3603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nvGrpSpPr>
          <p:cNvPr id="15394" name="Group 56"/>
          <p:cNvGrpSpPr>
            <a:grpSpLocks/>
          </p:cNvGrpSpPr>
          <p:nvPr/>
        </p:nvGrpSpPr>
        <p:grpSpPr bwMode="auto">
          <a:xfrm>
            <a:off x="6065837" y="1732662"/>
            <a:ext cx="525463" cy="3960813"/>
            <a:chOff x="3595" y="1253"/>
            <a:chExt cx="331" cy="2495"/>
          </a:xfrm>
        </p:grpSpPr>
        <p:sp>
          <p:nvSpPr>
            <p:cNvPr id="15411" name="Line 37"/>
            <p:cNvSpPr>
              <a:spLocks noChangeShapeType="1"/>
            </p:cNvSpPr>
            <p:nvPr/>
          </p:nvSpPr>
          <p:spPr bwMode="auto">
            <a:xfrm>
              <a:off x="3764" y="1298"/>
              <a:ext cx="0" cy="245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412" name="Oval 34"/>
            <p:cNvSpPr>
              <a:spLocks noChangeArrowheads="1"/>
            </p:cNvSpPr>
            <p:nvPr/>
          </p:nvSpPr>
          <p:spPr bwMode="auto">
            <a:xfrm>
              <a:off x="3609" y="1842"/>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413" name="Oval 35"/>
            <p:cNvSpPr>
              <a:spLocks noChangeArrowheads="1"/>
            </p:cNvSpPr>
            <p:nvPr/>
          </p:nvSpPr>
          <p:spPr bwMode="auto">
            <a:xfrm>
              <a:off x="3602" y="1434"/>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414" name="Oval 36"/>
            <p:cNvSpPr>
              <a:spLocks noChangeArrowheads="1"/>
            </p:cNvSpPr>
            <p:nvPr/>
          </p:nvSpPr>
          <p:spPr bwMode="auto">
            <a:xfrm>
              <a:off x="3595" y="1253"/>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grpSp>
      <p:sp>
        <p:nvSpPr>
          <p:cNvPr id="389159" name="Rectangle 39"/>
          <p:cNvSpPr>
            <a:spLocks noChangeArrowheads="1"/>
          </p:cNvSpPr>
          <p:nvPr/>
        </p:nvSpPr>
        <p:spPr bwMode="auto">
          <a:xfrm>
            <a:off x="5854319" y="2320979"/>
            <a:ext cx="3105915" cy="461665"/>
          </a:xfrm>
          <a:prstGeom prst="rect">
            <a:avLst/>
          </a:prstGeom>
          <a:solidFill>
            <a:schemeClr val="bg1"/>
          </a:solidFill>
          <a:ln w="28575" algn="ctr">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err="1"/>
              <a:t>Social</a:t>
            </a:r>
            <a:r>
              <a:rPr lang="de-CH" altLang="de-DE" dirty="0"/>
              <a:t> / legal </a:t>
            </a:r>
            <a:r>
              <a:rPr lang="de-CH" altLang="de-DE" dirty="0" err="1"/>
              <a:t>Consent</a:t>
            </a:r>
            <a:endParaRPr lang="de-CH" altLang="de-DE" dirty="0"/>
          </a:p>
        </p:txBody>
      </p:sp>
      <p:sp>
        <p:nvSpPr>
          <p:cNvPr id="15396" name="Rectangle 40"/>
          <p:cNvSpPr>
            <a:spLocks noChangeArrowheads="1"/>
          </p:cNvSpPr>
          <p:nvPr/>
        </p:nvSpPr>
        <p:spPr bwMode="auto">
          <a:xfrm>
            <a:off x="1779897" y="1835625"/>
            <a:ext cx="179387" cy="1536908"/>
          </a:xfrm>
          <a:prstGeom prst="rect">
            <a:avLst/>
          </a:prstGeom>
          <a:solidFill>
            <a:srgbClr val="CC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grpSp>
        <p:nvGrpSpPr>
          <p:cNvPr id="15397" name="Group 41"/>
          <p:cNvGrpSpPr>
            <a:grpSpLocks/>
          </p:cNvGrpSpPr>
          <p:nvPr/>
        </p:nvGrpSpPr>
        <p:grpSpPr bwMode="auto">
          <a:xfrm>
            <a:off x="4994288" y="1804099"/>
            <a:ext cx="528638" cy="3889375"/>
            <a:chOff x="2897" y="1298"/>
            <a:chExt cx="333" cy="2450"/>
          </a:xfrm>
        </p:grpSpPr>
        <p:sp>
          <p:nvSpPr>
            <p:cNvPr id="15407" name="Line 42"/>
            <p:cNvSpPr>
              <a:spLocks noChangeShapeType="1"/>
            </p:cNvSpPr>
            <p:nvPr/>
          </p:nvSpPr>
          <p:spPr bwMode="auto">
            <a:xfrm>
              <a:off x="3062" y="1298"/>
              <a:ext cx="0" cy="245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408" name="Oval 43"/>
            <p:cNvSpPr>
              <a:spLocks noChangeArrowheads="1"/>
            </p:cNvSpPr>
            <p:nvPr/>
          </p:nvSpPr>
          <p:spPr bwMode="auto">
            <a:xfrm>
              <a:off x="2913" y="2523"/>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409" name="Oval 44"/>
            <p:cNvSpPr>
              <a:spLocks noChangeArrowheads="1"/>
            </p:cNvSpPr>
            <p:nvPr/>
          </p:nvSpPr>
          <p:spPr bwMode="auto">
            <a:xfrm>
              <a:off x="2913" y="3022"/>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410" name="Oval 45"/>
            <p:cNvSpPr>
              <a:spLocks noChangeArrowheads="1"/>
            </p:cNvSpPr>
            <p:nvPr/>
          </p:nvSpPr>
          <p:spPr bwMode="auto">
            <a:xfrm>
              <a:off x="2897" y="1956"/>
              <a:ext cx="317" cy="317"/>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grpSp>
      <p:sp>
        <p:nvSpPr>
          <p:cNvPr id="15404" name="Text Box 47"/>
          <p:cNvSpPr txBox="1">
            <a:spLocks noChangeArrowheads="1"/>
          </p:cNvSpPr>
          <p:nvPr/>
        </p:nvSpPr>
        <p:spPr bwMode="auto">
          <a:xfrm rot="19594648">
            <a:off x="1560514" y="5761739"/>
            <a:ext cx="1668463" cy="523875"/>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b="1" dirty="0"/>
              <a:t>Pers. </a:t>
            </a:r>
            <a:r>
              <a:rPr lang="de-CH" altLang="de-DE" sz="1400" b="1" dirty="0" err="1"/>
              <a:t>Discontent</a:t>
            </a:r>
            <a:br>
              <a:rPr lang="de-CH" altLang="de-DE" sz="1400" b="1" dirty="0"/>
            </a:br>
            <a:r>
              <a:rPr lang="de-CH" altLang="de-DE" sz="1400" b="1" dirty="0"/>
              <a:t>Feelings </a:t>
            </a:r>
            <a:r>
              <a:rPr lang="de-CH" altLang="de-DE" sz="1400" b="1" dirty="0" err="1"/>
              <a:t>of</a:t>
            </a:r>
            <a:r>
              <a:rPr lang="de-CH" altLang="de-DE" sz="1400" b="1" dirty="0"/>
              <a:t> </a:t>
            </a:r>
            <a:r>
              <a:rPr lang="de-CH" altLang="de-DE" sz="1400" b="1" dirty="0" err="1"/>
              <a:t>Guilt</a:t>
            </a:r>
            <a:endParaRPr lang="de-CH" altLang="de-DE" sz="1400" b="1" dirty="0"/>
          </a:p>
        </p:txBody>
      </p:sp>
      <p:grpSp>
        <p:nvGrpSpPr>
          <p:cNvPr id="3" name="Gruppieren 2"/>
          <p:cNvGrpSpPr/>
          <p:nvPr/>
        </p:nvGrpSpPr>
        <p:grpSpPr>
          <a:xfrm>
            <a:off x="2311402" y="3905948"/>
            <a:ext cx="6694491" cy="1138241"/>
            <a:chOff x="2311402" y="3905948"/>
            <a:chExt cx="6694491" cy="1138241"/>
          </a:xfrm>
        </p:grpSpPr>
        <p:sp>
          <p:nvSpPr>
            <p:cNvPr id="15405" name="Oval 48"/>
            <p:cNvSpPr>
              <a:spLocks noChangeArrowheads="1"/>
            </p:cNvSpPr>
            <p:nvPr/>
          </p:nvSpPr>
          <p:spPr bwMode="auto">
            <a:xfrm>
              <a:off x="3584577" y="4540951"/>
              <a:ext cx="503238" cy="503238"/>
            </a:xfrm>
            <a:prstGeom prst="ellipse">
              <a:avLst/>
            </a:prstGeom>
            <a:solidFill>
              <a:srgbClr val="007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15406" name="Oval 49"/>
            <p:cNvSpPr>
              <a:spLocks noChangeArrowheads="1"/>
            </p:cNvSpPr>
            <p:nvPr/>
          </p:nvSpPr>
          <p:spPr bwMode="auto">
            <a:xfrm>
              <a:off x="2311402" y="4540951"/>
              <a:ext cx="503238" cy="503238"/>
            </a:xfrm>
            <a:prstGeom prst="ellipse">
              <a:avLst/>
            </a:prstGeom>
            <a:solidFill>
              <a:srgbClr val="007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grpSp>
          <p:nvGrpSpPr>
            <p:cNvPr id="389170" name="Group 50"/>
            <p:cNvGrpSpPr>
              <a:grpSpLocks/>
            </p:cNvGrpSpPr>
            <p:nvPr/>
          </p:nvGrpSpPr>
          <p:grpSpPr bwMode="auto">
            <a:xfrm>
              <a:off x="2555875" y="3905948"/>
              <a:ext cx="6450018" cy="850900"/>
              <a:chOff x="1384" y="2622"/>
              <a:chExt cx="4063" cy="536"/>
            </a:xfrm>
          </p:grpSpPr>
          <p:sp>
            <p:nvSpPr>
              <p:cNvPr id="15400" name="Rectangle 51"/>
              <p:cNvSpPr>
                <a:spLocks noChangeArrowheads="1"/>
              </p:cNvSpPr>
              <p:nvPr/>
            </p:nvSpPr>
            <p:spPr bwMode="auto">
              <a:xfrm>
                <a:off x="2775" y="2622"/>
                <a:ext cx="2672" cy="291"/>
              </a:xfrm>
              <a:prstGeom prst="rect">
                <a:avLst/>
              </a:prstGeom>
              <a:solidFill>
                <a:schemeClr val="bg1"/>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CH" altLang="de-DE" dirty="0"/>
                  <a:t>Value </a:t>
                </a:r>
                <a:r>
                  <a:rPr lang="de-CH" altLang="de-DE" dirty="0" err="1"/>
                  <a:t>discussion</a:t>
                </a:r>
                <a:r>
                  <a:rPr lang="de-CH" altLang="de-DE" dirty="0"/>
                  <a:t> / </a:t>
                </a:r>
                <a:r>
                  <a:rPr lang="de-CH" altLang="de-DE" dirty="0" err="1"/>
                  <a:t>partnership</a:t>
                </a:r>
                <a:endParaRPr lang="de-CH" altLang="de-DE" dirty="0"/>
              </a:p>
            </p:txBody>
          </p:sp>
          <p:sp>
            <p:nvSpPr>
              <p:cNvPr id="15401" name="Line 52"/>
              <p:cNvSpPr>
                <a:spLocks noChangeShapeType="1"/>
              </p:cNvSpPr>
              <p:nvPr/>
            </p:nvSpPr>
            <p:spPr bwMode="auto">
              <a:xfrm flipV="1">
                <a:off x="2200" y="2750"/>
                <a:ext cx="0" cy="363"/>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402" name="Line 53"/>
              <p:cNvSpPr>
                <a:spLocks noChangeShapeType="1"/>
              </p:cNvSpPr>
              <p:nvPr/>
            </p:nvSpPr>
            <p:spPr bwMode="auto">
              <a:xfrm>
                <a:off x="1384" y="2750"/>
                <a:ext cx="131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15403" name="Line 54"/>
              <p:cNvSpPr>
                <a:spLocks noChangeShapeType="1"/>
              </p:cNvSpPr>
              <p:nvPr/>
            </p:nvSpPr>
            <p:spPr bwMode="auto">
              <a:xfrm flipV="1">
                <a:off x="1384" y="2750"/>
                <a:ext cx="0" cy="408"/>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grpSp>
      </p:grpSp>
      <p:grpSp>
        <p:nvGrpSpPr>
          <p:cNvPr id="7" name="Gruppieren 6"/>
          <p:cNvGrpSpPr/>
          <p:nvPr/>
        </p:nvGrpSpPr>
        <p:grpSpPr>
          <a:xfrm>
            <a:off x="6778243" y="1024401"/>
            <a:ext cx="3460797" cy="338554"/>
            <a:chOff x="6786466" y="609921"/>
            <a:chExt cx="3460797" cy="338554"/>
          </a:xfrm>
        </p:grpSpPr>
        <p:sp>
          <p:nvSpPr>
            <p:cNvPr id="58" name="Oval 22"/>
            <p:cNvSpPr>
              <a:spLocks noChangeArrowheads="1"/>
            </p:cNvSpPr>
            <p:nvPr/>
          </p:nvSpPr>
          <p:spPr bwMode="auto">
            <a:xfrm>
              <a:off x="6786466" y="654525"/>
              <a:ext cx="227140" cy="229939"/>
            </a:xfrm>
            <a:prstGeom prst="ellipse">
              <a:avLst/>
            </a:prstGeom>
            <a:solidFill>
              <a:srgbClr val="FF0000"/>
            </a:solidFill>
            <a:ln w="9525" algn="ctr">
              <a:solidFill>
                <a:schemeClr val="tx1"/>
              </a:solidFill>
              <a:round/>
              <a:headEnd/>
              <a:tailEnd/>
            </a:ln>
            <a:effectLst/>
            <a:extLst/>
          </p:spPr>
          <p:txBody>
            <a:bodyPr wrap="squar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4" name="Textfeld 3"/>
            <p:cNvSpPr txBox="1"/>
            <p:nvPr/>
          </p:nvSpPr>
          <p:spPr>
            <a:xfrm>
              <a:off x="7015120" y="609921"/>
              <a:ext cx="3232143" cy="338554"/>
            </a:xfrm>
            <a:prstGeom prst="rect">
              <a:avLst/>
            </a:prstGeom>
            <a:noFill/>
          </p:spPr>
          <p:txBody>
            <a:bodyPr wrap="square" rtlCol="0">
              <a:spAutoFit/>
            </a:bodyPr>
            <a:lstStyle/>
            <a:p>
              <a:r>
                <a:rPr lang="de-CH" sz="1600" b="1" dirty="0"/>
                <a:t>Discovery – </a:t>
              </a:r>
              <a:r>
                <a:rPr lang="de-CH" sz="1600" b="1" dirty="0" err="1"/>
                <a:t>severe</a:t>
              </a:r>
              <a:r>
                <a:rPr lang="de-CH" sz="1600" b="1" dirty="0"/>
                <a:t> </a:t>
              </a:r>
              <a:r>
                <a:rPr lang="de-CH" sz="1600" b="1" dirty="0" err="1"/>
                <a:t>problems</a:t>
              </a:r>
              <a:endParaRPr lang="de-CH" sz="1600" b="1" dirty="0"/>
            </a:p>
          </p:txBody>
        </p:sp>
      </p:grpSp>
      <p:grpSp>
        <p:nvGrpSpPr>
          <p:cNvPr id="6" name="Gruppieren 5"/>
          <p:cNvGrpSpPr/>
          <p:nvPr/>
        </p:nvGrpSpPr>
        <p:grpSpPr>
          <a:xfrm>
            <a:off x="6777050" y="682785"/>
            <a:ext cx="3473141" cy="338554"/>
            <a:chOff x="6789394" y="961861"/>
            <a:chExt cx="3473141" cy="338554"/>
          </a:xfrm>
        </p:grpSpPr>
        <p:sp>
          <p:nvSpPr>
            <p:cNvPr id="59" name="Oval 22"/>
            <p:cNvSpPr>
              <a:spLocks noChangeArrowheads="1"/>
            </p:cNvSpPr>
            <p:nvPr/>
          </p:nvSpPr>
          <p:spPr bwMode="auto">
            <a:xfrm>
              <a:off x="6789394" y="1029060"/>
              <a:ext cx="224956" cy="227728"/>
            </a:xfrm>
            <a:prstGeom prst="ellipse">
              <a:avLst/>
            </a:prstGeom>
            <a:solidFill>
              <a:srgbClr val="F1850F"/>
            </a:solidFill>
            <a:ln w="9525" algn="ctr">
              <a:solidFill>
                <a:schemeClr val="tx1"/>
              </a:solidFill>
              <a:round/>
              <a:headEnd/>
              <a:tailEnd/>
            </a:ln>
            <a:effectLst/>
            <a:extLst/>
          </p:spPr>
          <p:txBody>
            <a:bodyPr wrap="squar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61" name="Textfeld 60"/>
            <p:cNvSpPr txBox="1"/>
            <p:nvPr/>
          </p:nvSpPr>
          <p:spPr>
            <a:xfrm>
              <a:off x="7030392" y="961861"/>
              <a:ext cx="3232143" cy="338554"/>
            </a:xfrm>
            <a:prstGeom prst="rect">
              <a:avLst/>
            </a:prstGeom>
            <a:noFill/>
          </p:spPr>
          <p:txBody>
            <a:bodyPr wrap="square" rtlCol="0">
              <a:spAutoFit/>
            </a:bodyPr>
            <a:lstStyle/>
            <a:p>
              <a:r>
                <a:rPr lang="de-CH" sz="1600" b="1" dirty="0" err="1"/>
                <a:t>Undiscovered</a:t>
              </a:r>
              <a:r>
                <a:rPr lang="de-CH" sz="1600" b="1" dirty="0"/>
                <a:t> – </a:t>
              </a:r>
              <a:r>
                <a:rPr lang="de-CH" sz="1600" b="1" dirty="0" err="1"/>
                <a:t>risk</a:t>
              </a:r>
              <a:r>
                <a:rPr lang="de-CH" sz="1600" b="1" dirty="0"/>
                <a:t> </a:t>
              </a:r>
              <a:r>
                <a:rPr lang="de-CH" sz="1600" b="1" dirty="0" err="1"/>
                <a:t>behavior</a:t>
              </a:r>
              <a:endParaRPr lang="de-CH" sz="1600" b="1" dirty="0"/>
            </a:p>
          </p:txBody>
        </p:sp>
      </p:grpSp>
      <p:grpSp>
        <p:nvGrpSpPr>
          <p:cNvPr id="8" name="Gruppieren 7"/>
          <p:cNvGrpSpPr/>
          <p:nvPr/>
        </p:nvGrpSpPr>
        <p:grpSpPr>
          <a:xfrm>
            <a:off x="6789394" y="1315021"/>
            <a:ext cx="3473141" cy="338554"/>
            <a:chOff x="6789394" y="1315021"/>
            <a:chExt cx="3473141" cy="338554"/>
          </a:xfrm>
        </p:grpSpPr>
        <p:sp>
          <p:nvSpPr>
            <p:cNvPr id="62" name="Oval 22"/>
            <p:cNvSpPr>
              <a:spLocks noChangeArrowheads="1"/>
            </p:cNvSpPr>
            <p:nvPr/>
          </p:nvSpPr>
          <p:spPr bwMode="auto">
            <a:xfrm>
              <a:off x="6789394" y="1382220"/>
              <a:ext cx="224956" cy="227728"/>
            </a:xfrm>
            <a:prstGeom prst="ellipse">
              <a:avLst/>
            </a:prstGeom>
            <a:solidFill>
              <a:srgbClr val="00B0F0"/>
            </a:solidFill>
            <a:ln w="9525" algn="ctr">
              <a:solidFill>
                <a:schemeClr val="tx1"/>
              </a:solidFill>
              <a:round/>
              <a:headEnd/>
              <a:tailEnd/>
            </a:ln>
            <a:effectLst/>
            <a:extLst/>
          </p:spPr>
          <p:txBody>
            <a:bodyPr wrap="squar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63" name="Textfeld 62"/>
            <p:cNvSpPr txBox="1"/>
            <p:nvPr/>
          </p:nvSpPr>
          <p:spPr>
            <a:xfrm>
              <a:off x="7030392" y="1315021"/>
              <a:ext cx="3232143" cy="338554"/>
            </a:xfrm>
            <a:prstGeom prst="rect">
              <a:avLst/>
            </a:prstGeom>
            <a:noFill/>
          </p:spPr>
          <p:txBody>
            <a:bodyPr wrap="square" rtlCol="0">
              <a:spAutoFit/>
            </a:bodyPr>
            <a:lstStyle/>
            <a:p>
              <a:r>
                <a:rPr lang="de-CH" sz="1600" b="1" dirty="0" err="1"/>
                <a:t>Sporadic</a:t>
              </a:r>
              <a:r>
                <a:rPr lang="de-CH" sz="1600" b="1" dirty="0"/>
                <a:t> – </a:t>
              </a:r>
              <a:r>
                <a:rPr lang="de-CH" sz="1600" b="1" dirty="0" err="1"/>
                <a:t>no</a:t>
              </a:r>
              <a:r>
                <a:rPr lang="de-CH" sz="1600" b="1" dirty="0"/>
                <a:t> legal </a:t>
              </a:r>
              <a:r>
                <a:rPr lang="de-CH" sz="1600" b="1" dirty="0" err="1"/>
                <a:t>implications</a:t>
              </a:r>
              <a:endParaRPr lang="de-CH" sz="1600" b="1" dirty="0"/>
            </a:p>
          </p:txBody>
        </p:sp>
      </p:grpSp>
    </p:spTree>
    <p:extLst>
      <p:ext uri="{BB962C8B-B14F-4D97-AF65-F5344CB8AC3E}">
        <p14:creationId xmlns:p14="http://schemas.microsoft.com/office/powerpoint/2010/main" val="41134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53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de-DE" altLang="de-DE"/>
              <a:t>Pornographic internet content</a:t>
            </a:r>
          </a:p>
        </p:txBody>
      </p:sp>
      <p:sp>
        <p:nvSpPr>
          <p:cNvPr id="161795" name="Rectangle 3"/>
          <p:cNvSpPr>
            <a:spLocks noGrp="1" noChangeArrowheads="1"/>
          </p:cNvSpPr>
          <p:nvPr>
            <p:ph type="body" idx="1"/>
          </p:nvPr>
        </p:nvSpPr>
        <p:spPr/>
        <p:txBody>
          <a:bodyPr/>
          <a:lstStyle/>
          <a:p>
            <a:pPr>
              <a:lnSpc>
                <a:spcPct val="80000"/>
              </a:lnSpc>
            </a:pPr>
            <a:r>
              <a:rPr lang="de-DE" altLang="de-DE" sz="2400"/>
              <a:t>Everything is possible</a:t>
            </a:r>
          </a:p>
          <a:p>
            <a:pPr>
              <a:lnSpc>
                <a:spcPct val="80000"/>
              </a:lnSpc>
            </a:pPr>
            <a:r>
              <a:rPr lang="de-DE" altLang="de-DE" sz="2400"/>
              <a:t>„soft pornography“</a:t>
            </a:r>
          </a:p>
          <a:p>
            <a:pPr>
              <a:lnSpc>
                <a:spcPct val="80000"/>
              </a:lnSpc>
            </a:pPr>
            <a:r>
              <a:rPr lang="de-DE" altLang="de-DE" sz="2400"/>
              <a:t>„hard pornography“</a:t>
            </a:r>
          </a:p>
          <a:p>
            <a:pPr lvl="1">
              <a:lnSpc>
                <a:spcPct val="80000"/>
              </a:lnSpc>
            </a:pPr>
            <a:r>
              <a:rPr lang="de-DE" altLang="de-DE" sz="2000"/>
              <a:t>„sexually explicit in the extreme, and devoid of any other apparent content or purpose“ – including violence, sado-maso, electroshocks, urine, feces, very fat women, pregnant women etc., „gang-bang“, animals;  even „snuff-videos“ – killing victims in front of the camera.</a:t>
            </a:r>
          </a:p>
          <a:p>
            <a:pPr>
              <a:lnSpc>
                <a:spcPct val="80000"/>
              </a:lnSpc>
            </a:pPr>
            <a:r>
              <a:rPr lang="de-DE" altLang="de-DE" sz="2400"/>
              <a:t>pedophile content (often with sadistic torture)</a:t>
            </a:r>
          </a:p>
          <a:p>
            <a:pPr>
              <a:lnSpc>
                <a:spcPct val="80000"/>
              </a:lnSpc>
            </a:pPr>
            <a:r>
              <a:rPr lang="de-DE" altLang="de-DE" sz="2400"/>
              <a:t>Chat with explicit sex talk – often leading to real-life encounters.</a:t>
            </a:r>
          </a:p>
          <a:p>
            <a:pPr>
              <a:lnSpc>
                <a:spcPct val="80000"/>
              </a:lnSpc>
            </a:pPr>
            <a:r>
              <a:rPr lang="de-DE" altLang="de-DE" sz="2400"/>
              <a:t>Live-Video</a:t>
            </a:r>
          </a:p>
          <a:p>
            <a:pPr>
              <a:lnSpc>
                <a:spcPct val="80000"/>
              </a:lnSpc>
            </a:pPr>
            <a:r>
              <a:rPr lang="de-DE" altLang="de-DE" sz="2400"/>
              <a:t>Mobile telephones: growing industry of short films, pictures, explicit sounds.</a:t>
            </a:r>
          </a:p>
        </p:txBody>
      </p:sp>
    </p:spTree>
    <p:extLst>
      <p:ext uri="{BB962C8B-B14F-4D97-AF65-F5344CB8AC3E}">
        <p14:creationId xmlns:p14="http://schemas.microsoft.com/office/powerpoint/2010/main" val="282940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24</a:t>
            </a:fld>
            <a:endParaRPr lang="de-CH"/>
          </a:p>
        </p:txBody>
      </p:sp>
      <p:sp>
        <p:nvSpPr>
          <p:cNvPr id="5" name="Rechteck 4"/>
          <p:cNvSpPr/>
          <p:nvPr/>
        </p:nvSpPr>
        <p:spPr bwMode="auto">
          <a:xfrm>
            <a:off x="-144966" y="-243408"/>
            <a:ext cx="10827834"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2123356" y="2132856"/>
            <a:ext cx="6264696" cy="707886"/>
          </a:xfrm>
          <a:prstGeom prst="rect">
            <a:avLst/>
          </a:prstGeom>
          <a:noFill/>
        </p:spPr>
        <p:txBody>
          <a:bodyPr wrap="square" rtlCol="0">
            <a:spAutoFit/>
          </a:bodyPr>
          <a:lstStyle/>
          <a:p>
            <a:pPr algn="ctr"/>
            <a:r>
              <a:rPr lang="de-CH" sz="4000" b="1" dirty="0" err="1">
                <a:solidFill>
                  <a:schemeClr val="bg1"/>
                </a:solidFill>
                <a:latin typeface="Cambria" pitchFamily="18" charset="0"/>
              </a:rPr>
              <a:t>Diagnostic</a:t>
            </a:r>
            <a:r>
              <a:rPr lang="de-CH" sz="4000" b="1" dirty="0">
                <a:solidFill>
                  <a:schemeClr val="bg1"/>
                </a:solidFill>
                <a:latin typeface="Cambria" pitchFamily="18" charset="0"/>
              </a:rPr>
              <a:t> </a:t>
            </a:r>
            <a:r>
              <a:rPr lang="de-CH" sz="4000" b="1" dirty="0" err="1">
                <a:solidFill>
                  <a:schemeClr val="bg1"/>
                </a:solidFill>
                <a:latin typeface="Cambria" pitchFamily="18" charset="0"/>
              </a:rPr>
              <a:t>Criteria</a:t>
            </a:r>
            <a:endParaRPr lang="de-CH" sz="4000" b="1" dirty="0">
              <a:solidFill>
                <a:schemeClr val="bg1"/>
              </a:solidFill>
              <a:latin typeface="Cambria" pitchFamily="18" charset="0"/>
            </a:endParaRPr>
          </a:p>
        </p:txBody>
      </p:sp>
    </p:spTree>
    <p:extLst>
      <p:ext uri="{BB962C8B-B14F-4D97-AF65-F5344CB8AC3E}">
        <p14:creationId xmlns:p14="http://schemas.microsoft.com/office/powerpoint/2010/main" val="253914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title"/>
          </p:nvPr>
        </p:nvSpPr>
        <p:spPr/>
        <p:txBody>
          <a:bodyPr>
            <a:normAutofit fontScale="90000"/>
          </a:bodyPr>
          <a:lstStyle/>
          <a:p>
            <a:r>
              <a:rPr lang="en-US" altLang="de-DE" b="1" dirty="0"/>
              <a:t>Internet Addiction Disorder (IAD) - Diagnostic Criteria</a:t>
            </a:r>
            <a:endParaRPr lang="de-CH" altLang="de-DE" b="1" dirty="0"/>
          </a:p>
        </p:txBody>
      </p:sp>
      <p:sp>
        <p:nvSpPr>
          <p:cNvPr id="163842" name="Rectangle 2"/>
          <p:cNvSpPr>
            <a:spLocks noGrp="1" noChangeArrowheads="1"/>
          </p:cNvSpPr>
          <p:nvPr>
            <p:ph idx="1"/>
          </p:nvPr>
        </p:nvSpPr>
        <p:spPr/>
        <p:txBody>
          <a:bodyPr/>
          <a:lstStyle/>
          <a:p>
            <a:r>
              <a:rPr lang="en-US" altLang="de-DE"/>
              <a:t>A maladaptive pattern of Internet use, leading to clinically significant</a:t>
            </a:r>
          </a:p>
          <a:p>
            <a:r>
              <a:rPr lang="en-US" altLang="de-DE"/>
              <a:t>impairment or distress as manifested by three (or more) of the following,</a:t>
            </a:r>
          </a:p>
          <a:p>
            <a:r>
              <a:rPr lang="en-US" altLang="de-DE"/>
              <a:t>occurring at any time in the same 12-month period:</a:t>
            </a:r>
          </a:p>
          <a:p>
            <a:r>
              <a:rPr lang="en-US" altLang="de-DE"/>
              <a:t>(I) tolerance, as defined by either of the following:</a:t>
            </a:r>
          </a:p>
          <a:p>
            <a:pPr lvl="1"/>
            <a:r>
              <a:rPr lang="en-US" altLang="de-DE" sz="1600"/>
              <a:t>(A) A need for markedly increased amounts of time on Internet to achieve satisfaction</a:t>
            </a:r>
          </a:p>
          <a:p>
            <a:pPr lvl="1"/>
            <a:r>
              <a:rPr lang="en-US" altLang="de-DE" sz="1600"/>
              <a:t>(B) markedly diminished effect with continued use of the same amount of time on Internet.</a:t>
            </a:r>
            <a:endParaRPr lang="en-US" altLang="de-DE" sz="1400"/>
          </a:p>
        </p:txBody>
      </p:sp>
      <p:sp>
        <p:nvSpPr>
          <p:cNvPr id="163844" name="Text Box 4"/>
          <p:cNvSpPr txBox="1">
            <a:spLocks noChangeArrowheads="1"/>
          </p:cNvSpPr>
          <p:nvPr/>
        </p:nvSpPr>
        <p:spPr bwMode="auto">
          <a:xfrm>
            <a:off x="6443663" y="6165850"/>
            <a:ext cx="316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400"/>
              <a:t>Author: Ivan Goldberg, M.D.</a:t>
            </a:r>
          </a:p>
        </p:txBody>
      </p:sp>
    </p:spTree>
    <p:extLst>
      <p:ext uri="{BB962C8B-B14F-4D97-AF65-F5344CB8AC3E}">
        <p14:creationId xmlns:p14="http://schemas.microsoft.com/office/powerpoint/2010/main" val="40527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4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de-CH" altLang="de-DE"/>
              <a:t>Criteria – IAD II</a:t>
            </a:r>
          </a:p>
        </p:txBody>
      </p:sp>
      <p:sp>
        <p:nvSpPr>
          <p:cNvPr id="165891" name="Rectangle 3"/>
          <p:cNvSpPr>
            <a:spLocks noGrp="1" noChangeArrowheads="1"/>
          </p:cNvSpPr>
          <p:nvPr>
            <p:ph type="body" idx="1"/>
          </p:nvPr>
        </p:nvSpPr>
        <p:spPr/>
        <p:txBody>
          <a:bodyPr/>
          <a:lstStyle/>
          <a:p>
            <a:pPr>
              <a:lnSpc>
                <a:spcPct val="80000"/>
              </a:lnSpc>
            </a:pPr>
            <a:r>
              <a:rPr lang="en-US" altLang="de-DE"/>
              <a:t>(II) withdrawal, as manifested by either of the following:</a:t>
            </a:r>
          </a:p>
          <a:p>
            <a:pPr lvl="1">
              <a:lnSpc>
                <a:spcPct val="80000"/>
              </a:lnSpc>
            </a:pPr>
            <a:r>
              <a:rPr lang="en-US" altLang="de-DE" sz="1800"/>
              <a:t>(A) the characteristic withdrawal syndrome</a:t>
            </a:r>
          </a:p>
          <a:p>
            <a:pPr lvl="2">
              <a:lnSpc>
                <a:spcPct val="80000"/>
              </a:lnSpc>
            </a:pPr>
            <a:r>
              <a:rPr lang="en-US" altLang="de-DE" sz="1600"/>
              <a:t>(1) Cessation of (or reduction) in Internet use that has been heavy and prolonged.</a:t>
            </a:r>
          </a:p>
          <a:p>
            <a:pPr lvl="2">
              <a:lnSpc>
                <a:spcPct val="80000"/>
              </a:lnSpc>
            </a:pPr>
            <a:r>
              <a:rPr lang="en-US" altLang="de-DE" sz="1600"/>
              <a:t> (2) Two (or more) of the following, developing within several days to a month after Criterion 1: (a) psychomotor agitation - (b) anxiety - (c) obsessive thinking about what is happening on Internet - (d) fantasies or dreams about Internet - (e) voluntary or involuntary typing movements of the fingers.</a:t>
            </a:r>
          </a:p>
          <a:p>
            <a:pPr lvl="2">
              <a:lnSpc>
                <a:spcPct val="80000"/>
              </a:lnSpc>
            </a:pPr>
            <a:r>
              <a:rPr lang="en-US" altLang="de-DE" sz="1600"/>
              <a:t>(3) The symptoms in Criterion B cause distress or impairment in social, occupational or other important other area of functioning</a:t>
            </a:r>
            <a:br>
              <a:rPr lang="en-US" altLang="de-DE" sz="1600"/>
            </a:br>
            <a:endParaRPr lang="en-US" altLang="de-DE" sz="1600"/>
          </a:p>
          <a:p>
            <a:pPr lvl="1">
              <a:lnSpc>
                <a:spcPct val="80000"/>
              </a:lnSpc>
            </a:pPr>
            <a:r>
              <a:rPr lang="en-US" altLang="de-DE" sz="1800"/>
              <a:t>(B) Use of Internet or a similar on-line service is engaged in to relieve or avoid withdrawal symptoms</a:t>
            </a:r>
          </a:p>
          <a:p>
            <a:pPr lvl="1">
              <a:lnSpc>
                <a:spcPct val="80000"/>
              </a:lnSpc>
            </a:pPr>
            <a:endParaRPr lang="en-US" altLang="de-DE" sz="1800"/>
          </a:p>
          <a:p>
            <a:pPr>
              <a:lnSpc>
                <a:spcPct val="80000"/>
              </a:lnSpc>
            </a:pPr>
            <a:r>
              <a:rPr lang="en-US" altLang="de-DE"/>
              <a:t>(III) Internet is often accessed more often or for longer periods of time than was intended.</a:t>
            </a:r>
            <a:endParaRPr lang="de-CH" altLang="de-DE"/>
          </a:p>
        </p:txBody>
      </p:sp>
    </p:spTree>
    <p:extLst>
      <p:ext uri="{BB962C8B-B14F-4D97-AF65-F5344CB8AC3E}">
        <p14:creationId xmlns:p14="http://schemas.microsoft.com/office/powerpoint/2010/main" val="317208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1763713" y="1538288"/>
            <a:ext cx="7848600" cy="4914900"/>
          </a:xfrm>
        </p:spPr>
        <p:txBody>
          <a:bodyPr/>
          <a:lstStyle/>
          <a:p>
            <a:pPr>
              <a:lnSpc>
                <a:spcPct val="80000"/>
              </a:lnSpc>
            </a:pPr>
            <a:r>
              <a:rPr lang="en-US" altLang="de-DE"/>
              <a:t>(IV) There is a persistent desire or unsuccessful efforts to cut down  or control Internet use.</a:t>
            </a:r>
            <a:br>
              <a:rPr lang="en-US" altLang="de-DE"/>
            </a:br>
            <a:endParaRPr lang="en-US" altLang="de-DE"/>
          </a:p>
          <a:p>
            <a:pPr>
              <a:lnSpc>
                <a:spcPct val="80000"/>
              </a:lnSpc>
            </a:pPr>
            <a:r>
              <a:rPr lang="en-US" altLang="de-DE"/>
              <a:t>(V) A great deal of time is spent in activities related to Internet use </a:t>
            </a:r>
          </a:p>
          <a:p>
            <a:pPr lvl="2">
              <a:lnSpc>
                <a:spcPct val="80000"/>
              </a:lnSpc>
            </a:pPr>
            <a:r>
              <a:rPr lang="en-US" altLang="de-DE"/>
              <a:t>(e.g. organizing files of downloaded materials; researching Internet vendors, trying new browsers.)</a:t>
            </a:r>
            <a:br>
              <a:rPr lang="en-US" altLang="de-DE"/>
            </a:br>
            <a:endParaRPr lang="en-US" altLang="de-DE"/>
          </a:p>
          <a:p>
            <a:pPr>
              <a:lnSpc>
                <a:spcPct val="80000"/>
              </a:lnSpc>
            </a:pPr>
            <a:r>
              <a:rPr lang="en-US" altLang="de-DE"/>
              <a:t>(VI) Important social, occupational, or recreational activities are  given up or reduced because of Internet use.</a:t>
            </a:r>
          </a:p>
        </p:txBody>
      </p:sp>
    </p:spTree>
    <p:extLst>
      <p:ext uri="{BB962C8B-B14F-4D97-AF65-F5344CB8AC3E}">
        <p14:creationId xmlns:p14="http://schemas.microsoft.com/office/powerpoint/2010/main" val="191489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de-CH" altLang="de-DE"/>
              <a:t>Destructive consequences</a:t>
            </a:r>
          </a:p>
        </p:txBody>
      </p:sp>
      <p:sp>
        <p:nvSpPr>
          <p:cNvPr id="169987" name="Rectangle 3"/>
          <p:cNvSpPr>
            <a:spLocks noGrp="1" noChangeArrowheads="1"/>
          </p:cNvSpPr>
          <p:nvPr>
            <p:ph type="body" idx="1"/>
          </p:nvPr>
        </p:nvSpPr>
        <p:spPr/>
        <p:txBody>
          <a:bodyPr/>
          <a:lstStyle/>
          <a:p>
            <a:pPr>
              <a:lnSpc>
                <a:spcPct val="90000"/>
              </a:lnSpc>
            </a:pPr>
            <a:r>
              <a:rPr lang="en-US" altLang="de-DE"/>
              <a:t>(VII) Internet use is continued despite knowledge of having a persistent or recurrent physical, social, occupational, or psychological problem that is likely to been caused or exacerbated by Internet use </a:t>
            </a:r>
          </a:p>
          <a:p>
            <a:pPr lvl="1">
              <a:lnSpc>
                <a:spcPct val="90000"/>
              </a:lnSpc>
            </a:pPr>
            <a:r>
              <a:rPr lang="en-US" altLang="de-DE"/>
              <a:t>sleep deprivation, marital difficulties, lateness for early morning appointments, neglect of occupational duties, or feelings of abandonment in significant others.</a:t>
            </a:r>
          </a:p>
          <a:p>
            <a:pPr lvl="1">
              <a:lnSpc>
                <a:spcPct val="90000"/>
              </a:lnSpc>
            </a:pPr>
            <a:r>
              <a:rPr lang="en-US" altLang="de-DE"/>
              <a:t>Isolation</a:t>
            </a:r>
          </a:p>
          <a:p>
            <a:pPr lvl="1">
              <a:lnSpc>
                <a:spcPct val="90000"/>
              </a:lnSpc>
            </a:pPr>
            <a:r>
              <a:rPr lang="en-US" altLang="de-DE"/>
              <a:t>Job loss</a:t>
            </a:r>
            <a:endParaRPr lang="de-CH" altLang="de-DE" sz="2000"/>
          </a:p>
          <a:p>
            <a:pPr>
              <a:lnSpc>
                <a:spcPct val="90000"/>
              </a:lnSpc>
            </a:pPr>
            <a:endParaRPr lang="de-CH" altLang="de-DE" sz="2000"/>
          </a:p>
        </p:txBody>
      </p:sp>
    </p:spTree>
    <p:extLst>
      <p:ext uri="{BB962C8B-B14F-4D97-AF65-F5344CB8AC3E}">
        <p14:creationId xmlns:p14="http://schemas.microsoft.com/office/powerpoint/2010/main" val="132744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CH" altLang="de-DE"/>
              <a:t>Cybersex – „just a click away“</a:t>
            </a:r>
          </a:p>
        </p:txBody>
      </p:sp>
      <p:sp>
        <p:nvSpPr>
          <p:cNvPr id="62467" name="Rectangle 3"/>
          <p:cNvSpPr>
            <a:spLocks noGrp="1" noChangeArrowheads="1"/>
          </p:cNvSpPr>
          <p:nvPr>
            <p:ph type="body" idx="1"/>
          </p:nvPr>
        </p:nvSpPr>
        <p:spPr/>
        <p:txBody>
          <a:bodyPr/>
          <a:lstStyle/>
          <a:p>
            <a:pPr>
              <a:lnSpc>
                <a:spcPct val="90000"/>
              </a:lnSpc>
            </a:pPr>
            <a:r>
              <a:rPr lang="de-CH" altLang="de-DE" sz="3200" i="1"/>
              <a:t>easily accessible</a:t>
            </a:r>
          </a:p>
          <a:p>
            <a:pPr>
              <a:lnSpc>
                <a:spcPct val="90000"/>
              </a:lnSpc>
            </a:pPr>
            <a:r>
              <a:rPr lang="de-CH" altLang="de-DE" sz="3200" i="1"/>
              <a:t>affordable</a:t>
            </a:r>
          </a:p>
          <a:p>
            <a:pPr>
              <a:lnSpc>
                <a:spcPct val="90000"/>
              </a:lnSpc>
            </a:pPr>
            <a:r>
              <a:rPr lang="de-CH" altLang="de-DE" sz="3200" i="1"/>
              <a:t>anonymous</a:t>
            </a:r>
          </a:p>
          <a:p>
            <a:pPr>
              <a:lnSpc>
                <a:spcPct val="90000"/>
              </a:lnSpc>
            </a:pPr>
            <a:endParaRPr lang="de-CH" altLang="de-DE" sz="3200" i="1"/>
          </a:p>
          <a:p>
            <a:pPr>
              <a:lnSpc>
                <a:spcPct val="90000"/>
              </a:lnSpc>
            </a:pPr>
            <a:r>
              <a:rPr lang="de-DE" altLang="de-DE" sz="2400"/>
              <a:t>Cyber-Psychologist John Suler describes </a:t>
            </a:r>
            <a:r>
              <a:rPr lang="de-DE" altLang="de-DE" sz="2400" u="sng"/>
              <a:t>„Toxic Disinhibition“</a:t>
            </a:r>
          </a:p>
          <a:p>
            <a:pPr>
              <a:lnSpc>
                <a:spcPct val="90000"/>
              </a:lnSpc>
            </a:pPr>
            <a:r>
              <a:rPr lang="de-DE" altLang="de-DE" sz="2400"/>
              <a:t>„You don‘t know me.“</a:t>
            </a:r>
          </a:p>
          <a:p>
            <a:pPr>
              <a:lnSpc>
                <a:spcPct val="90000"/>
              </a:lnSpc>
            </a:pPr>
            <a:r>
              <a:rPr lang="de-DE" altLang="de-DE" sz="2400"/>
              <a:t>„You can‘t see me.“ Being invisible gives people the courage to write and think things they would never do in a real-life situation.</a:t>
            </a:r>
            <a:endParaRPr lang="de-CH" altLang="de-DE" sz="2400"/>
          </a:p>
        </p:txBody>
      </p:sp>
    </p:spTree>
    <p:extLst>
      <p:ext uri="{BB962C8B-B14F-4D97-AF65-F5344CB8AC3E}">
        <p14:creationId xmlns:p14="http://schemas.microsoft.com/office/powerpoint/2010/main" val="293832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7"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Internet Devices </a:t>
            </a:r>
            <a:r>
              <a:rPr lang="de-CH" dirty="0" err="1"/>
              <a:t>are</a:t>
            </a:r>
            <a:r>
              <a:rPr lang="de-CH" dirty="0"/>
              <a:t> </a:t>
            </a:r>
            <a:r>
              <a:rPr lang="de-CH" dirty="0" err="1"/>
              <a:t>addictive</a:t>
            </a:r>
            <a:endParaRPr lang="de-CH" dirty="0"/>
          </a:p>
        </p:txBody>
      </p:sp>
      <p:pic>
        <p:nvPicPr>
          <p:cNvPr id="9" name="Inhaltsplatzhalter 8">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009808">
            <a:off x="1170022" y="1592454"/>
            <a:ext cx="2562400" cy="3851319"/>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5285678" y="1706137"/>
            <a:ext cx="4493942" cy="923330"/>
          </a:xfrm>
          <a:prstGeom prst="rect">
            <a:avLst/>
          </a:prstGeom>
          <a:noFill/>
        </p:spPr>
        <p:txBody>
          <a:bodyPr wrap="square" rtlCol="0">
            <a:spAutoFit/>
          </a:bodyPr>
          <a:lstStyle/>
          <a:p>
            <a:r>
              <a:rPr lang="de-CH" b="1" dirty="0"/>
              <a:t>Adam Alter (2017). IRRESISTIBLE. The </a:t>
            </a:r>
            <a:r>
              <a:rPr lang="de-CH" b="1" dirty="0" err="1"/>
              <a:t>Rise</a:t>
            </a:r>
            <a:r>
              <a:rPr lang="de-CH" b="1" dirty="0"/>
              <a:t> </a:t>
            </a:r>
            <a:r>
              <a:rPr lang="de-CH" b="1" dirty="0" err="1"/>
              <a:t>of</a:t>
            </a:r>
            <a:r>
              <a:rPr lang="de-CH" b="1" dirty="0"/>
              <a:t> </a:t>
            </a:r>
            <a:r>
              <a:rPr lang="de-CH" b="1" dirty="0" err="1"/>
              <a:t>addictive</a:t>
            </a:r>
            <a:r>
              <a:rPr lang="de-CH" b="1" dirty="0"/>
              <a:t> </a:t>
            </a:r>
            <a:r>
              <a:rPr lang="de-CH" b="1" dirty="0" err="1"/>
              <a:t>technology</a:t>
            </a:r>
            <a:r>
              <a:rPr lang="de-CH" b="1" dirty="0"/>
              <a:t> </a:t>
            </a:r>
            <a:r>
              <a:rPr lang="de-CH" b="1" dirty="0" err="1"/>
              <a:t>and</a:t>
            </a:r>
            <a:r>
              <a:rPr lang="de-CH" b="1" dirty="0"/>
              <a:t> </a:t>
            </a:r>
            <a:r>
              <a:rPr lang="de-CH" b="1" dirty="0" err="1"/>
              <a:t>the</a:t>
            </a:r>
            <a:r>
              <a:rPr lang="de-CH" b="1" dirty="0"/>
              <a:t> </a:t>
            </a:r>
            <a:r>
              <a:rPr lang="de-CH" b="1" dirty="0" err="1"/>
              <a:t>business</a:t>
            </a:r>
            <a:r>
              <a:rPr lang="de-CH" b="1" dirty="0"/>
              <a:t> </a:t>
            </a:r>
            <a:r>
              <a:rPr lang="de-CH" b="1" dirty="0" err="1"/>
              <a:t>of</a:t>
            </a:r>
            <a:r>
              <a:rPr lang="de-CH" b="1" dirty="0"/>
              <a:t> </a:t>
            </a:r>
            <a:r>
              <a:rPr lang="de-CH" b="1" dirty="0" err="1"/>
              <a:t>keeping</a:t>
            </a:r>
            <a:r>
              <a:rPr lang="de-CH" b="1" dirty="0"/>
              <a:t> </a:t>
            </a:r>
            <a:r>
              <a:rPr lang="de-CH" b="1" dirty="0" err="1"/>
              <a:t>us</a:t>
            </a:r>
            <a:r>
              <a:rPr lang="de-CH" b="1" dirty="0"/>
              <a:t> </a:t>
            </a:r>
            <a:r>
              <a:rPr lang="de-CH" b="1" dirty="0" err="1"/>
              <a:t>hooked</a:t>
            </a:r>
            <a:r>
              <a:rPr lang="de-CH" b="1" dirty="0"/>
              <a:t>. </a:t>
            </a:r>
            <a:r>
              <a:rPr lang="de-CH" b="1" dirty="0" err="1"/>
              <a:t>Penguin</a:t>
            </a:r>
            <a:r>
              <a:rPr lang="de-CH" b="1" dirty="0"/>
              <a:t> Books.</a:t>
            </a:r>
          </a:p>
        </p:txBody>
      </p:sp>
      <p:sp>
        <p:nvSpPr>
          <p:cNvPr id="11" name="Textfeld 10"/>
          <p:cNvSpPr txBox="1"/>
          <p:nvPr/>
        </p:nvSpPr>
        <p:spPr>
          <a:xfrm>
            <a:off x="5352585" y="3088888"/>
            <a:ext cx="4471639" cy="2308324"/>
          </a:xfrm>
          <a:prstGeom prst="rect">
            <a:avLst/>
          </a:prstGeom>
          <a:noFill/>
        </p:spPr>
        <p:txBody>
          <a:bodyPr wrap="square" rtlCol="0">
            <a:spAutoFit/>
          </a:bodyPr>
          <a:lstStyle/>
          <a:p>
            <a:r>
              <a:rPr lang="de-CH" dirty="0" err="1"/>
              <a:t>Our</a:t>
            </a:r>
            <a:r>
              <a:rPr lang="de-CH" dirty="0"/>
              <a:t> </a:t>
            </a:r>
            <a:r>
              <a:rPr lang="de-CH" dirty="0" err="1"/>
              <a:t>devices</a:t>
            </a:r>
            <a:r>
              <a:rPr lang="de-CH" dirty="0"/>
              <a:t> – </a:t>
            </a:r>
            <a:r>
              <a:rPr lang="de-CH" dirty="0" err="1"/>
              <a:t>they</a:t>
            </a:r>
            <a:r>
              <a:rPr lang="de-CH" dirty="0"/>
              <a:t> </a:t>
            </a:r>
            <a:r>
              <a:rPr lang="de-CH" dirty="0" err="1"/>
              <a:t>are</a:t>
            </a:r>
            <a:r>
              <a:rPr lang="de-CH" dirty="0"/>
              <a:t> </a:t>
            </a:r>
            <a:r>
              <a:rPr lang="de-CH" dirty="0" err="1"/>
              <a:t>the</a:t>
            </a:r>
            <a:r>
              <a:rPr lang="de-CH" dirty="0"/>
              <a:t> </a:t>
            </a:r>
            <a:r>
              <a:rPr lang="de-CH" dirty="0" err="1"/>
              <a:t>masters</a:t>
            </a:r>
            <a:r>
              <a:rPr lang="de-CH" dirty="0"/>
              <a:t>, </a:t>
            </a:r>
            <a:r>
              <a:rPr lang="de-CH" dirty="0" err="1"/>
              <a:t>we</a:t>
            </a:r>
            <a:r>
              <a:rPr lang="de-CH" dirty="0"/>
              <a:t> </a:t>
            </a:r>
            <a:r>
              <a:rPr lang="de-CH" dirty="0" err="1"/>
              <a:t>are</a:t>
            </a:r>
            <a:r>
              <a:rPr lang="de-CH" dirty="0"/>
              <a:t> not. </a:t>
            </a:r>
            <a:r>
              <a:rPr lang="en-US" dirty="0"/>
              <a:t>They are built to addict us, to madden us, distract us, arouse us and deceive us. We primp and perform for them as for a lover; we surrender our privacy to their demands; we wait on tenterhooks for every “like.” The smartphone is in the saddle, and it rides mankind.</a:t>
            </a:r>
            <a:endParaRPr lang="de-CH" dirty="0"/>
          </a:p>
        </p:txBody>
      </p:sp>
    </p:spTree>
    <p:extLst>
      <p:ext uri="{BB962C8B-B14F-4D97-AF65-F5344CB8AC3E}">
        <p14:creationId xmlns:p14="http://schemas.microsoft.com/office/powerpoint/2010/main" val="115839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CH" altLang="de-DE"/>
              <a:t>Disease or behavioral problem?</a:t>
            </a:r>
          </a:p>
        </p:txBody>
      </p:sp>
      <p:sp>
        <p:nvSpPr>
          <p:cNvPr id="16387" name="Rectangle 3"/>
          <p:cNvSpPr>
            <a:spLocks noGrp="1" noChangeArrowheads="1"/>
          </p:cNvSpPr>
          <p:nvPr>
            <p:ph type="body" idx="1"/>
          </p:nvPr>
        </p:nvSpPr>
        <p:spPr/>
        <p:txBody>
          <a:bodyPr/>
          <a:lstStyle/>
          <a:p>
            <a:pPr>
              <a:lnSpc>
                <a:spcPct val="90000"/>
              </a:lnSpc>
            </a:pPr>
            <a:r>
              <a:rPr lang="de-CH" altLang="de-DE"/>
              <a:t>Diagnostic Category following ICD-10 / DSM-IV unclear </a:t>
            </a:r>
          </a:p>
          <a:p>
            <a:pPr lvl="1">
              <a:lnSpc>
                <a:spcPct val="90000"/>
              </a:lnSpc>
            </a:pPr>
            <a:r>
              <a:rPr lang="de-CH" altLang="de-DE"/>
              <a:t>Disorders of sexual preference (Paraphilia)?</a:t>
            </a:r>
          </a:p>
          <a:p>
            <a:pPr lvl="1">
              <a:lnSpc>
                <a:spcPct val="90000"/>
              </a:lnSpc>
            </a:pPr>
            <a:r>
              <a:rPr lang="de-CH" altLang="de-DE"/>
              <a:t>OCD?</a:t>
            </a:r>
          </a:p>
          <a:p>
            <a:pPr lvl="1">
              <a:lnSpc>
                <a:spcPct val="90000"/>
              </a:lnSpc>
            </a:pPr>
            <a:r>
              <a:rPr lang="de-CH" altLang="de-DE"/>
              <a:t>Disorders of Impulse control?</a:t>
            </a:r>
          </a:p>
          <a:p>
            <a:pPr lvl="1">
              <a:lnSpc>
                <a:spcPct val="90000"/>
              </a:lnSpc>
            </a:pPr>
            <a:r>
              <a:rPr lang="de-CH" altLang="de-DE"/>
              <a:t>Non-substance Addiction?</a:t>
            </a:r>
          </a:p>
          <a:p>
            <a:pPr>
              <a:lnSpc>
                <a:spcPct val="90000"/>
              </a:lnSpc>
            </a:pPr>
            <a:r>
              <a:rPr lang="de-CH" altLang="de-DE"/>
              <a:t>Internet addiction disorder – IAD</a:t>
            </a:r>
            <a:br>
              <a:rPr lang="de-CH" altLang="de-DE"/>
            </a:br>
            <a:r>
              <a:rPr lang="de-CH" altLang="de-DE"/>
              <a:t>(Ivan Goldberg 1995)</a:t>
            </a:r>
          </a:p>
          <a:p>
            <a:pPr>
              <a:lnSpc>
                <a:spcPct val="90000"/>
              </a:lnSpc>
            </a:pPr>
            <a:r>
              <a:rPr lang="de-CH" altLang="de-DE"/>
              <a:t>Pathological Internet Use − PIU</a:t>
            </a:r>
            <a:br>
              <a:rPr lang="de-CH" altLang="de-DE"/>
            </a:br>
            <a:r>
              <a:rPr lang="de-CH" altLang="de-DE"/>
              <a:t>(</a:t>
            </a:r>
            <a:r>
              <a:rPr lang="de-CH" altLang="de-DE">
                <a:hlinkClick r:id="rId3"/>
              </a:rPr>
              <a:t>Kimberly S. Young</a:t>
            </a:r>
            <a:r>
              <a:rPr lang="de-CH" altLang="de-DE"/>
              <a:t>)</a:t>
            </a:r>
          </a:p>
        </p:txBody>
      </p:sp>
    </p:spTree>
    <p:extLst>
      <p:ext uri="{BB962C8B-B14F-4D97-AF65-F5344CB8AC3E}">
        <p14:creationId xmlns:p14="http://schemas.microsoft.com/office/powerpoint/2010/main" val="72553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6387">
                                            <p:txEl>
                                              <p:pRg st="0" end="0"/>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6387">
                                            <p:txEl>
                                              <p:pRg st="1" end="1"/>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6387">
                                            <p:txEl>
                                              <p:pRg st="2" end="2"/>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6387">
                                            <p:txEl>
                                              <p:pRg st="3" end="3"/>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P spid="16387"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CH" altLang="de-DE"/>
              <a:t>Value shift</a:t>
            </a:r>
          </a:p>
        </p:txBody>
      </p:sp>
      <p:sp>
        <p:nvSpPr>
          <p:cNvPr id="74755" name="Rectangle 3"/>
          <p:cNvSpPr>
            <a:spLocks noGrp="1" noChangeArrowheads="1"/>
          </p:cNvSpPr>
          <p:nvPr>
            <p:ph type="body" idx="1"/>
          </p:nvPr>
        </p:nvSpPr>
        <p:spPr/>
        <p:txBody>
          <a:bodyPr/>
          <a:lstStyle/>
          <a:p>
            <a:pPr>
              <a:lnSpc>
                <a:spcPct val="90000"/>
              </a:lnSpc>
            </a:pPr>
            <a:r>
              <a:rPr lang="de-CH" altLang="de-DE"/>
              <a:t>Online Addicts realize that they give up values which have been important to them:</a:t>
            </a:r>
          </a:p>
          <a:p>
            <a:pPr lvl="1">
              <a:lnSpc>
                <a:spcPct val="90000"/>
              </a:lnSpc>
            </a:pPr>
            <a:r>
              <a:rPr lang="de-CH" altLang="de-DE"/>
              <a:t>Respect of the other person.</a:t>
            </a:r>
          </a:p>
          <a:p>
            <a:pPr lvl="1">
              <a:lnSpc>
                <a:spcPct val="90000"/>
              </a:lnSpc>
            </a:pPr>
            <a:r>
              <a:rPr lang="de-CH" altLang="de-DE"/>
              <a:t>Repulsion of violence and coercion. </a:t>
            </a:r>
          </a:p>
          <a:p>
            <a:pPr lvl="1">
              <a:lnSpc>
                <a:spcPct val="90000"/>
              </a:lnSpc>
            </a:pPr>
            <a:r>
              <a:rPr lang="de-CH" altLang="de-DE"/>
              <a:t>Christian values of integrity, purity and self discipline.</a:t>
            </a:r>
          </a:p>
          <a:p>
            <a:pPr>
              <a:lnSpc>
                <a:spcPct val="90000"/>
              </a:lnSpc>
            </a:pPr>
            <a:r>
              <a:rPr lang="de-CH" altLang="de-DE"/>
              <a:t>Reinterpretation and Minimizing:</a:t>
            </a:r>
          </a:p>
          <a:p>
            <a:pPr lvl="1">
              <a:lnSpc>
                <a:spcPct val="90000"/>
              </a:lnSpc>
            </a:pPr>
            <a:r>
              <a:rPr lang="de-CH" altLang="de-DE"/>
              <a:t>It is only pictures! It‘s only a game!</a:t>
            </a:r>
          </a:p>
          <a:p>
            <a:pPr lvl="1">
              <a:lnSpc>
                <a:spcPct val="90000"/>
              </a:lnSpc>
            </a:pPr>
            <a:r>
              <a:rPr lang="de-CH" altLang="de-DE"/>
              <a:t>I have so much stress! That helps me to relax! I have deserved this.</a:t>
            </a:r>
          </a:p>
          <a:p>
            <a:pPr lvl="1">
              <a:lnSpc>
                <a:spcPct val="90000"/>
              </a:lnSpc>
            </a:pPr>
            <a:r>
              <a:rPr lang="de-CH" altLang="de-DE"/>
              <a:t>Others do it, why not me?</a:t>
            </a:r>
          </a:p>
        </p:txBody>
      </p:sp>
    </p:spTree>
    <p:extLst>
      <p:ext uri="{BB962C8B-B14F-4D97-AF65-F5344CB8AC3E}">
        <p14:creationId xmlns:p14="http://schemas.microsoft.com/office/powerpoint/2010/main" val="378977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altLang="de-DE"/>
              <a:t>Three stages</a:t>
            </a:r>
          </a:p>
        </p:txBody>
      </p:sp>
      <p:sp>
        <p:nvSpPr>
          <p:cNvPr id="22531" name="Rectangle 3"/>
          <p:cNvSpPr>
            <a:spLocks noGrp="1" noChangeArrowheads="1"/>
          </p:cNvSpPr>
          <p:nvPr>
            <p:ph type="body" idx="1"/>
          </p:nvPr>
        </p:nvSpPr>
        <p:spPr/>
        <p:txBody>
          <a:bodyPr/>
          <a:lstStyle/>
          <a:p>
            <a:r>
              <a:rPr lang="de-CH" altLang="de-DE"/>
              <a:t>Stage of Endangerment: </a:t>
            </a:r>
          </a:p>
          <a:p>
            <a:pPr lvl="1"/>
            <a:r>
              <a:rPr lang="de-CH" altLang="de-DE"/>
              <a:t>Fulfills 1 – 3 criteria over the last six months.</a:t>
            </a:r>
          </a:p>
          <a:p>
            <a:pPr lvl="1"/>
            <a:endParaRPr lang="de-CH" altLang="de-DE"/>
          </a:p>
          <a:p>
            <a:r>
              <a:rPr lang="de-CH" altLang="de-DE"/>
              <a:t>Critical Stage: </a:t>
            </a:r>
          </a:p>
          <a:p>
            <a:pPr lvl="1"/>
            <a:r>
              <a:rPr lang="de-CH" altLang="de-DE"/>
              <a:t>Fulfills at least four criteria over the last six months.</a:t>
            </a:r>
            <a:br>
              <a:rPr lang="de-CH" altLang="de-DE"/>
            </a:br>
            <a:endParaRPr lang="de-CH" altLang="de-DE"/>
          </a:p>
          <a:p>
            <a:r>
              <a:rPr lang="de-CH" altLang="de-DE"/>
              <a:t>Chronic Stage: </a:t>
            </a:r>
          </a:p>
          <a:p>
            <a:pPr lvl="1"/>
            <a:r>
              <a:rPr lang="de-CH" altLang="de-DE"/>
              <a:t>Fulfills more that four criteria over more than six months.</a:t>
            </a:r>
          </a:p>
        </p:txBody>
      </p:sp>
    </p:spTree>
    <p:extLst>
      <p:ext uri="{BB962C8B-B14F-4D97-AF65-F5344CB8AC3E}">
        <p14:creationId xmlns:p14="http://schemas.microsoft.com/office/powerpoint/2010/main" val="271986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de-CH" altLang="de-DE"/>
              <a:t>Complications - Comorbidity</a:t>
            </a:r>
          </a:p>
        </p:txBody>
      </p:sp>
      <p:sp>
        <p:nvSpPr>
          <p:cNvPr id="172035" name="Rectangle 3"/>
          <p:cNvSpPr>
            <a:spLocks noGrp="1" noChangeArrowheads="1"/>
          </p:cNvSpPr>
          <p:nvPr>
            <p:ph type="body" idx="1"/>
          </p:nvPr>
        </p:nvSpPr>
        <p:spPr/>
        <p:txBody>
          <a:bodyPr/>
          <a:lstStyle/>
          <a:p>
            <a:pPr>
              <a:lnSpc>
                <a:spcPct val="80000"/>
              </a:lnSpc>
            </a:pPr>
            <a:r>
              <a:rPr lang="en-US" altLang="de-DE" sz="2000" u="sng"/>
              <a:t>Alcoholism</a:t>
            </a:r>
            <a:r>
              <a:rPr lang="en-US" altLang="de-DE" sz="2000"/>
              <a:t>: Alcohol is being used to get calmer but also to enhance the sexual excitement. </a:t>
            </a:r>
          </a:p>
          <a:p>
            <a:pPr>
              <a:lnSpc>
                <a:spcPct val="80000"/>
              </a:lnSpc>
            </a:pPr>
            <a:r>
              <a:rPr lang="en-US" altLang="de-DE" sz="2000" u="sng"/>
              <a:t>Substance abuse</a:t>
            </a:r>
            <a:r>
              <a:rPr lang="en-US" altLang="de-DE" sz="2000"/>
              <a:t> (from Cocain to Viagra) </a:t>
            </a:r>
          </a:p>
          <a:p>
            <a:pPr>
              <a:lnSpc>
                <a:spcPct val="80000"/>
              </a:lnSpc>
            </a:pPr>
            <a:r>
              <a:rPr lang="en-US" altLang="de-DE" sz="2000" u="sng"/>
              <a:t>Depressive Episodes:</a:t>
            </a:r>
            <a:r>
              <a:rPr lang="en-US" altLang="de-DE" sz="2000"/>
              <a:t> caused by negative psychosocial consequences of the cyber-addiction or the break-up of relationships. </a:t>
            </a:r>
          </a:p>
          <a:p>
            <a:pPr>
              <a:lnSpc>
                <a:spcPct val="80000"/>
              </a:lnSpc>
            </a:pPr>
            <a:r>
              <a:rPr lang="en-US" altLang="de-DE" sz="2000" u="sng"/>
              <a:t>Suicidal thoughts</a:t>
            </a:r>
            <a:r>
              <a:rPr lang="en-US" altLang="de-DE" sz="2000"/>
              <a:t>: out of despair and hopelessness.</a:t>
            </a:r>
          </a:p>
          <a:p>
            <a:pPr>
              <a:lnSpc>
                <a:spcPct val="80000"/>
              </a:lnSpc>
            </a:pPr>
            <a:r>
              <a:rPr lang="en-US" altLang="de-DE" sz="2000" u="sng"/>
              <a:t>Obsessive-Compulsive Behavior</a:t>
            </a:r>
            <a:r>
              <a:rPr lang="en-US" altLang="de-DE" sz="2000"/>
              <a:t>: Online addicts develop complex rituals to conceal their dependency and to make sure their family, colleagues or  company cannot access their “hidden area”.</a:t>
            </a:r>
          </a:p>
          <a:p>
            <a:pPr>
              <a:lnSpc>
                <a:spcPct val="80000"/>
              </a:lnSpc>
            </a:pPr>
            <a:r>
              <a:rPr lang="en-US" altLang="de-DE" sz="2000" u="sng"/>
              <a:t>Paranoid Thinking:</a:t>
            </a:r>
            <a:r>
              <a:rPr lang="en-US" altLang="de-DE" sz="2000"/>
              <a:t> Fear of being discovered and being ashamed lets them associate even marginal observations with personal threats. (Examples: If a police car passes: “I hope they do not come to confiscate my computer!” – If the boss asks for a meeting: “Does he want to confront me with my Internet activities during last week?”)</a:t>
            </a:r>
          </a:p>
        </p:txBody>
      </p:sp>
    </p:spTree>
    <p:extLst>
      <p:ext uri="{BB962C8B-B14F-4D97-AF65-F5344CB8AC3E}">
        <p14:creationId xmlns:p14="http://schemas.microsoft.com/office/powerpoint/2010/main" val="4192897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a:t>Differences between men and women</a:t>
            </a:r>
          </a:p>
        </p:txBody>
      </p:sp>
      <p:sp>
        <p:nvSpPr>
          <p:cNvPr id="25603" name="Rectangle 3"/>
          <p:cNvSpPr>
            <a:spLocks noGrp="1" noChangeArrowheads="1"/>
          </p:cNvSpPr>
          <p:nvPr>
            <p:ph type="body" idx="1"/>
          </p:nvPr>
        </p:nvSpPr>
        <p:spPr/>
        <p:txBody>
          <a:bodyPr/>
          <a:lstStyle/>
          <a:p>
            <a:r>
              <a:rPr lang="de-CH" altLang="de-DE"/>
              <a:t>MEN </a:t>
            </a:r>
          </a:p>
          <a:p>
            <a:pPr lvl="1"/>
            <a:r>
              <a:rPr lang="de-CH" altLang="de-DE"/>
              <a:t>„Kick“ through visual material</a:t>
            </a:r>
          </a:p>
          <a:p>
            <a:pPr lvl="1"/>
            <a:r>
              <a:rPr lang="de-CH" altLang="de-DE"/>
              <a:t>Sexual excitement with masturbation.</a:t>
            </a:r>
          </a:p>
          <a:p>
            <a:pPr lvl="1"/>
            <a:r>
              <a:rPr lang="de-CH" altLang="de-DE"/>
              <a:t>collecting mania.</a:t>
            </a:r>
          </a:p>
          <a:p>
            <a:pPr lvl="1"/>
            <a:r>
              <a:rPr lang="de-CH" altLang="de-DE"/>
              <a:t>tendency towards violent and abasing content.</a:t>
            </a:r>
            <a:br>
              <a:rPr lang="de-CH" altLang="de-DE"/>
            </a:br>
            <a:endParaRPr lang="de-CH" altLang="de-DE"/>
          </a:p>
          <a:p>
            <a:r>
              <a:rPr lang="de-CH" altLang="de-DE"/>
              <a:t>WOMEN: </a:t>
            </a:r>
          </a:p>
          <a:p>
            <a:pPr lvl="1"/>
            <a:r>
              <a:rPr lang="de-CH" altLang="de-DE"/>
              <a:t>„Kick“ through communication (Chat).</a:t>
            </a:r>
          </a:p>
          <a:p>
            <a:pPr lvl="1"/>
            <a:r>
              <a:rPr lang="de-CH" altLang="de-DE"/>
              <a:t>Romantic stories and images</a:t>
            </a:r>
          </a:p>
          <a:p>
            <a:pPr lvl="1"/>
            <a:r>
              <a:rPr lang="de-CH" altLang="de-DE"/>
              <a:t>Sexual excitement is secondary.</a:t>
            </a:r>
          </a:p>
        </p:txBody>
      </p:sp>
    </p:spTree>
    <p:extLst>
      <p:ext uri="{BB962C8B-B14F-4D97-AF65-F5344CB8AC3E}">
        <p14:creationId xmlns:p14="http://schemas.microsoft.com/office/powerpoint/2010/main" val="382295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kg-muster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4076" y="1628775"/>
            <a:ext cx="6335713"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rot="16200000">
            <a:off x="8881268" y="4763838"/>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200" dirty="0">
                <a:latin typeface="Calibri" panose="020F0502020204030204" pitchFamily="34" charset="0"/>
              </a:rPr>
              <a:t>nach Carnes 2001</a:t>
            </a:r>
          </a:p>
        </p:txBody>
      </p:sp>
      <p:sp>
        <p:nvSpPr>
          <p:cNvPr id="14340" name="Text Box 4"/>
          <p:cNvSpPr txBox="1">
            <a:spLocks noChangeArrowheads="1"/>
          </p:cNvSpPr>
          <p:nvPr/>
        </p:nvSpPr>
        <p:spPr bwMode="auto">
          <a:xfrm>
            <a:off x="4124326" y="6268991"/>
            <a:ext cx="57419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400" dirty="0"/>
              <a:t>* Deskriptive </a:t>
            </a:r>
            <a:r>
              <a:rPr lang="de-CH" altLang="de-DE" sz="1400" dirty="0" err="1"/>
              <a:t>moral</a:t>
            </a:r>
            <a:r>
              <a:rPr lang="de-CH" altLang="de-DE" sz="1400" dirty="0"/>
              <a:t> </a:t>
            </a:r>
            <a:r>
              <a:rPr lang="de-CH" altLang="de-DE" sz="1400" dirty="0" err="1"/>
              <a:t>term</a:t>
            </a:r>
            <a:endParaRPr lang="en-GB" altLang="de-DE" sz="1400" dirty="0"/>
          </a:p>
        </p:txBody>
      </p:sp>
      <p:sp>
        <p:nvSpPr>
          <p:cNvPr id="14341" name="Rectangle 5"/>
          <p:cNvSpPr>
            <a:spLocks noGrp="1" noChangeArrowheads="1"/>
          </p:cNvSpPr>
          <p:nvPr>
            <p:ph type="title"/>
          </p:nvPr>
        </p:nvSpPr>
        <p:spPr/>
        <p:txBody>
          <a:bodyPr>
            <a:normAutofit/>
          </a:bodyPr>
          <a:lstStyle/>
          <a:p>
            <a:r>
              <a:rPr lang="de-CH" altLang="de-DE" dirty="0"/>
              <a:t>USER-PROFILE </a:t>
            </a:r>
            <a:r>
              <a:rPr lang="de-CH" altLang="de-DE" dirty="0" err="1"/>
              <a:t>of</a:t>
            </a:r>
            <a:r>
              <a:rPr lang="de-CH" altLang="de-DE" dirty="0"/>
              <a:t> </a:t>
            </a:r>
            <a:r>
              <a:rPr lang="de-CH" altLang="de-DE" dirty="0" err="1"/>
              <a:t>Porn</a:t>
            </a:r>
            <a:r>
              <a:rPr lang="de-CH" altLang="de-DE" dirty="0"/>
              <a:t> </a:t>
            </a:r>
            <a:r>
              <a:rPr lang="de-CH" altLang="de-DE" dirty="0" err="1"/>
              <a:t>Dependency</a:t>
            </a:r>
            <a:r>
              <a:rPr lang="de-CH" altLang="de-DE" dirty="0"/>
              <a:t> *</a:t>
            </a:r>
            <a:endParaRPr lang="de-DE" altLang="de-DE" dirty="0"/>
          </a:p>
        </p:txBody>
      </p:sp>
      <p:sp>
        <p:nvSpPr>
          <p:cNvPr id="391174" name="Text Box 6"/>
          <p:cNvSpPr txBox="1">
            <a:spLocks noChangeArrowheads="1"/>
          </p:cNvSpPr>
          <p:nvPr/>
        </p:nvSpPr>
        <p:spPr bwMode="auto">
          <a:xfrm>
            <a:off x="2362200" y="2205038"/>
            <a:ext cx="26035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nSpc>
                <a:spcPct val="70000"/>
              </a:lnSpc>
            </a:pPr>
            <a:r>
              <a:rPr lang="de-CH" altLang="de-DE" dirty="0" err="1">
                <a:solidFill>
                  <a:schemeClr val="bg1"/>
                </a:solidFill>
                <a:latin typeface="Calibri" panose="020F0502020204030204" pitchFamily="34" charset="0"/>
              </a:rPr>
              <a:t>Adapted</a:t>
            </a:r>
            <a:endParaRPr lang="de-CH" altLang="de-DE" dirty="0">
              <a:solidFill>
                <a:schemeClr val="bg1"/>
              </a:solidFill>
              <a:latin typeface="Calibri" panose="020F0502020204030204" pitchFamily="34" charset="0"/>
            </a:endParaRPr>
          </a:p>
          <a:p>
            <a:pPr>
              <a:lnSpc>
                <a:spcPct val="70000"/>
              </a:lnSpc>
            </a:pPr>
            <a:r>
              <a:rPr lang="de-CH" altLang="de-DE" dirty="0" err="1">
                <a:solidFill>
                  <a:schemeClr val="bg1"/>
                </a:solidFill>
                <a:latin typeface="Calibri" panose="020F0502020204030204" pitchFamily="34" charset="0"/>
              </a:rPr>
              <a:t>Recreational</a:t>
            </a:r>
            <a:r>
              <a:rPr lang="de-CH" altLang="de-DE" dirty="0">
                <a:solidFill>
                  <a:schemeClr val="bg1"/>
                </a:solidFill>
                <a:latin typeface="Calibri" panose="020F0502020204030204" pitchFamily="34" charset="0"/>
              </a:rPr>
              <a:t> </a:t>
            </a:r>
            <a:r>
              <a:rPr lang="de-CH" altLang="de-DE" dirty="0" err="1">
                <a:solidFill>
                  <a:schemeClr val="bg1"/>
                </a:solidFill>
                <a:latin typeface="Calibri" panose="020F0502020204030204" pitchFamily="34" charset="0"/>
              </a:rPr>
              <a:t>use</a:t>
            </a:r>
            <a:endParaRPr lang="en-GB" altLang="de-DE" dirty="0">
              <a:solidFill>
                <a:schemeClr val="bg1"/>
              </a:solidFill>
              <a:latin typeface="Calibri" panose="020F0502020204030204" pitchFamily="34" charset="0"/>
            </a:endParaRPr>
          </a:p>
        </p:txBody>
      </p:sp>
      <p:sp>
        <p:nvSpPr>
          <p:cNvPr id="391175" name="Text Box 7"/>
          <p:cNvSpPr txBox="1">
            <a:spLocks noChangeArrowheads="1"/>
          </p:cNvSpPr>
          <p:nvPr/>
        </p:nvSpPr>
        <p:spPr bwMode="auto">
          <a:xfrm>
            <a:off x="5424488" y="2205038"/>
            <a:ext cx="2601912"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lnSpc>
                <a:spcPct val="70000"/>
              </a:lnSpc>
            </a:pPr>
            <a:r>
              <a:rPr lang="de-CH" altLang="de-DE" dirty="0">
                <a:solidFill>
                  <a:schemeClr val="bg1"/>
                </a:solidFill>
                <a:latin typeface="Calibri" panose="020F0502020204030204" pitchFamily="34" charset="0"/>
              </a:rPr>
              <a:t>Non-adaptive</a:t>
            </a:r>
          </a:p>
          <a:p>
            <a:pPr algn="r">
              <a:lnSpc>
                <a:spcPct val="70000"/>
              </a:lnSpc>
            </a:pPr>
            <a:r>
              <a:rPr lang="de-CH" altLang="de-DE" dirty="0" err="1">
                <a:solidFill>
                  <a:schemeClr val="bg1"/>
                </a:solidFill>
                <a:latin typeface="Calibri" panose="020F0502020204030204" pitchFamily="34" charset="0"/>
              </a:rPr>
              <a:t>Recreational</a:t>
            </a:r>
            <a:r>
              <a:rPr lang="de-CH" altLang="de-DE" dirty="0">
                <a:solidFill>
                  <a:schemeClr val="bg1"/>
                </a:solidFill>
                <a:latin typeface="Calibri" panose="020F0502020204030204" pitchFamily="34" charset="0"/>
              </a:rPr>
              <a:t> </a:t>
            </a:r>
            <a:r>
              <a:rPr lang="de-CH" altLang="de-DE" dirty="0" err="1">
                <a:solidFill>
                  <a:schemeClr val="bg1"/>
                </a:solidFill>
                <a:latin typeface="Calibri" panose="020F0502020204030204" pitchFamily="34" charset="0"/>
              </a:rPr>
              <a:t>use</a:t>
            </a:r>
            <a:endParaRPr lang="en-GB" altLang="de-DE" dirty="0">
              <a:solidFill>
                <a:schemeClr val="bg1"/>
              </a:solidFill>
              <a:latin typeface="Calibri" panose="020F0502020204030204" pitchFamily="34" charset="0"/>
            </a:endParaRPr>
          </a:p>
        </p:txBody>
      </p:sp>
      <p:sp>
        <p:nvSpPr>
          <p:cNvPr id="391176" name="Text Box 8"/>
          <p:cNvSpPr txBox="1">
            <a:spLocks noChangeArrowheads="1"/>
          </p:cNvSpPr>
          <p:nvPr/>
        </p:nvSpPr>
        <p:spPr bwMode="auto">
          <a:xfrm>
            <a:off x="2286001" y="4365626"/>
            <a:ext cx="1838325"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nSpc>
                <a:spcPct val="60000"/>
              </a:lnSpc>
            </a:pPr>
            <a:r>
              <a:rPr lang="de-CH" altLang="de-DE" dirty="0" err="1">
                <a:solidFill>
                  <a:schemeClr val="bg1"/>
                </a:solidFill>
                <a:latin typeface="Calibri" panose="020F0502020204030204" pitchFamily="34" charset="0"/>
              </a:rPr>
              <a:t>Dicovery</a:t>
            </a:r>
            <a:br>
              <a:rPr lang="de-CH" altLang="de-DE" dirty="0">
                <a:solidFill>
                  <a:schemeClr val="bg1"/>
                </a:solidFill>
                <a:latin typeface="Calibri" panose="020F0502020204030204" pitchFamily="34" charset="0"/>
              </a:rPr>
            </a:br>
            <a:r>
              <a:rPr lang="de-CH" altLang="de-DE" dirty="0">
                <a:solidFill>
                  <a:schemeClr val="bg1"/>
                </a:solidFill>
                <a:latin typeface="Calibri" panose="020F0502020204030204" pitchFamily="34" charset="0"/>
              </a:rPr>
              <a:t>Group</a:t>
            </a:r>
            <a:endParaRPr lang="en-GB" altLang="de-DE" dirty="0">
              <a:solidFill>
                <a:schemeClr val="bg1"/>
              </a:solidFill>
              <a:latin typeface="Calibri" panose="020F0502020204030204" pitchFamily="34" charset="0"/>
            </a:endParaRPr>
          </a:p>
        </p:txBody>
      </p:sp>
      <p:sp>
        <p:nvSpPr>
          <p:cNvPr id="391177" name="Text Box 9"/>
          <p:cNvSpPr txBox="1">
            <a:spLocks noChangeArrowheads="1"/>
          </p:cNvSpPr>
          <p:nvPr/>
        </p:nvSpPr>
        <p:spPr bwMode="auto">
          <a:xfrm>
            <a:off x="4060825" y="4365625"/>
            <a:ext cx="2527300" cy="78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lnSpc>
                <a:spcPct val="60000"/>
              </a:lnSpc>
            </a:pPr>
            <a:r>
              <a:rPr lang="de-CH" altLang="de-DE" dirty="0" err="1">
                <a:solidFill>
                  <a:schemeClr val="bg1"/>
                </a:solidFill>
                <a:latin typeface="Calibri" panose="020F0502020204030204" pitchFamily="34" charset="0"/>
              </a:rPr>
              <a:t>Lifelong</a:t>
            </a:r>
            <a:br>
              <a:rPr lang="de-CH" altLang="de-DE" dirty="0">
                <a:solidFill>
                  <a:schemeClr val="bg1"/>
                </a:solidFill>
                <a:latin typeface="Calibri" panose="020F0502020204030204" pitchFamily="34" charset="0"/>
              </a:rPr>
            </a:br>
            <a:r>
              <a:rPr lang="de-CH" altLang="de-DE" dirty="0">
                <a:solidFill>
                  <a:schemeClr val="bg1"/>
                </a:solidFill>
                <a:latin typeface="Calibri" panose="020F0502020204030204" pitchFamily="34" charset="0"/>
              </a:rPr>
              <a:t>sexual</a:t>
            </a:r>
            <a:br>
              <a:rPr lang="de-CH" altLang="de-DE" dirty="0">
                <a:solidFill>
                  <a:schemeClr val="bg1"/>
                </a:solidFill>
                <a:latin typeface="Calibri" panose="020F0502020204030204" pitchFamily="34" charset="0"/>
              </a:rPr>
            </a:br>
            <a:r>
              <a:rPr lang="de-CH" altLang="de-DE" dirty="0" err="1">
                <a:solidFill>
                  <a:schemeClr val="bg1"/>
                </a:solidFill>
                <a:latin typeface="Calibri" panose="020F0502020204030204" pitchFamily="34" charset="0"/>
              </a:rPr>
              <a:t>dependency</a:t>
            </a:r>
            <a:endParaRPr lang="en-GB" altLang="de-DE" dirty="0">
              <a:solidFill>
                <a:schemeClr val="bg1"/>
              </a:solidFill>
              <a:latin typeface="Calibri" panose="020F0502020204030204" pitchFamily="34" charset="0"/>
            </a:endParaRPr>
          </a:p>
        </p:txBody>
      </p:sp>
      <p:sp>
        <p:nvSpPr>
          <p:cNvPr id="391178" name="Text Box 10"/>
          <p:cNvSpPr txBox="1">
            <a:spLocks noChangeArrowheads="1"/>
          </p:cNvSpPr>
          <p:nvPr/>
        </p:nvSpPr>
        <p:spPr bwMode="auto">
          <a:xfrm>
            <a:off x="6037263" y="4365626"/>
            <a:ext cx="222091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r">
              <a:lnSpc>
                <a:spcPct val="60000"/>
              </a:lnSpc>
            </a:pPr>
            <a:r>
              <a:rPr lang="de-CH" altLang="de-DE" dirty="0" err="1">
                <a:solidFill>
                  <a:schemeClr val="bg1"/>
                </a:solidFill>
                <a:latin typeface="Calibri" panose="020F0502020204030204" pitchFamily="34" charset="0"/>
              </a:rPr>
              <a:t>Endangered</a:t>
            </a:r>
            <a:br>
              <a:rPr lang="de-CH" altLang="de-DE" dirty="0">
                <a:solidFill>
                  <a:schemeClr val="bg1"/>
                </a:solidFill>
                <a:latin typeface="Calibri" panose="020F0502020204030204" pitchFamily="34" charset="0"/>
              </a:rPr>
            </a:br>
            <a:r>
              <a:rPr lang="de-CH" altLang="de-DE" dirty="0">
                <a:solidFill>
                  <a:schemeClr val="bg1"/>
                </a:solidFill>
                <a:latin typeface="Calibri" panose="020F0502020204030204" pitchFamily="34" charset="0"/>
              </a:rPr>
              <a:t>Group</a:t>
            </a:r>
            <a:endParaRPr lang="en-GB" altLang="de-DE"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31132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p:bldP spid="391175" grpId="0"/>
      <p:bldP spid="391176" grpId="0"/>
      <p:bldP spid="391177" grpId="0"/>
      <p:bldP spid="3911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36</a:t>
            </a:fld>
            <a:endParaRPr lang="de-CH"/>
          </a:p>
        </p:txBody>
      </p:sp>
      <p:sp>
        <p:nvSpPr>
          <p:cNvPr id="5" name="Rechteck 4"/>
          <p:cNvSpPr/>
          <p:nvPr/>
        </p:nvSpPr>
        <p:spPr bwMode="auto">
          <a:xfrm>
            <a:off x="-144966" y="-243408"/>
            <a:ext cx="10827834"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2087352" y="2721114"/>
            <a:ext cx="6264696" cy="707886"/>
          </a:xfrm>
          <a:prstGeom prst="rect">
            <a:avLst/>
          </a:prstGeom>
          <a:noFill/>
        </p:spPr>
        <p:txBody>
          <a:bodyPr wrap="square" rtlCol="0">
            <a:spAutoFit/>
          </a:bodyPr>
          <a:lstStyle/>
          <a:p>
            <a:pPr algn="ctr"/>
            <a:r>
              <a:rPr lang="de-CH" sz="4000" b="1" dirty="0">
                <a:solidFill>
                  <a:schemeClr val="bg1"/>
                </a:solidFill>
                <a:latin typeface="Cambria" pitchFamily="18" charset="0"/>
              </a:rPr>
              <a:t>Neurobiological </a:t>
            </a:r>
            <a:r>
              <a:rPr lang="de-CH" sz="4000" b="1" dirty="0" err="1">
                <a:solidFill>
                  <a:schemeClr val="bg1"/>
                </a:solidFill>
                <a:latin typeface="Cambria" pitchFamily="18" charset="0"/>
              </a:rPr>
              <a:t>Aspects</a:t>
            </a:r>
            <a:endParaRPr lang="de-CH" sz="4000" b="1" dirty="0">
              <a:solidFill>
                <a:schemeClr val="bg1"/>
              </a:solidFill>
              <a:latin typeface="Cambria" pitchFamily="18" charset="0"/>
            </a:endParaRPr>
          </a:p>
        </p:txBody>
      </p:sp>
    </p:spTree>
    <p:extLst>
      <p:ext uri="{BB962C8B-B14F-4D97-AF65-F5344CB8AC3E}">
        <p14:creationId xmlns:p14="http://schemas.microsoft.com/office/powerpoint/2010/main" val="72942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2" descr="ppt_brain-blue_black_9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1268414"/>
            <a:ext cx="12457113" cy="628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647700" y="4557713"/>
            <a:ext cx="4140200" cy="1631216"/>
          </a:xfrm>
          <a:prstGeom prst="rect">
            <a:avLst/>
          </a:prstGeom>
          <a:solidFill>
            <a:srgbClr val="9DDFFD"/>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marL="342900" indent="-342900">
              <a:lnSpc>
                <a:spcPts val="1600"/>
              </a:lnSpc>
              <a:spcBef>
                <a:spcPts val="600"/>
              </a:spcBef>
              <a:buClrTx/>
              <a:buFont typeface="+mj-lt"/>
              <a:buAutoNum type="arabicPeriod"/>
            </a:pPr>
            <a:r>
              <a:rPr lang="de-DE" altLang="de-DE" sz="1800" dirty="0">
                <a:latin typeface="Calibri" panose="020F0502020204030204" pitchFamily="34" charset="0"/>
              </a:rPr>
              <a:t>Visual Stimulus</a:t>
            </a:r>
          </a:p>
          <a:p>
            <a:pPr marL="342900" indent="-342900">
              <a:lnSpc>
                <a:spcPts val="1600"/>
              </a:lnSpc>
              <a:spcBef>
                <a:spcPts val="600"/>
              </a:spcBef>
              <a:buClrTx/>
              <a:buFont typeface="+mj-lt"/>
              <a:buAutoNum type="arabicPeriod"/>
            </a:pPr>
            <a:r>
              <a:rPr lang="de-DE" altLang="de-DE" sz="1800" dirty="0">
                <a:latin typeface="Calibri" panose="020F0502020204030204" pitchFamily="34" charset="0"/>
              </a:rPr>
              <a:t>Sexual </a:t>
            </a:r>
            <a:r>
              <a:rPr lang="de-DE" altLang="de-DE" sz="1800" dirty="0" err="1">
                <a:latin typeface="Calibri" panose="020F0502020204030204" pitchFamily="34" charset="0"/>
              </a:rPr>
              <a:t>Arousal</a:t>
            </a:r>
            <a:endParaRPr lang="de-DE" altLang="de-DE" sz="1800" dirty="0">
              <a:latin typeface="Calibri" panose="020F0502020204030204" pitchFamily="34" charset="0"/>
            </a:endParaRPr>
          </a:p>
          <a:p>
            <a:pPr marL="342900" indent="-342900">
              <a:lnSpc>
                <a:spcPts val="1600"/>
              </a:lnSpc>
              <a:spcBef>
                <a:spcPts val="600"/>
              </a:spcBef>
              <a:buClrTx/>
              <a:buFont typeface="+mj-lt"/>
              <a:buAutoNum type="arabicPeriod"/>
            </a:pPr>
            <a:r>
              <a:rPr lang="de-DE" altLang="de-DE" sz="1800" dirty="0">
                <a:latin typeface="Calibri" panose="020F0502020204030204" pitchFamily="34" charset="0"/>
              </a:rPr>
              <a:t>Dopamin </a:t>
            </a:r>
            <a:r>
              <a:rPr lang="de-DE" altLang="de-DE" sz="1800" dirty="0" err="1">
                <a:latin typeface="Calibri" panose="020F0502020204030204" pitchFamily="34" charset="0"/>
              </a:rPr>
              <a:t>elevation</a:t>
            </a:r>
            <a:r>
              <a:rPr lang="de-DE" altLang="de-DE" sz="1800" dirty="0">
                <a:latin typeface="Calibri" panose="020F0502020204030204" pitchFamily="34" charset="0"/>
              </a:rPr>
              <a:t>  – positive </a:t>
            </a:r>
            <a:r>
              <a:rPr lang="de-DE" altLang="de-DE" sz="1800" dirty="0" err="1">
                <a:latin typeface="Calibri" panose="020F0502020204030204" pitchFamily="34" charset="0"/>
              </a:rPr>
              <a:t>feelings</a:t>
            </a:r>
            <a:endParaRPr lang="de-DE" altLang="de-DE" sz="1800" dirty="0">
              <a:latin typeface="Calibri" panose="020F0502020204030204" pitchFamily="34" charset="0"/>
            </a:endParaRPr>
          </a:p>
          <a:p>
            <a:pPr marL="342900" indent="-342900">
              <a:lnSpc>
                <a:spcPts val="1600"/>
              </a:lnSpc>
              <a:spcBef>
                <a:spcPts val="600"/>
              </a:spcBef>
              <a:buClrTx/>
              <a:buFont typeface="+mj-lt"/>
              <a:buAutoNum type="arabicPeriod"/>
            </a:pPr>
            <a:r>
              <a:rPr lang="de-DE" altLang="de-DE" sz="1800" dirty="0">
                <a:latin typeface="Calibri" panose="020F0502020204030204" pitchFamily="34" charset="0"/>
              </a:rPr>
              <a:t>Adaptation – </a:t>
            </a:r>
            <a:r>
              <a:rPr lang="de-DE" altLang="de-DE" sz="1800" dirty="0" err="1">
                <a:latin typeface="Calibri" panose="020F0502020204030204" pitchFamily="34" charset="0"/>
              </a:rPr>
              <a:t>Craving</a:t>
            </a:r>
            <a:r>
              <a:rPr lang="de-DE" altLang="de-DE" sz="1800" dirty="0">
                <a:latin typeface="Calibri" panose="020F0502020204030204" pitchFamily="34" charset="0"/>
              </a:rPr>
              <a:t> </a:t>
            </a:r>
            <a:r>
              <a:rPr lang="de-DE" altLang="de-DE" sz="1800" dirty="0" err="1">
                <a:latin typeface="Calibri" panose="020F0502020204030204" pitchFamily="34" charset="0"/>
              </a:rPr>
              <a:t>for</a:t>
            </a:r>
            <a:r>
              <a:rPr lang="de-DE" altLang="de-DE" sz="1800" dirty="0">
                <a:latin typeface="Calibri" panose="020F0502020204030204" pitchFamily="34" charset="0"/>
              </a:rPr>
              <a:t> </a:t>
            </a:r>
            <a:r>
              <a:rPr lang="de-DE" altLang="de-DE" sz="1800" dirty="0" err="1">
                <a:latin typeface="Calibri" panose="020F0502020204030204" pitchFamily="34" charset="0"/>
              </a:rPr>
              <a:t>more</a:t>
            </a:r>
            <a:r>
              <a:rPr lang="de-DE" altLang="de-DE" sz="1800" dirty="0">
                <a:latin typeface="Calibri" panose="020F0502020204030204" pitchFamily="34" charset="0"/>
              </a:rPr>
              <a:t> </a:t>
            </a:r>
            <a:r>
              <a:rPr lang="de-DE" altLang="de-DE" sz="1800" dirty="0" err="1">
                <a:latin typeface="Calibri" panose="020F0502020204030204" pitchFamily="34" charset="0"/>
              </a:rPr>
              <a:t>and</a:t>
            </a:r>
            <a:r>
              <a:rPr lang="de-DE" altLang="de-DE" sz="1800" dirty="0">
                <a:latin typeface="Calibri" panose="020F0502020204030204" pitchFamily="34" charset="0"/>
              </a:rPr>
              <a:t> </a:t>
            </a:r>
            <a:r>
              <a:rPr lang="de-DE" altLang="de-DE" sz="1800" dirty="0" err="1">
                <a:latin typeface="Calibri" panose="020F0502020204030204" pitchFamily="34" charset="0"/>
              </a:rPr>
              <a:t>stronger</a:t>
            </a:r>
            <a:r>
              <a:rPr lang="de-DE" altLang="de-DE" sz="1800" dirty="0">
                <a:latin typeface="Calibri" panose="020F0502020204030204" pitchFamily="34" charset="0"/>
              </a:rPr>
              <a:t> </a:t>
            </a:r>
            <a:r>
              <a:rPr lang="de-DE" altLang="de-DE" sz="1800" dirty="0" err="1">
                <a:latin typeface="Calibri" panose="020F0502020204030204" pitchFamily="34" charset="0"/>
              </a:rPr>
              <a:t>stimuli</a:t>
            </a:r>
            <a:endParaRPr lang="de-DE" altLang="de-DE" sz="1800" dirty="0">
              <a:latin typeface="Calibri" panose="020F0502020204030204" pitchFamily="34" charset="0"/>
            </a:endParaRPr>
          </a:p>
          <a:p>
            <a:pPr marL="342900" indent="-342900">
              <a:lnSpc>
                <a:spcPts val="1600"/>
              </a:lnSpc>
              <a:spcBef>
                <a:spcPts val="600"/>
              </a:spcBef>
              <a:buClrTx/>
              <a:buFont typeface="+mj-lt"/>
              <a:buAutoNum type="arabicPeriod"/>
            </a:pPr>
            <a:r>
              <a:rPr lang="de-DE" altLang="de-DE" sz="1800" dirty="0" err="1">
                <a:latin typeface="Calibri" panose="020F0502020204030204" pitchFamily="34" charset="0"/>
              </a:rPr>
              <a:t>Inability</a:t>
            </a:r>
            <a:r>
              <a:rPr lang="de-DE" altLang="de-DE" sz="1800" dirty="0">
                <a:latin typeface="Calibri" panose="020F0502020204030204" pitchFamily="34" charset="0"/>
              </a:rPr>
              <a:t> </a:t>
            </a:r>
            <a:r>
              <a:rPr lang="de-DE" altLang="de-DE" sz="1800" dirty="0" err="1">
                <a:latin typeface="Calibri" panose="020F0502020204030204" pitchFamily="34" charset="0"/>
              </a:rPr>
              <a:t>of</a:t>
            </a:r>
            <a:r>
              <a:rPr lang="de-DE" altLang="de-DE" sz="1800" dirty="0">
                <a:latin typeface="Calibri" panose="020F0502020204030204" pitchFamily="34" charset="0"/>
              </a:rPr>
              <a:t> </a:t>
            </a:r>
            <a:r>
              <a:rPr lang="de-DE" altLang="de-DE" sz="1800" dirty="0" err="1">
                <a:latin typeface="Calibri" panose="020F0502020204030204" pitchFamily="34" charset="0"/>
              </a:rPr>
              <a:t>control</a:t>
            </a:r>
            <a:endParaRPr lang="de-DE" altLang="de-DE" sz="1800" dirty="0">
              <a:latin typeface="Calibri" panose="020F0502020204030204" pitchFamily="34" charset="0"/>
            </a:endParaRPr>
          </a:p>
        </p:txBody>
      </p:sp>
      <p:grpSp>
        <p:nvGrpSpPr>
          <p:cNvPr id="32772" name="Group 5"/>
          <p:cNvGrpSpPr>
            <a:grpSpLocks/>
          </p:cNvGrpSpPr>
          <p:nvPr/>
        </p:nvGrpSpPr>
        <p:grpSpPr bwMode="auto">
          <a:xfrm>
            <a:off x="4817144" y="3147100"/>
            <a:ext cx="1103312" cy="637101"/>
            <a:chOff x="2640" y="1633"/>
            <a:chExt cx="816" cy="769"/>
          </a:xfrm>
        </p:grpSpPr>
        <p:sp>
          <p:nvSpPr>
            <p:cNvPr id="32801" name="Oval 6"/>
            <p:cNvSpPr>
              <a:spLocks noChangeArrowheads="1"/>
            </p:cNvSpPr>
            <p:nvPr/>
          </p:nvSpPr>
          <p:spPr bwMode="auto">
            <a:xfrm>
              <a:off x="3021" y="1897"/>
              <a:ext cx="435"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2" name="Oval 7"/>
            <p:cNvSpPr>
              <a:spLocks noChangeArrowheads="1"/>
            </p:cNvSpPr>
            <p:nvPr/>
          </p:nvSpPr>
          <p:spPr bwMode="auto">
            <a:xfrm>
              <a:off x="2942" y="1850"/>
              <a:ext cx="395"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3" name="Oval 8"/>
            <p:cNvSpPr>
              <a:spLocks noChangeArrowheads="1"/>
            </p:cNvSpPr>
            <p:nvPr/>
          </p:nvSpPr>
          <p:spPr bwMode="auto">
            <a:xfrm>
              <a:off x="2928" y="1841"/>
              <a:ext cx="305"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4" name="Oval 9"/>
            <p:cNvSpPr>
              <a:spLocks noChangeArrowheads="1"/>
            </p:cNvSpPr>
            <p:nvPr/>
          </p:nvSpPr>
          <p:spPr bwMode="auto">
            <a:xfrm>
              <a:off x="2863" y="1782"/>
              <a:ext cx="305"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5" name="Oval 10"/>
            <p:cNvSpPr>
              <a:spLocks noChangeArrowheads="1"/>
            </p:cNvSpPr>
            <p:nvPr/>
          </p:nvSpPr>
          <p:spPr bwMode="auto">
            <a:xfrm>
              <a:off x="2784" y="1729"/>
              <a:ext cx="277"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6" name="Oval 11"/>
            <p:cNvSpPr>
              <a:spLocks noChangeArrowheads="1"/>
            </p:cNvSpPr>
            <p:nvPr/>
          </p:nvSpPr>
          <p:spPr bwMode="auto">
            <a:xfrm>
              <a:off x="2736" y="1681"/>
              <a:ext cx="229"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807" name="Oval 12"/>
            <p:cNvSpPr>
              <a:spLocks noChangeArrowheads="1"/>
            </p:cNvSpPr>
            <p:nvPr/>
          </p:nvSpPr>
          <p:spPr bwMode="auto">
            <a:xfrm>
              <a:off x="2640" y="1633"/>
              <a:ext cx="229" cy="505"/>
            </a:xfrm>
            <a:prstGeom prst="ellipse">
              <a:avLst/>
            </a:prstGeom>
            <a:gradFill rotWithShape="0">
              <a:gsLst>
                <a:gs pos="0">
                  <a:srgbClr val="FFFF66"/>
                </a:gs>
                <a:gs pos="100000">
                  <a:srgbClr val="76762F"/>
                </a:gs>
              </a:gsLst>
              <a:lin ang="2700000" scaled="1"/>
            </a:gradFill>
            <a:ln>
              <a:noFill/>
            </a:ln>
            <a:effectLst>
              <a:outerShdw dist="53882" dir="2700000" algn="ctr" rotWithShape="0">
                <a:schemeClr val="tx1"/>
              </a:outerShdw>
            </a:effectLst>
            <a:extLst>
              <a:ext uri="{91240B29-F687-4F45-9708-019B960494DF}">
                <a14:hiddenLine xmlns:a14="http://schemas.microsoft.com/office/drawing/2010/main" w="9525">
                  <a:solidFill>
                    <a:schemeClr val="tx1"/>
                  </a:solidFill>
                  <a:round/>
                  <a:headEnd/>
                  <a:tailEnd/>
                </a14:hiddenLine>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grpSp>
      <p:sp>
        <p:nvSpPr>
          <p:cNvPr id="32773" name="AutoShape 13"/>
          <p:cNvSpPr>
            <a:spLocks/>
          </p:cNvSpPr>
          <p:nvPr/>
        </p:nvSpPr>
        <p:spPr bwMode="auto">
          <a:xfrm>
            <a:off x="7670801" y="4270375"/>
            <a:ext cx="2062163" cy="341632"/>
          </a:xfrm>
          <a:prstGeom prst="borderCallout1">
            <a:avLst>
              <a:gd name="adj1" fmla="val 18046"/>
              <a:gd name="adj2" fmla="val -3926"/>
              <a:gd name="adj3" fmla="val -187468"/>
              <a:gd name="adj4" fmla="val -103681"/>
            </a:avLst>
          </a:prstGeom>
          <a:solidFill>
            <a:srgbClr val="FFFFCC"/>
          </a:solidFill>
          <a:ln w="1905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nSpc>
                <a:spcPct val="90000"/>
              </a:lnSpc>
              <a:buClrTx/>
              <a:buFontTx/>
              <a:buNone/>
            </a:pPr>
            <a:r>
              <a:rPr lang="de-DE" altLang="de-DE" sz="1800" dirty="0" err="1"/>
              <a:t>Limbic</a:t>
            </a:r>
            <a:r>
              <a:rPr lang="de-DE" altLang="de-DE" sz="1800" dirty="0"/>
              <a:t> System</a:t>
            </a:r>
          </a:p>
        </p:txBody>
      </p:sp>
      <p:sp>
        <p:nvSpPr>
          <p:cNvPr id="32774" name="AutoShape 14"/>
          <p:cNvSpPr>
            <a:spLocks/>
          </p:cNvSpPr>
          <p:nvPr/>
        </p:nvSpPr>
        <p:spPr bwMode="auto">
          <a:xfrm>
            <a:off x="7670800" y="2397125"/>
            <a:ext cx="1725364" cy="369332"/>
          </a:xfrm>
          <a:prstGeom prst="borderCallout1">
            <a:avLst>
              <a:gd name="adj1" fmla="val 29630"/>
              <a:gd name="adj2" fmla="val -5810"/>
              <a:gd name="adj3" fmla="val 75310"/>
              <a:gd name="adj4" fmla="val -52782"/>
            </a:avLst>
          </a:prstGeom>
          <a:solidFill>
            <a:srgbClr val="FF6600"/>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buClrTx/>
              <a:buFontTx/>
              <a:buNone/>
            </a:pPr>
            <a:r>
              <a:rPr lang="de-DE" altLang="de-DE" sz="1800" b="1" dirty="0"/>
              <a:t>Frontal Brain</a:t>
            </a:r>
            <a:endParaRPr lang="de-DE" altLang="de-DE" sz="2000" b="1" dirty="0"/>
          </a:p>
        </p:txBody>
      </p:sp>
      <p:sp>
        <p:nvSpPr>
          <p:cNvPr id="343055" name="AutoShape 15"/>
          <p:cNvSpPr>
            <a:spLocks noChangeArrowheads="1"/>
          </p:cNvSpPr>
          <p:nvPr/>
        </p:nvSpPr>
        <p:spPr bwMode="auto">
          <a:xfrm rot="790944" flipH="1">
            <a:off x="3327951" y="3773492"/>
            <a:ext cx="3816000" cy="546611"/>
          </a:xfrm>
          <a:prstGeom prst="curvedUpArrow">
            <a:avLst>
              <a:gd name="adj1" fmla="val 112880"/>
              <a:gd name="adj2" fmla="val 225761"/>
              <a:gd name="adj3" fmla="val 33333"/>
            </a:avLst>
          </a:prstGeom>
          <a:gradFill rotWithShape="1">
            <a:gsLst>
              <a:gs pos="0">
                <a:srgbClr val="9DDFFD"/>
              </a:gs>
              <a:gs pos="50000">
                <a:schemeClr val="bg1"/>
              </a:gs>
              <a:gs pos="100000">
                <a:srgbClr val="9DDFFD"/>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US">
              <a:latin typeface="Tahoma" charset="0"/>
            </a:endParaRPr>
          </a:p>
        </p:txBody>
      </p:sp>
      <p:sp>
        <p:nvSpPr>
          <p:cNvPr id="32776" name="Rectangle 16"/>
          <p:cNvSpPr>
            <a:spLocks noGrp="1" noChangeArrowheads="1"/>
          </p:cNvSpPr>
          <p:nvPr>
            <p:ph type="title" idx="4294967295"/>
          </p:nvPr>
        </p:nvSpPr>
        <p:spPr>
          <a:xfrm>
            <a:off x="1068950" y="540419"/>
            <a:ext cx="8713788" cy="900113"/>
          </a:xfrm>
        </p:spPr>
        <p:txBody>
          <a:bodyPr/>
          <a:lstStyle/>
          <a:p>
            <a:r>
              <a:rPr lang="de-CH" altLang="de-DE" dirty="0"/>
              <a:t>Brain </a:t>
            </a:r>
            <a:r>
              <a:rPr lang="de-CH" altLang="de-DE" dirty="0" err="1"/>
              <a:t>Biology</a:t>
            </a:r>
            <a:r>
              <a:rPr lang="de-CH" altLang="de-DE" dirty="0"/>
              <a:t> </a:t>
            </a:r>
            <a:r>
              <a:rPr lang="de-CH" altLang="de-DE" dirty="0" err="1"/>
              <a:t>of</a:t>
            </a:r>
            <a:r>
              <a:rPr lang="de-CH" altLang="de-DE" dirty="0"/>
              <a:t> Sexual </a:t>
            </a:r>
            <a:r>
              <a:rPr lang="de-CH" altLang="de-DE" dirty="0" err="1"/>
              <a:t>Addiction</a:t>
            </a:r>
            <a:endParaRPr lang="en-GB" altLang="de-DE" dirty="0"/>
          </a:p>
        </p:txBody>
      </p:sp>
      <p:sp>
        <p:nvSpPr>
          <p:cNvPr id="343057" name="AutoShape 17"/>
          <p:cNvSpPr>
            <a:spLocks noChangeArrowheads="1"/>
          </p:cNvSpPr>
          <p:nvPr/>
        </p:nvSpPr>
        <p:spPr bwMode="auto">
          <a:xfrm rot="20391822">
            <a:off x="5214164" y="3166351"/>
            <a:ext cx="1836737" cy="567848"/>
          </a:xfrm>
          <a:prstGeom prst="curvedUpArrow">
            <a:avLst>
              <a:gd name="adj1" fmla="val 50969"/>
              <a:gd name="adj2" fmla="val 101938"/>
              <a:gd name="adj3" fmla="val 3333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43058" name="AutoShape 18"/>
          <p:cNvSpPr>
            <a:spLocks noChangeArrowheads="1"/>
          </p:cNvSpPr>
          <p:nvPr/>
        </p:nvSpPr>
        <p:spPr bwMode="auto">
          <a:xfrm rot="10057670">
            <a:off x="4693852" y="2060161"/>
            <a:ext cx="1836000" cy="720000"/>
          </a:xfrm>
          <a:prstGeom prst="curvedUpArrow">
            <a:avLst>
              <a:gd name="adj1" fmla="val 47295"/>
              <a:gd name="adj2" fmla="val 94589"/>
              <a:gd name="adj3" fmla="val 33333"/>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799" name="Oval 20"/>
          <p:cNvSpPr>
            <a:spLocks noChangeArrowheads="1"/>
          </p:cNvSpPr>
          <p:nvPr/>
        </p:nvSpPr>
        <p:spPr bwMode="auto">
          <a:xfrm>
            <a:off x="3611554" y="2996756"/>
            <a:ext cx="496359"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1</a:t>
            </a:r>
          </a:p>
        </p:txBody>
      </p:sp>
      <p:sp>
        <p:nvSpPr>
          <p:cNvPr id="32797" name="Oval 23"/>
          <p:cNvSpPr>
            <a:spLocks noChangeArrowheads="1"/>
          </p:cNvSpPr>
          <p:nvPr/>
        </p:nvSpPr>
        <p:spPr bwMode="auto">
          <a:xfrm>
            <a:off x="4760903" y="2852293"/>
            <a:ext cx="504000"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2</a:t>
            </a:r>
          </a:p>
        </p:txBody>
      </p:sp>
      <p:sp>
        <p:nvSpPr>
          <p:cNvPr id="32795" name="Oval 26"/>
          <p:cNvSpPr>
            <a:spLocks noChangeArrowheads="1"/>
          </p:cNvSpPr>
          <p:nvPr/>
        </p:nvSpPr>
        <p:spPr bwMode="auto">
          <a:xfrm>
            <a:off x="6298873" y="2313618"/>
            <a:ext cx="504000"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4</a:t>
            </a:r>
          </a:p>
        </p:txBody>
      </p:sp>
      <p:sp>
        <p:nvSpPr>
          <p:cNvPr id="32793" name="Oval 29"/>
          <p:cNvSpPr>
            <a:spLocks noChangeArrowheads="1"/>
          </p:cNvSpPr>
          <p:nvPr/>
        </p:nvSpPr>
        <p:spPr bwMode="auto">
          <a:xfrm>
            <a:off x="5295895" y="1844231"/>
            <a:ext cx="496359"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3</a:t>
            </a:r>
          </a:p>
        </p:txBody>
      </p:sp>
      <p:sp>
        <p:nvSpPr>
          <p:cNvPr id="32791" name="Oval 32"/>
          <p:cNvSpPr>
            <a:spLocks noChangeArrowheads="1"/>
          </p:cNvSpPr>
          <p:nvPr/>
        </p:nvSpPr>
        <p:spPr bwMode="auto">
          <a:xfrm>
            <a:off x="6904028" y="1772793"/>
            <a:ext cx="504000"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5</a:t>
            </a:r>
          </a:p>
        </p:txBody>
      </p:sp>
      <p:sp>
        <p:nvSpPr>
          <p:cNvPr id="343074" name="AutoShape 34"/>
          <p:cNvSpPr>
            <a:spLocks noChangeArrowheads="1"/>
          </p:cNvSpPr>
          <p:nvPr/>
        </p:nvSpPr>
        <p:spPr bwMode="auto">
          <a:xfrm>
            <a:off x="5148471" y="3954064"/>
            <a:ext cx="2066925" cy="1443930"/>
          </a:xfrm>
          <a:prstGeom prst="lightningBolt">
            <a:avLst/>
          </a:prstGeom>
          <a:gradFill rotWithShape="1">
            <a:gsLst>
              <a:gs pos="0">
                <a:srgbClr val="CCECFF"/>
              </a:gs>
              <a:gs pos="100000">
                <a:srgbClr val="FFFFFF"/>
              </a:gs>
            </a:gsLst>
            <a:lin ang="5400000" scaled="1"/>
          </a:gradFill>
          <a:ln w="9525" algn="ctr">
            <a:solidFill>
              <a:schemeClr val="tx1"/>
            </a:solidFill>
            <a:miter lim="800000"/>
            <a:headEnd/>
            <a:tailEnd/>
          </a:ln>
          <a:effectLst>
            <a:outerShdw dist="107763" dir="8100000" algn="ctr" rotWithShape="0">
              <a:schemeClr val="bg2">
                <a:alpha val="50000"/>
              </a:schemeClr>
            </a:outerShdw>
          </a:effec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2785" name="Text Box 35"/>
          <p:cNvSpPr txBox="1">
            <a:spLocks noChangeArrowheads="1"/>
          </p:cNvSpPr>
          <p:nvPr/>
        </p:nvSpPr>
        <p:spPr bwMode="auto">
          <a:xfrm>
            <a:off x="6445251" y="5780406"/>
            <a:ext cx="2601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800" b="1" dirty="0">
                <a:solidFill>
                  <a:schemeClr val="bg1"/>
                </a:solidFill>
              </a:rPr>
              <a:t>Genital Stimulation</a:t>
            </a:r>
            <a:endParaRPr lang="en-GB" altLang="de-DE" sz="1800" b="1" dirty="0">
              <a:solidFill>
                <a:schemeClr val="bg1"/>
              </a:solidFill>
            </a:endParaRPr>
          </a:p>
        </p:txBody>
      </p:sp>
      <p:sp>
        <p:nvSpPr>
          <p:cNvPr id="32789" name="Oval 37"/>
          <p:cNvSpPr>
            <a:spLocks noChangeArrowheads="1"/>
          </p:cNvSpPr>
          <p:nvPr/>
        </p:nvSpPr>
        <p:spPr bwMode="auto">
          <a:xfrm>
            <a:off x="7307253" y="5204968"/>
            <a:ext cx="504000" cy="5040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en-US" altLang="de-DE" dirty="0"/>
              <a:t>2</a:t>
            </a:r>
          </a:p>
        </p:txBody>
      </p:sp>
      <p:sp>
        <p:nvSpPr>
          <p:cNvPr id="343079" name="AutoShape 39"/>
          <p:cNvSpPr>
            <a:spLocks noChangeArrowheads="1"/>
          </p:cNvSpPr>
          <p:nvPr/>
        </p:nvSpPr>
        <p:spPr bwMode="auto">
          <a:xfrm>
            <a:off x="4071938" y="2945221"/>
            <a:ext cx="720000" cy="360000"/>
          </a:xfrm>
          <a:prstGeom prst="rightArrow">
            <a:avLst>
              <a:gd name="adj1" fmla="val 50000"/>
              <a:gd name="adj2" fmla="val 58480"/>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343080" name="Rectangle 40"/>
          <p:cNvSpPr>
            <a:spLocks noChangeArrowheads="1"/>
          </p:cNvSpPr>
          <p:nvPr/>
        </p:nvSpPr>
        <p:spPr bwMode="auto">
          <a:xfrm rot="3146841">
            <a:off x="6483628" y="2210478"/>
            <a:ext cx="828000" cy="2160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Tree>
    <p:extLst>
      <p:ext uri="{BB962C8B-B14F-4D97-AF65-F5344CB8AC3E}">
        <p14:creationId xmlns:p14="http://schemas.microsoft.com/office/powerpoint/2010/main" val="255404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43079"/>
                                        </p:tgtEl>
                                        <p:attrNameLst>
                                          <p:attrName>style.visibility</p:attrName>
                                        </p:attrNameLst>
                                      </p:cBhvr>
                                      <p:to>
                                        <p:strVal val="visible"/>
                                      </p:to>
                                    </p:set>
                                    <p:anim calcmode="lin" valueType="num">
                                      <p:cBhvr additive="base">
                                        <p:cTn id="11" dur="500" fill="hold"/>
                                        <p:tgtEl>
                                          <p:spTgt spid="343079"/>
                                        </p:tgtEl>
                                        <p:attrNameLst>
                                          <p:attrName>ppt_x</p:attrName>
                                        </p:attrNameLst>
                                      </p:cBhvr>
                                      <p:tavLst>
                                        <p:tav tm="0">
                                          <p:val>
                                            <p:strVal val="0-#ppt_w/2"/>
                                          </p:val>
                                        </p:tav>
                                        <p:tav tm="100000">
                                          <p:val>
                                            <p:strVal val="#ppt_x"/>
                                          </p:val>
                                        </p:tav>
                                      </p:tavLst>
                                    </p:anim>
                                    <p:anim calcmode="lin" valueType="num">
                                      <p:cBhvr additive="base">
                                        <p:cTn id="12" dur="500" fill="hold"/>
                                        <p:tgtEl>
                                          <p:spTgt spid="34307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43074"/>
                                        </p:tgtEl>
                                        <p:attrNameLst>
                                          <p:attrName>style.visibility</p:attrName>
                                        </p:attrNameLst>
                                      </p:cBhvr>
                                      <p:to>
                                        <p:strVal val="visible"/>
                                      </p:to>
                                    </p:set>
                                    <p:animEffect transition="in" filter="diamond(out)">
                                      <p:cBhvr>
                                        <p:cTn id="17" dur="500"/>
                                        <p:tgtEl>
                                          <p:spTgt spid="343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43057"/>
                                        </p:tgtEl>
                                        <p:attrNameLst>
                                          <p:attrName>style.visibility</p:attrName>
                                        </p:attrNameLst>
                                      </p:cBhvr>
                                      <p:to>
                                        <p:strVal val="visible"/>
                                      </p:to>
                                    </p:set>
                                    <p:animEffect transition="in" filter="blinds(vertical)">
                                      <p:cBhvr>
                                        <p:cTn id="22" dur="500"/>
                                        <p:tgtEl>
                                          <p:spTgt spid="3430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43058"/>
                                        </p:tgtEl>
                                        <p:attrNameLst>
                                          <p:attrName>style.visibility</p:attrName>
                                        </p:attrNameLst>
                                      </p:cBhvr>
                                      <p:to>
                                        <p:strVal val="visible"/>
                                      </p:to>
                                    </p:set>
                                    <p:animEffect transition="in" filter="wedge">
                                      <p:cBhvr>
                                        <p:cTn id="27" dur="2000"/>
                                        <p:tgtEl>
                                          <p:spTgt spid="3430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5" grpId="0" animBg="1"/>
      <p:bldP spid="343057" grpId="0" animBg="1"/>
      <p:bldP spid="343058" grpId="0" animBg="1"/>
      <p:bldP spid="343074" grpId="0" animBg="1"/>
      <p:bldP spid="343079" grpId="0" animBg="1"/>
      <p:bldP spid="34308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294" y="-340659"/>
            <a:ext cx="11241741" cy="7512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6434" name="Rectangle 2"/>
          <p:cNvSpPr>
            <a:spLocks noChangeArrowheads="1"/>
          </p:cNvSpPr>
          <p:nvPr/>
        </p:nvSpPr>
        <p:spPr bwMode="auto">
          <a:xfrm>
            <a:off x="1763714" y="3626921"/>
            <a:ext cx="8027987" cy="369332"/>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sp>
        <p:nvSpPr>
          <p:cNvPr id="146435" name="Rectangle 3"/>
          <p:cNvSpPr>
            <a:spLocks noGrp="1" noChangeArrowheads="1"/>
          </p:cNvSpPr>
          <p:nvPr>
            <p:ph type="title"/>
          </p:nvPr>
        </p:nvSpPr>
        <p:spPr/>
        <p:txBody>
          <a:bodyPr/>
          <a:lstStyle/>
          <a:p>
            <a:endParaRPr lang="de-DE" altLang="de-DE"/>
          </a:p>
        </p:txBody>
      </p:sp>
      <p:pic>
        <p:nvPicPr>
          <p:cNvPr id="146436" name="Picture 4" descr="pleasure_addictio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516189" y="0"/>
            <a:ext cx="56991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373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r>
              <a:rPr lang="de-CH" altLang="de-DE" dirty="0"/>
              <a:t>Dopamin-</a:t>
            </a:r>
            <a:r>
              <a:rPr lang="de-CH" altLang="de-DE" dirty="0" err="1"/>
              <a:t>anchor</a:t>
            </a:r>
            <a:r>
              <a:rPr lang="de-CH" altLang="de-DE" dirty="0"/>
              <a:t> </a:t>
            </a:r>
            <a:r>
              <a:rPr lang="de-CH" altLang="de-DE" dirty="0" err="1"/>
              <a:t>of</a:t>
            </a:r>
            <a:r>
              <a:rPr lang="de-CH" altLang="de-DE" dirty="0"/>
              <a:t> </a:t>
            </a:r>
            <a:r>
              <a:rPr lang="de-CH" altLang="de-DE" dirty="0" err="1"/>
              <a:t>addiction</a:t>
            </a:r>
            <a:endParaRPr lang="de-CH" altLang="de-DE" dirty="0"/>
          </a:p>
        </p:txBody>
      </p:sp>
      <p:pic>
        <p:nvPicPr>
          <p:cNvPr id="35843" name="Picture 5" descr="cannabis-maps"/>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116013" y="1484314"/>
            <a:ext cx="8401050" cy="4090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6"/>
          <p:cNvSpPr txBox="1">
            <a:spLocks noChangeArrowheads="1"/>
          </p:cNvSpPr>
          <p:nvPr/>
        </p:nvSpPr>
        <p:spPr bwMode="auto">
          <a:xfrm>
            <a:off x="1851026" y="6021389"/>
            <a:ext cx="7731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200"/>
              <a:t>Quelle: S. Grüsser, Charité Berlin, </a:t>
            </a:r>
            <a:r>
              <a:rPr lang="de-CH" altLang="de-DE" sz="1200">
                <a:hlinkClick r:id="rId4"/>
              </a:rPr>
              <a:t>www.isfb.org</a:t>
            </a:r>
            <a:r>
              <a:rPr lang="de-CH" altLang="de-DE" sz="1200"/>
              <a:t> </a:t>
            </a:r>
            <a:endParaRPr lang="de-DE" altLang="de-DE" sz="1200"/>
          </a:p>
        </p:txBody>
      </p:sp>
    </p:spTree>
    <p:extLst>
      <p:ext uri="{BB962C8B-B14F-4D97-AF65-F5344CB8AC3E}">
        <p14:creationId xmlns:p14="http://schemas.microsoft.com/office/powerpoint/2010/main" val="286497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pple-iphone-3gs-6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613" y="5332413"/>
            <a:ext cx="2374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r>
              <a:rPr lang="de-CH" altLang="de-DE" dirty="0" err="1"/>
              <a:t>Five</a:t>
            </a:r>
            <a:r>
              <a:rPr lang="de-CH" altLang="de-DE" dirty="0"/>
              <a:t> </a:t>
            </a:r>
            <a:r>
              <a:rPr lang="de-CH" altLang="de-DE" dirty="0" err="1"/>
              <a:t>areas</a:t>
            </a:r>
            <a:r>
              <a:rPr lang="de-CH" altLang="de-DE" dirty="0"/>
              <a:t> </a:t>
            </a:r>
            <a:r>
              <a:rPr lang="de-CH" altLang="de-DE" dirty="0" err="1"/>
              <a:t>with</a:t>
            </a:r>
            <a:r>
              <a:rPr lang="de-CH" altLang="de-DE" dirty="0"/>
              <a:t> a potential </a:t>
            </a:r>
            <a:r>
              <a:rPr lang="de-CH" altLang="de-DE" dirty="0" err="1"/>
              <a:t>for</a:t>
            </a:r>
            <a:r>
              <a:rPr lang="de-CH" altLang="de-DE" dirty="0"/>
              <a:t> </a:t>
            </a:r>
            <a:r>
              <a:rPr lang="de-CH" altLang="de-DE" dirty="0" err="1"/>
              <a:t>addiction</a:t>
            </a:r>
            <a:endParaRPr lang="de-DE" altLang="de-DE" dirty="0"/>
          </a:p>
        </p:txBody>
      </p:sp>
      <p:pic>
        <p:nvPicPr>
          <p:cNvPr id="10244" name="Picture 4" descr="icon_porn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79614" y="1557339"/>
            <a:ext cx="22637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4462463" y="1773238"/>
            <a:ext cx="20469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2800" dirty="0" err="1">
                <a:latin typeface="Calibri" panose="020F0502020204030204" pitchFamily="34" charset="0"/>
              </a:rPr>
              <a:t>Pornography</a:t>
            </a:r>
            <a:endParaRPr lang="de-DE" altLang="de-DE" sz="2800" dirty="0">
              <a:latin typeface="Calibri" panose="020F0502020204030204" pitchFamily="34" charset="0"/>
            </a:endParaRPr>
          </a:p>
        </p:txBody>
      </p:sp>
      <p:pic>
        <p:nvPicPr>
          <p:cNvPr id="10246" name="Picture 6" descr="icon_cha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79614" y="2565401"/>
            <a:ext cx="2263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4462463" y="2801938"/>
            <a:ext cx="849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2800">
                <a:latin typeface="Calibri" panose="020F0502020204030204" pitchFamily="34" charset="0"/>
              </a:rPr>
              <a:t>Chat</a:t>
            </a:r>
            <a:endParaRPr lang="de-DE" altLang="de-DE" sz="2800">
              <a:latin typeface="Calibri" panose="020F0502020204030204" pitchFamily="34" charset="0"/>
            </a:endParaRPr>
          </a:p>
        </p:txBody>
      </p:sp>
      <p:pic>
        <p:nvPicPr>
          <p:cNvPr id="10248" name="Picture 8" descr="icon_gam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79613" y="3573464"/>
            <a:ext cx="22653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p:cNvSpPr>
            <a:spLocks noChangeArrowheads="1"/>
          </p:cNvSpPr>
          <p:nvPr/>
        </p:nvSpPr>
        <p:spPr bwMode="auto">
          <a:xfrm>
            <a:off x="4462463" y="3736976"/>
            <a:ext cx="22557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2800" dirty="0">
                <a:latin typeface="Calibri" panose="020F0502020204030204" pitchFamily="34" charset="0"/>
              </a:rPr>
              <a:t>Online-Games</a:t>
            </a:r>
            <a:endParaRPr lang="de-DE" altLang="de-DE" sz="2800" dirty="0">
              <a:latin typeface="Calibri" panose="020F0502020204030204" pitchFamily="34" charset="0"/>
            </a:endParaRPr>
          </a:p>
        </p:txBody>
      </p:sp>
      <p:pic>
        <p:nvPicPr>
          <p:cNvPr id="10250" name="Picture 10" descr="icon_roulett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79614" y="4508500"/>
            <a:ext cx="22637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4462464" y="4745038"/>
            <a:ext cx="4136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2800" dirty="0">
                <a:latin typeface="Calibri" panose="020F0502020204030204" pitchFamily="34" charset="0"/>
              </a:rPr>
              <a:t>Internet-Casino / </a:t>
            </a:r>
            <a:r>
              <a:rPr lang="de-CH" altLang="de-DE" sz="2800" dirty="0" err="1">
                <a:latin typeface="Calibri" panose="020F0502020204030204" pitchFamily="34" charset="0"/>
              </a:rPr>
              <a:t>Gambling</a:t>
            </a:r>
            <a:endParaRPr lang="de-DE" altLang="de-DE" sz="2800" dirty="0">
              <a:latin typeface="Calibri" panose="020F0502020204030204" pitchFamily="34" charset="0"/>
            </a:endParaRPr>
          </a:p>
        </p:txBody>
      </p:sp>
      <p:sp>
        <p:nvSpPr>
          <p:cNvPr id="10252" name="Rectangle 12"/>
          <p:cNvSpPr>
            <a:spLocks noChangeArrowheads="1"/>
          </p:cNvSpPr>
          <p:nvPr/>
        </p:nvSpPr>
        <p:spPr bwMode="auto">
          <a:xfrm>
            <a:off x="4462464" y="5667376"/>
            <a:ext cx="19707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2800" dirty="0">
                <a:latin typeface="Calibri" panose="020F0502020204030204" pitchFamily="34" charset="0"/>
              </a:rPr>
              <a:t>Mobile Data</a:t>
            </a:r>
            <a:endParaRPr lang="de-DE" altLang="de-DE" sz="2800" dirty="0">
              <a:latin typeface="Calibri" panose="020F0502020204030204" pitchFamily="34" charset="0"/>
            </a:endParaRPr>
          </a:p>
        </p:txBody>
      </p:sp>
    </p:spTree>
    <p:extLst>
      <p:ext uri="{BB962C8B-B14F-4D97-AF65-F5344CB8AC3E}">
        <p14:creationId xmlns:p14="http://schemas.microsoft.com/office/powerpoint/2010/main" val="2922502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normAutofit/>
          </a:bodyPr>
          <a:lstStyle/>
          <a:p>
            <a:r>
              <a:rPr lang="de-DE" altLang="de-DE" sz="3200" dirty="0"/>
              <a:t>Dopamin-</a:t>
            </a:r>
            <a:r>
              <a:rPr lang="de-DE" altLang="de-DE" sz="3200" dirty="0" err="1"/>
              <a:t>anchor</a:t>
            </a:r>
            <a:r>
              <a:rPr lang="de-DE" altLang="de-DE" sz="3200" dirty="0"/>
              <a:t> in non-</a:t>
            </a:r>
            <a:r>
              <a:rPr lang="de-DE" altLang="de-DE" sz="3200" dirty="0" err="1"/>
              <a:t>substance</a:t>
            </a:r>
            <a:r>
              <a:rPr lang="de-DE" altLang="de-DE" sz="3200" dirty="0"/>
              <a:t> </a:t>
            </a:r>
            <a:r>
              <a:rPr lang="de-DE" altLang="de-DE" sz="3200" dirty="0" err="1"/>
              <a:t>dependency</a:t>
            </a:r>
            <a:endParaRPr lang="de-DE" altLang="de-DE" sz="3200" dirty="0"/>
          </a:p>
        </p:txBody>
      </p:sp>
      <p:pic>
        <p:nvPicPr>
          <p:cNvPr id="36867" name="Picture 6" descr="gambling-map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42988" y="1628776"/>
            <a:ext cx="8602662"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7"/>
          <p:cNvSpPr txBox="1">
            <a:spLocks noChangeArrowheads="1"/>
          </p:cNvSpPr>
          <p:nvPr/>
        </p:nvSpPr>
        <p:spPr bwMode="auto">
          <a:xfrm>
            <a:off x="1851026" y="6021389"/>
            <a:ext cx="7731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200"/>
              <a:t>Quelle: S. Grüsser, Charité Berlin, </a:t>
            </a:r>
            <a:r>
              <a:rPr lang="de-CH" altLang="de-DE" sz="1200">
                <a:hlinkClick r:id="rId4"/>
              </a:rPr>
              <a:t>www.isfb.org</a:t>
            </a:r>
            <a:r>
              <a:rPr lang="de-CH" altLang="de-DE" sz="1200"/>
              <a:t> </a:t>
            </a:r>
            <a:endParaRPr lang="de-DE" altLang="de-DE" sz="1200"/>
          </a:p>
        </p:txBody>
      </p:sp>
    </p:spTree>
    <p:extLst>
      <p:ext uri="{BB962C8B-B14F-4D97-AF65-F5344CB8AC3E}">
        <p14:creationId xmlns:p14="http://schemas.microsoft.com/office/powerpoint/2010/main" val="2811307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a:bodyPr>
          <a:lstStyle/>
          <a:p>
            <a:r>
              <a:rPr lang="de-CH" altLang="de-DE" dirty="0"/>
              <a:t>Dopamin </a:t>
            </a:r>
            <a:r>
              <a:rPr lang="de-CH" altLang="de-DE" dirty="0" err="1"/>
              <a:t>anchor</a:t>
            </a:r>
            <a:r>
              <a:rPr lang="de-CH" altLang="de-DE" dirty="0"/>
              <a:t> in </a:t>
            </a:r>
            <a:r>
              <a:rPr lang="de-CH" altLang="de-DE" dirty="0" err="1"/>
              <a:t>cocaine</a:t>
            </a:r>
            <a:r>
              <a:rPr lang="de-CH" altLang="de-DE" dirty="0"/>
              <a:t> </a:t>
            </a:r>
            <a:r>
              <a:rPr lang="de-CH" altLang="de-DE" dirty="0" err="1"/>
              <a:t>dependency</a:t>
            </a:r>
            <a:endParaRPr lang="de-CH" altLang="de-DE" dirty="0"/>
          </a:p>
        </p:txBody>
      </p:sp>
      <p:pic>
        <p:nvPicPr>
          <p:cNvPr id="37892" name="Picture 7" descr="assoziation_kokain"/>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1299" y="1646509"/>
            <a:ext cx="5147476" cy="3170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6"/>
          <p:cNvSpPr>
            <a:spLocks noGrp="1" noChangeArrowheads="1"/>
          </p:cNvSpPr>
          <p:nvPr>
            <p:ph type="body" sz="half" idx="4294967295"/>
          </p:nvPr>
        </p:nvSpPr>
        <p:spPr>
          <a:xfrm>
            <a:off x="5056885" y="1646509"/>
            <a:ext cx="4668837" cy="4557712"/>
          </a:xfrm>
        </p:spPr>
        <p:txBody>
          <a:bodyPr/>
          <a:lstStyle/>
          <a:p>
            <a:r>
              <a:rPr lang="de-CH" altLang="de-DE" sz="2400" dirty="0"/>
              <a:t>Visual </a:t>
            </a:r>
            <a:r>
              <a:rPr lang="de-CH" altLang="de-DE" sz="2400" dirty="0" err="1"/>
              <a:t>stimulus</a:t>
            </a:r>
            <a:r>
              <a:rPr lang="de-CH" altLang="de-DE" sz="2400" dirty="0"/>
              <a:t> </a:t>
            </a:r>
            <a:r>
              <a:rPr lang="de-CH" altLang="de-DE" sz="2400" dirty="0" err="1"/>
              <a:t>depicting</a:t>
            </a:r>
            <a:r>
              <a:rPr lang="de-CH" altLang="de-DE" sz="2400" dirty="0"/>
              <a:t> </a:t>
            </a:r>
            <a:r>
              <a:rPr lang="de-CH" altLang="de-DE" sz="2400" dirty="0" err="1"/>
              <a:t>hay</a:t>
            </a:r>
            <a:r>
              <a:rPr lang="de-CH" altLang="de-DE" sz="2400" dirty="0"/>
              <a:t> </a:t>
            </a:r>
            <a:r>
              <a:rPr lang="de-CH" altLang="de-DE" sz="2400" dirty="0" err="1"/>
              <a:t>balls</a:t>
            </a:r>
            <a:r>
              <a:rPr lang="de-CH" altLang="de-DE" sz="2400" dirty="0"/>
              <a:t> in front </a:t>
            </a:r>
            <a:r>
              <a:rPr lang="de-CH" altLang="de-DE" sz="2400" dirty="0" err="1"/>
              <a:t>of</a:t>
            </a:r>
            <a:r>
              <a:rPr lang="de-CH" altLang="de-DE" sz="2400" dirty="0"/>
              <a:t> a </a:t>
            </a:r>
            <a:r>
              <a:rPr lang="de-CH" altLang="de-DE" sz="2400" dirty="0" err="1"/>
              <a:t>swiss</a:t>
            </a:r>
            <a:r>
              <a:rPr lang="de-CH" altLang="de-DE" sz="2400" dirty="0"/>
              <a:t> </a:t>
            </a:r>
            <a:r>
              <a:rPr lang="de-CH" altLang="de-DE" sz="2400" dirty="0" err="1"/>
              <a:t>farm</a:t>
            </a:r>
            <a:br>
              <a:rPr lang="de-CH" altLang="de-DE" sz="2400" dirty="0"/>
            </a:br>
            <a:br>
              <a:rPr lang="de-CH" altLang="de-DE" sz="2400" dirty="0"/>
            </a:br>
            <a:r>
              <a:rPr lang="de-CH" altLang="de-DE" sz="2400" dirty="0"/>
              <a:t>&gt;&gt;&gt;&gt;&gt; </a:t>
            </a:r>
            <a:r>
              <a:rPr lang="de-CH" altLang="de-DE" sz="2400" dirty="0" err="1"/>
              <a:t>elicits</a:t>
            </a:r>
            <a:r>
              <a:rPr lang="de-CH" altLang="de-DE" sz="2400" dirty="0"/>
              <a:t> in </a:t>
            </a:r>
            <a:r>
              <a:rPr lang="de-CH" altLang="de-DE" sz="2400" dirty="0" err="1"/>
              <a:t>cocain</a:t>
            </a:r>
            <a:r>
              <a:rPr lang="de-CH" altLang="de-DE" sz="2400" dirty="0"/>
              <a:t> </a:t>
            </a:r>
            <a:r>
              <a:rPr lang="de-CH" altLang="de-DE" sz="2400" dirty="0" err="1"/>
              <a:t>addicts</a:t>
            </a:r>
            <a:r>
              <a:rPr lang="de-CH" altLang="de-DE" sz="2400" dirty="0"/>
              <a:t> </a:t>
            </a:r>
            <a:r>
              <a:rPr lang="de-CH" altLang="de-DE" sz="2400" dirty="0" err="1"/>
              <a:t>the</a:t>
            </a:r>
            <a:r>
              <a:rPr lang="de-CH" altLang="de-DE" sz="2400" dirty="0"/>
              <a:t> </a:t>
            </a:r>
            <a:r>
              <a:rPr lang="de-CH" altLang="de-DE" sz="2400" dirty="0" err="1"/>
              <a:t>craving</a:t>
            </a:r>
            <a:r>
              <a:rPr lang="de-CH" altLang="de-DE" sz="2400" dirty="0"/>
              <a:t> </a:t>
            </a:r>
            <a:r>
              <a:rPr lang="de-CH" altLang="de-DE" sz="2400" dirty="0" err="1"/>
              <a:t>for</a:t>
            </a:r>
            <a:r>
              <a:rPr lang="de-CH" altLang="de-DE" sz="2400" dirty="0"/>
              <a:t> «</a:t>
            </a:r>
            <a:r>
              <a:rPr lang="de-CH" altLang="de-DE" sz="2400" dirty="0" err="1"/>
              <a:t>snow</a:t>
            </a:r>
            <a:r>
              <a:rPr lang="de-CH" altLang="de-DE" sz="2400" dirty="0"/>
              <a:t>» </a:t>
            </a:r>
            <a:br>
              <a:rPr lang="de-CH" altLang="de-DE" sz="2400" dirty="0"/>
            </a:br>
            <a:endParaRPr lang="de-CH" altLang="de-DE" sz="2400" dirty="0"/>
          </a:p>
          <a:p>
            <a:pPr marL="457200" lvl="1" indent="0">
              <a:buNone/>
            </a:pPr>
            <a:r>
              <a:rPr lang="de-CH" altLang="de-DE" sz="1600" dirty="0"/>
              <a:t>(Study at </a:t>
            </a:r>
            <a:r>
              <a:rPr lang="de-CH" altLang="de-DE" sz="1600" dirty="0" err="1"/>
              <a:t>the</a:t>
            </a:r>
            <a:r>
              <a:rPr lang="de-CH" altLang="de-DE" sz="1600" dirty="0"/>
              <a:t> University </a:t>
            </a:r>
            <a:r>
              <a:rPr lang="de-CH" altLang="de-DE" sz="1600" dirty="0" err="1"/>
              <a:t>of</a:t>
            </a:r>
            <a:r>
              <a:rPr lang="de-CH" altLang="de-DE" sz="1600" dirty="0"/>
              <a:t> </a:t>
            </a:r>
            <a:r>
              <a:rPr lang="de-CH" altLang="de-DE" sz="1600" dirty="0" err="1"/>
              <a:t>Geneva</a:t>
            </a:r>
            <a:r>
              <a:rPr lang="de-CH" altLang="de-DE" sz="1600" dirty="0"/>
              <a:t> 2009)</a:t>
            </a:r>
          </a:p>
        </p:txBody>
      </p:sp>
    </p:spTree>
    <p:extLst>
      <p:ext uri="{BB962C8B-B14F-4D97-AF65-F5344CB8AC3E}">
        <p14:creationId xmlns:p14="http://schemas.microsoft.com/office/powerpoint/2010/main" val="317149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42</a:t>
            </a:fld>
            <a:endParaRPr lang="de-CH"/>
          </a:p>
        </p:txBody>
      </p:sp>
      <p:sp>
        <p:nvSpPr>
          <p:cNvPr id="5" name="Rechteck 4"/>
          <p:cNvSpPr/>
          <p:nvPr/>
        </p:nvSpPr>
        <p:spPr bwMode="auto">
          <a:xfrm>
            <a:off x="-144966" y="-243408"/>
            <a:ext cx="10827834"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6" name="Textfeld 5"/>
          <p:cNvSpPr txBox="1"/>
          <p:nvPr/>
        </p:nvSpPr>
        <p:spPr>
          <a:xfrm>
            <a:off x="1763966" y="2665358"/>
            <a:ext cx="7268521" cy="1323439"/>
          </a:xfrm>
          <a:prstGeom prst="rect">
            <a:avLst/>
          </a:prstGeom>
          <a:noFill/>
        </p:spPr>
        <p:txBody>
          <a:bodyPr wrap="square" rtlCol="0">
            <a:spAutoFit/>
          </a:bodyPr>
          <a:lstStyle/>
          <a:p>
            <a:pPr algn="ctr"/>
            <a:r>
              <a:rPr lang="de-CH" sz="4000" b="1" dirty="0" err="1">
                <a:solidFill>
                  <a:schemeClr val="bg1"/>
                </a:solidFill>
                <a:latin typeface="Cambria" pitchFamily="18" charset="0"/>
              </a:rPr>
              <a:t>How</a:t>
            </a:r>
            <a:r>
              <a:rPr lang="de-CH" sz="4000" b="1" dirty="0">
                <a:solidFill>
                  <a:schemeClr val="bg1"/>
                </a:solidFill>
                <a:latin typeface="Cambria" pitchFamily="18" charset="0"/>
              </a:rPr>
              <a:t> </a:t>
            </a:r>
            <a:r>
              <a:rPr lang="de-CH" sz="4000" b="1" dirty="0" err="1">
                <a:solidFill>
                  <a:schemeClr val="bg1"/>
                </a:solidFill>
                <a:latin typeface="Cambria" pitchFamily="18" charset="0"/>
              </a:rPr>
              <a:t>to</a:t>
            </a:r>
            <a:r>
              <a:rPr lang="de-CH" sz="4000" b="1" dirty="0">
                <a:solidFill>
                  <a:schemeClr val="bg1"/>
                </a:solidFill>
                <a:latin typeface="Cambria" pitchFamily="18" charset="0"/>
              </a:rPr>
              <a:t> </a:t>
            </a:r>
            <a:r>
              <a:rPr lang="de-CH" sz="4000" b="1" dirty="0" err="1">
                <a:solidFill>
                  <a:schemeClr val="bg1"/>
                </a:solidFill>
                <a:latin typeface="Cambria" pitchFamily="18" charset="0"/>
              </a:rPr>
              <a:t>change</a:t>
            </a:r>
            <a:r>
              <a:rPr lang="de-CH" sz="4000" b="1" dirty="0">
                <a:solidFill>
                  <a:schemeClr val="bg1"/>
                </a:solidFill>
                <a:latin typeface="Cambria" pitchFamily="18" charset="0"/>
              </a:rPr>
              <a:t> </a:t>
            </a:r>
            <a:r>
              <a:rPr lang="de-CH" sz="4000" b="1" dirty="0" err="1">
                <a:solidFill>
                  <a:schemeClr val="bg1"/>
                </a:solidFill>
                <a:latin typeface="Cambria" pitchFamily="18" charset="0"/>
              </a:rPr>
              <a:t>the</a:t>
            </a:r>
            <a:r>
              <a:rPr lang="de-CH" sz="4000" b="1" dirty="0">
                <a:solidFill>
                  <a:schemeClr val="bg1"/>
                </a:solidFill>
                <a:latin typeface="Cambria" pitchFamily="18" charset="0"/>
              </a:rPr>
              <a:t> </a:t>
            </a:r>
            <a:r>
              <a:rPr lang="de-CH" sz="4000" b="1" dirty="0" err="1">
                <a:solidFill>
                  <a:schemeClr val="bg1"/>
                </a:solidFill>
                <a:latin typeface="Cambria" pitchFamily="18" charset="0"/>
              </a:rPr>
              <a:t>pattern</a:t>
            </a:r>
            <a:endParaRPr lang="de-CH" sz="4000" b="1" dirty="0">
              <a:solidFill>
                <a:schemeClr val="bg1"/>
              </a:solidFill>
              <a:latin typeface="Cambria" pitchFamily="18" charset="0"/>
            </a:endParaRPr>
          </a:p>
          <a:p>
            <a:pPr algn="ctr"/>
            <a:r>
              <a:rPr lang="de-CH" sz="4000" b="1" dirty="0" err="1">
                <a:solidFill>
                  <a:schemeClr val="bg1"/>
                </a:solidFill>
                <a:latin typeface="Cambria" pitchFamily="18" charset="0"/>
              </a:rPr>
              <a:t>Ways</a:t>
            </a:r>
            <a:r>
              <a:rPr lang="de-CH" sz="4000" b="1" dirty="0">
                <a:solidFill>
                  <a:schemeClr val="bg1"/>
                </a:solidFill>
                <a:latin typeface="Cambria" pitchFamily="18" charset="0"/>
              </a:rPr>
              <a:t> </a:t>
            </a:r>
            <a:r>
              <a:rPr lang="de-CH" sz="4000" b="1" dirty="0" err="1">
                <a:solidFill>
                  <a:schemeClr val="bg1"/>
                </a:solidFill>
                <a:latin typeface="Cambria" pitchFamily="18" charset="0"/>
              </a:rPr>
              <a:t>to</a:t>
            </a:r>
            <a:r>
              <a:rPr lang="de-CH" sz="4000" b="1" dirty="0">
                <a:solidFill>
                  <a:schemeClr val="bg1"/>
                </a:solidFill>
                <a:latin typeface="Cambria" pitchFamily="18" charset="0"/>
              </a:rPr>
              <a:t> Coping</a:t>
            </a:r>
          </a:p>
        </p:txBody>
      </p:sp>
    </p:spTree>
    <p:extLst>
      <p:ext uri="{BB962C8B-B14F-4D97-AF65-F5344CB8AC3E}">
        <p14:creationId xmlns:p14="http://schemas.microsoft.com/office/powerpoint/2010/main" val="348788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de-CH" altLang="de-DE"/>
              <a:t>Addiction requires Detoxification</a:t>
            </a:r>
            <a:endParaRPr lang="en-GB" altLang="de-DE"/>
          </a:p>
        </p:txBody>
      </p:sp>
      <p:sp>
        <p:nvSpPr>
          <p:cNvPr id="148483" name="Rectangle 3"/>
          <p:cNvSpPr>
            <a:spLocks noGrp="1" noChangeArrowheads="1"/>
          </p:cNvSpPr>
          <p:nvPr>
            <p:ph idx="1"/>
          </p:nvPr>
        </p:nvSpPr>
        <p:spPr/>
        <p:txBody>
          <a:bodyPr/>
          <a:lstStyle/>
          <a:p>
            <a:r>
              <a:rPr lang="de-CH" altLang="de-DE"/>
              <a:t>The biological component of sexual addiction is not to be underestimated. It can be compared to substance abuse. </a:t>
            </a:r>
          </a:p>
          <a:p>
            <a:r>
              <a:rPr lang="de-CH" altLang="de-DE"/>
              <a:t>„A Sex-Addict is like an alcoholic, but it is his own the brain which is his bar.“</a:t>
            </a:r>
          </a:p>
          <a:p>
            <a:r>
              <a:rPr lang="de-CH" altLang="de-DE"/>
              <a:t>This makes decisive withdrawal necessary.</a:t>
            </a:r>
          </a:p>
          <a:p>
            <a:r>
              <a:rPr lang="de-CH" altLang="de-DE"/>
              <a:t>In contrast to substance abuse, here a return to „controlled sex“ would be the ideal.</a:t>
            </a:r>
          </a:p>
        </p:txBody>
      </p:sp>
    </p:spTree>
    <p:extLst>
      <p:ext uri="{BB962C8B-B14F-4D97-AF65-F5344CB8AC3E}">
        <p14:creationId xmlns:p14="http://schemas.microsoft.com/office/powerpoint/2010/main" val="562590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816909" y="641352"/>
            <a:ext cx="7486650" cy="900113"/>
          </a:xfrm>
        </p:spPr>
        <p:txBody>
          <a:bodyPr/>
          <a:lstStyle/>
          <a:p>
            <a:r>
              <a:rPr lang="de-CH" altLang="de-DE" dirty="0" err="1"/>
              <a:t>Psychodynamics</a:t>
            </a:r>
            <a:r>
              <a:rPr lang="de-CH" altLang="de-DE" dirty="0"/>
              <a:t>: Drive </a:t>
            </a:r>
            <a:r>
              <a:rPr lang="de-CH" altLang="de-DE" dirty="0" err="1"/>
              <a:t>and</a:t>
            </a:r>
            <a:r>
              <a:rPr lang="de-CH" altLang="de-DE" dirty="0"/>
              <a:t> </a:t>
            </a:r>
            <a:r>
              <a:rPr lang="de-CH" altLang="de-DE" dirty="0" err="1"/>
              <a:t>conscience</a:t>
            </a:r>
            <a:endParaRPr lang="en-GB" altLang="de-DE" dirty="0"/>
          </a:p>
        </p:txBody>
      </p:sp>
      <p:grpSp>
        <p:nvGrpSpPr>
          <p:cNvPr id="3" name="Gruppieren 2"/>
          <p:cNvGrpSpPr/>
          <p:nvPr/>
        </p:nvGrpSpPr>
        <p:grpSpPr>
          <a:xfrm>
            <a:off x="1189038" y="2008277"/>
            <a:ext cx="8241834" cy="3302000"/>
            <a:chOff x="1798638" y="2026207"/>
            <a:chExt cx="8241834" cy="3302000"/>
          </a:xfrm>
        </p:grpSpPr>
        <p:pic>
          <p:nvPicPr>
            <p:cNvPr id="150531" name="Picture 3" descr="Trieb-Gewissen-farb"/>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a:stretch>
              <a:fillRect/>
            </a:stretch>
          </p:blipFill>
          <p:spPr>
            <a:xfrm>
              <a:off x="1798638" y="2026207"/>
              <a:ext cx="7993062" cy="330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2" name="Text Box 4"/>
            <p:cNvSpPr txBox="1">
              <a:spLocks noChangeArrowheads="1"/>
            </p:cNvSpPr>
            <p:nvPr/>
          </p:nvSpPr>
          <p:spPr bwMode="auto">
            <a:xfrm>
              <a:off x="2753846" y="4510272"/>
              <a:ext cx="1439863" cy="369332"/>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b="1">
                  <a:solidFill>
                    <a:schemeClr val="bg1"/>
                  </a:solidFill>
                </a:rPr>
                <a:t>Drive</a:t>
              </a:r>
              <a:endParaRPr lang="de-DE" altLang="de-DE" b="1">
                <a:solidFill>
                  <a:schemeClr val="bg1"/>
                </a:solidFill>
              </a:endParaRPr>
            </a:p>
          </p:txBody>
        </p:sp>
        <p:sp>
          <p:nvSpPr>
            <p:cNvPr id="150533" name="Text Box 5"/>
            <p:cNvSpPr txBox="1">
              <a:spLocks noChangeArrowheads="1"/>
            </p:cNvSpPr>
            <p:nvPr/>
          </p:nvSpPr>
          <p:spPr bwMode="auto">
            <a:xfrm>
              <a:off x="7596189" y="3250170"/>
              <a:ext cx="2016125" cy="369332"/>
            </a:xfrm>
            <a:prstGeom prst="rect">
              <a:avLst/>
            </a:prstGeom>
            <a:solidFill>
              <a:srgbClr val="99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b="1">
                  <a:solidFill>
                    <a:schemeClr val="bg1"/>
                  </a:solidFill>
                </a:rPr>
                <a:t>Conscience</a:t>
              </a:r>
              <a:endParaRPr lang="de-DE" altLang="de-DE" b="1">
                <a:solidFill>
                  <a:schemeClr val="bg1"/>
                </a:solidFill>
              </a:endParaRPr>
            </a:p>
          </p:txBody>
        </p:sp>
        <p:sp>
          <p:nvSpPr>
            <p:cNvPr id="2" name="Rechteck 1"/>
            <p:cNvSpPr/>
            <p:nvPr/>
          </p:nvSpPr>
          <p:spPr>
            <a:xfrm>
              <a:off x="2026025" y="2026207"/>
              <a:ext cx="1021976" cy="214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tx1"/>
                  </a:solidFill>
                </a:rPr>
                <a:t>Intensity</a:t>
              </a:r>
              <a:endParaRPr lang="de-CH" dirty="0">
                <a:solidFill>
                  <a:schemeClr val="tx1"/>
                </a:solidFill>
              </a:endParaRPr>
            </a:p>
          </p:txBody>
        </p:sp>
        <p:sp>
          <p:nvSpPr>
            <p:cNvPr id="7" name="Rechteck 6"/>
            <p:cNvSpPr/>
            <p:nvPr/>
          </p:nvSpPr>
          <p:spPr>
            <a:xfrm>
              <a:off x="9271748" y="5095308"/>
              <a:ext cx="768724" cy="23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Time</a:t>
              </a:r>
            </a:p>
          </p:txBody>
        </p:sp>
      </p:grpSp>
    </p:spTree>
    <p:extLst>
      <p:ext uri="{BB962C8B-B14F-4D97-AF65-F5344CB8AC3E}">
        <p14:creationId xmlns:p14="http://schemas.microsoft.com/office/powerpoint/2010/main" val="1671033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de-CH" altLang="de-DE"/>
              <a:t>Risk factors for compulsive sexuality</a:t>
            </a:r>
            <a:endParaRPr lang="en-GB" altLang="de-DE"/>
          </a:p>
        </p:txBody>
      </p:sp>
      <p:sp>
        <p:nvSpPr>
          <p:cNvPr id="155651" name="Rectangle 3"/>
          <p:cNvSpPr>
            <a:spLocks noGrp="1" noChangeArrowheads="1"/>
          </p:cNvSpPr>
          <p:nvPr>
            <p:ph type="body" idx="1"/>
          </p:nvPr>
        </p:nvSpPr>
        <p:spPr>
          <a:xfrm>
            <a:off x="1763713" y="1538289"/>
            <a:ext cx="7848600" cy="4554537"/>
          </a:xfrm>
        </p:spPr>
        <p:txBody>
          <a:bodyPr/>
          <a:lstStyle/>
          <a:p>
            <a:pPr>
              <a:buFont typeface="Wingdings" panose="05000000000000000000" pitchFamily="2" charset="2"/>
              <a:buNone/>
            </a:pPr>
            <a:r>
              <a:rPr lang="de-CH" altLang="de-DE" u="sng"/>
              <a:t>Lessons from Addiction Research:</a:t>
            </a:r>
          </a:p>
          <a:p>
            <a:r>
              <a:rPr lang="de-CH" altLang="de-DE" u="sng"/>
              <a:t>Personality</a:t>
            </a:r>
            <a:r>
              <a:rPr lang="de-CH" altLang="de-DE"/>
              <a:t>: impulse control, self esteem, introversion, patterns of tension reduction, </a:t>
            </a:r>
          </a:p>
          <a:p>
            <a:r>
              <a:rPr lang="de-CH" altLang="de-DE"/>
              <a:t>Disposition for addictive behavior upon stimuli (Award-Dependence).</a:t>
            </a:r>
          </a:p>
          <a:p>
            <a:r>
              <a:rPr lang="de-CH" altLang="de-DE"/>
              <a:t>Inner emptiness, isolation, emotional burnout, neglect of rewarding interpersonal relationships.</a:t>
            </a:r>
          </a:p>
          <a:p>
            <a:r>
              <a:rPr lang="de-CH" altLang="de-DE"/>
              <a:t>Presence of harmful material (just a click away in the Internet) </a:t>
            </a:r>
          </a:p>
        </p:txBody>
      </p:sp>
    </p:spTree>
    <p:extLst>
      <p:ext uri="{BB962C8B-B14F-4D97-AF65-F5344CB8AC3E}">
        <p14:creationId xmlns:p14="http://schemas.microsoft.com/office/powerpoint/2010/main" val="392680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3" end="3"/>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6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Risk</a:t>
            </a:r>
            <a:r>
              <a:rPr lang="de-CH" dirty="0"/>
              <a:t> </a:t>
            </a:r>
            <a:r>
              <a:rPr lang="de-CH" dirty="0" err="1"/>
              <a:t>factors</a:t>
            </a:r>
            <a:endParaRPr lang="de-CH" dirty="0"/>
          </a:p>
        </p:txBody>
      </p:sp>
      <p:sp>
        <p:nvSpPr>
          <p:cNvPr id="4" name="Rectangle 5"/>
          <p:cNvSpPr>
            <a:spLocks noChangeArrowheads="1"/>
          </p:cNvSpPr>
          <p:nvPr/>
        </p:nvSpPr>
        <p:spPr bwMode="auto">
          <a:xfrm>
            <a:off x="5221288" y="1773238"/>
            <a:ext cx="360997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11200" indent="-711200">
              <a:tabLst>
                <a:tab pos="711200" algn="l"/>
              </a:tabLst>
              <a:defRPr sz="2400">
                <a:solidFill>
                  <a:schemeClr val="tx1"/>
                </a:solidFill>
                <a:latin typeface="Tahoma" panose="020B0604030504040204" pitchFamily="34" charset="0"/>
              </a:defRPr>
            </a:lvl1pPr>
            <a:lvl2pPr marL="742950" indent="-285750">
              <a:tabLst>
                <a:tab pos="711200" algn="l"/>
              </a:tabLst>
              <a:defRPr sz="2400">
                <a:solidFill>
                  <a:schemeClr val="tx1"/>
                </a:solidFill>
                <a:latin typeface="Tahoma" panose="020B0604030504040204" pitchFamily="34" charset="0"/>
              </a:defRPr>
            </a:lvl2pPr>
            <a:lvl3pPr marL="1143000" indent="-228600">
              <a:tabLst>
                <a:tab pos="711200" algn="l"/>
              </a:tabLst>
              <a:defRPr sz="2400">
                <a:solidFill>
                  <a:schemeClr val="tx1"/>
                </a:solidFill>
                <a:latin typeface="Tahoma" panose="020B0604030504040204" pitchFamily="34" charset="0"/>
              </a:defRPr>
            </a:lvl3pPr>
            <a:lvl4pPr marL="1600200" indent="-228600">
              <a:tabLst>
                <a:tab pos="711200" algn="l"/>
              </a:tabLst>
              <a:defRPr sz="2400">
                <a:solidFill>
                  <a:schemeClr val="tx1"/>
                </a:solidFill>
                <a:latin typeface="Tahoma" panose="020B0604030504040204" pitchFamily="34" charset="0"/>
              </a:defRPr>
            </a:lvl4pPr>
            <a:lvl5pPr marL="2057400" indent="-228600">
              <a:tabLst>
                <a:tab pos="711200" algn="l"/>
              </a:tabLst>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tabLst>
                <a:tab pos="711200" algn="l"/>
              </a:tabLst>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tabLst>
                <a:tab pos="711200" algn="l"/>
              </a:tabLst>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tabLst>
                <a:tab pos="711200" algn="l"/>
              </a:tabLst>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tabLst>
                <a:tab pos="711200" algn="l"/>
              </a:tabLst>
              <a:defRPr sz="2400">
                <a:solidFill>
                  <a:schemeClr val="tx1"/>
                </a:solidFill>
                <a:latin typeface="Tahoma" panose="020B0604030504040204" pitchFamily="34" charset="0"/>
              </a:defRPr>
            </a:lvl9pPr>
          </a:lstStyle>
          <a:p>
            <a:pPr>
              <a:spcBef>
                <a:spcPct val="20000"/>
              </a:spcBef>
              <a:buClr>
                <a:srgbClr val="FF9933"/>
              </a:buClr>
              <a:buFont typeface="Wingdings" panose="05000000000000000000" pitchFamily="2" charset="2"/>
              <a:buBlip>
                <a:blip r:embed="rId2"/>
              </a:buBlip>
            </a:pPr>
            <a:r>
              <a:rPr lang="de-DE" altLang="de-DE" sz="4000">
                <a:latin typeface="Cambria" panose="02040503050406030204" pitchFamily="18" charset="0"/>
              </a:rPr>
              <a:t>H = Hungry</a:t>
            </a:r>
          </a:p>
          <a:p>
            <a:pPr>
              <a:spcBef>
                <a:spcPct val="20000"/>
              </a:spcBef>
              <a:buClr>
                <a:srgbClr val="FF9933"/>
              </a:buClr>
              <a:buFont typeface="Wingdings" panose="05000000000000000000" pitchFamily="2" charset="2"/>
              <a:buBlip>
                <a:blip r:embed="rId2"/>
              </a:buBlip>
            </a:pPr>
            <a:r>
              <a:rPr lang="de-DE" altLang="de-DE" sz="4000">
                <a:latin typeface="Cambria" panose="02040503050406030204" pitchFamily="18" charset="0"/>
              </a:rPr>
              <a:t>A = Angry</a:t>
            </a:r>
          </a:p>
          <a:p>
            <a:pPr>
              <a:spcBef>
                <a:spcPct val="20000"/>
              </a:spcBef>
              <a:buClr>
                <a:srgbClr val="FF9933"/>
              </a:buClr>
              <a:buFont typeface="Wingdings" panose="05000000000000000000" pitchFamily="2" charset="2"/>
              <a:buBlip>
                <a:blip r:embed="rId2"/>
              </a:buBlip>
            </a:pPr>
            <a:r>
              <a:rPr lang="de-DE" altLang="de-DE" sz="4000">
                <a:latin typeface="Cambria" panose="02040503050406030204" pitchFamily="18" charset="0"/>
              </a:rPr>
              <a:t>L = Lonely</a:t>
            </a:r>
          </a:p>
          <a:p>
            <a:pPr>
              <a:spcBef>
                <a:spcPct val="20000"/>
              </a:spcBef>
              <a:buClr>
                <a:srgbClr val="FF9933"/>
              </a:buClr>
              <a:buFont typeface="Wingdings" panose="05000000000000000000" pitchFamily="2" charset="2"/>
              <a:buBlip>
                <a:blip r:embed="rId2"/>
              </a:buBlip>
            </a:pPr>
            <a:r>
              <a:rPr lang="de-DE" altLang="de-DE" sz="4000">
                <a:latin typeface="Cambria" panose="02040503050406030204" pitchFamily="18" charset="0"/>
              </a:rPr>
              <a:t>T = Tired</a:t>
            </a:r>
          </a:p>
        </p:txBody>
      </p:sp>
      <p:grpSp>
        <p:nvGrpSpPr>
          <p:cNvPr id="5" name="Group 8"/>
          <p:cNvGrpSpPr>
            <a:grpSpLocks/>
          </p:cNvGrpSpPr>
          <p:nvPr/>
        </p:nvGrpSpPr>
        <p:grpSpPr bwMode="auto">
          <a:xfrm>
            <a:off x="1260475" y="1700213"/>
            <a:ext cx="3168650" cy="3168650"/>
            <a:chOff x="386" y="1071"/>
            <a:chExt cx="2495" cy="2495"/>
          </a:xfrm>
        </p:grpSpPr>
        <p:sp>
          <p:nvSpPr>
            <p:cNvPr id="6" name="AutoShape 6"/>
            <p:cNvSpPr>
              <a:spLocks noChangeArrowheads="1"/>
            </p:cNvSpPr>
            <p:nvPr/>
          </p:nvSpPr>
          <p:spPr bwMode="auto">
            <a:xfrm>
              <a:off x="386" y="1071"/>
              <a:ext cx="2495" cy="2495"/>
            </a:xfrm>
            <a:prstGeom prst="octagon">
              <a:avLst>
                <a:gd name="adj" fmla="val 29287"/>
              </a:avLst>
            </a:prstGeom>
            <a:solidFill>
              <a:srgbClr val="FF0000"/>
            </a:solidFill>
            <a:ln w="571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endParaRPr lang="en-US" altLang="de-DE"/>
            </a:p>
          </p:txBody>
        </p:sp>
        <p:sp>
          <p:nvSpPr>
            <p:cNvPr id="7" name="Text Box 7"/>
            <p:cNvSpPr txBox="1">
              <a:spLocks noChangeArrowheads="1"/>
            </p:cNvSpPr>
            <p:nvPr/>
          </p:nvSpPr>
          <p:spPr bwMode="auto">
            <a:xfrm>
              <a:off x="476" y="1842"/>
              <a:ext cx="2308" cy="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DE" altLang="de-DE" sz="8000" b="1">
                  <a:solidFill>
                    <a:schemeClr val="bg1"/>
                  </a:solidFill>
                  <a:latin typeface="Arial" panose="020B0604020202020204" pitchFamily="34" charset="0"/>
                </a:rPr>
                <a:t>HALT</a:t>
              </a:r>
            </a:p>
          </p:txBody>
        </p:sp>
      </p:grpSp>
      <p:sp>
        <p:nvSpPr>
          <p:cNvPr id="8" name="Text Box 9"/>
          <p:cNvSpPr txBox="1">
            <a:spLocks noChangeArrowheads="1"/>
          </p:cNvSpPr>
          <p:nvPr/>
        </p:nvSpPr>
        <p:spPr bwMode="auto">
          <a:xfrm>
            <a:off x="865187" y="5432534"/>
            <a:ext cx="89144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r>
              <a:rPr lang="de-CH" altLang="de-DE" sz="1800" dirty="0" err="1">
                <a:latin typeface="+mn-lt"/>
              </a:rPr>
              <a:t>Define</a:t>
            </a:r>
            <a:r>
              <a:rPr lang="de-CH" altLang="de-DE" sz="1800" dirty="0">
                <a:latin typeface="+mn-lt"/>
              </a:rPr>
              <a:t> individual </a:t>
            </a:r>
            <a:r>
              <a:rPr lang="de-CH" altLang="de-DE" sz="1800" dirty="0" err="1">
                <a:latin typeface="+mn-lt"/>
              </a:rPr>
              <a:t>patterns</a:t>
            </a:r>
            <a:r>
              <a:rPr lang="de-CH" altLang="de-DE" sz="1800" dirty="0">
                <a:latin typeface="+mn-lt"/>
              </a:rPr>
              <a:t> </a:t>
            </a:r>
            <a:r>
              <a:rPr lang="de-CH" altLang="de-DE" sz="1800" dirty="0" err="1">
                <a:latin typeface="+mn-lt"/>
              </a:rPr>
              <a:t>of</a:t>
            </a:r>
            <a:r>
              <a:rPr lang="de-CH" altLang="de-DE" sz="1800" dirty="0">
                <a:latin typeface="+mn-lt"/>
              </a:rPr>
              <a:t> </a:t>
            </a:r>
            <a:r>
              <a:rPr lang="de-CH" altLang="de-DE" sz="1800" dirty="0" err="1">
                <a:latin typeface="+mn-lt"/>
              </a:rPr>
              <a:t>risk</a:t>
            </a:r>
            <a:r>
              <a:rPr lang="de-CH" altLang="de-DE" sz="1800" dirty="0">
                <a:latin typeface="+mn-lt"/>
              </a:rPr>
              <a:t> </a:t>
            </a:r>
            <a:r>
              <a:rPr lang="de-CH" altLang="de-DE" sz="1800" dirty="0" err="1">
                <a:latin typeface="+mn-lt"/>
              </a:rPr>
              <a:t>factors</a:t>
            </a:r>
            <a:r>
              <a:rPr lang="de-CH" altLang="de-DE" sz="1800" dirty="0">
                <a:latin typeface="+mn-lt"/>
              </a:rPr>
              <a:t> </a:t>
            </a:r>
            <a:r>
              <a:rPr lang="de-CH" altLang="de-DE" sz="1800" dirty="0" err="1">
                <a:latin typeface="+mn-lt"/>
              </a:rPr>
              <a:t>to</a:t>
            </a:r>
            <a:r>
              <a:rPr lang="de-CH" altLang="de-DE" sz="1800" dirty="0">
                <a:latin typeface="+mn-lt"/>
              </a:rPr>
              <a:t> </a:t>
            </a:r>
            <a:r>
              <a:rPr lang="de-CH" altLang="de-DE" sz="1800" dirty="0" err="1">
                <a:latin typeface="+mn-lt"/>
              </a:rPr>
              <a:t>modify</a:t>
            </a:r>
            <a:r>
              <a:rPr lang="de-CH" altLang="de-DE" sz="1800" dirty="0">
                <a:latin typeface="+mn-lt"/>
              </a:rPr>
              <a:t> </a:t>
            </a:r>
            <a:r>
              <a:rPr lang="de-CH" altLang="de-DE" sz="1800" dirty="0" err="1">
                <a:latin typeface="+mn-lt"/>
              </a:rPr>
              <a:t>the</a:t>
            </a:r>
            <a:r>
              <a:rPr lang="de-CH" altLang="de-DE" sz="1800" dirty="0">
                <a:latin typeface="+mn-lt"/>
              </a:rPr>
              <a:t> </a:t>
            </a:r>
            <a:r>
              <a:rPr lang="de-CH" altLang="de-DE" sz="1800" dirty="0" err="1">
                <a:latin typeface="+mn-lt"/>
              </a:rPr>
              <a:t>pattern</a:t>
            </a:r>
            <a:r>
              <a:rPr lang="de-CH" altLang="de-DE" sz="1800" dirty="0">
                <a:latin typeface="+mn-lt"/>
              </a:rPr>
              <a:t> </a:t>
            </a:r>
            <a:r>
              <a:rPr lang="de-CH" altLang="de-DE" sz="1800" dirty="0" err="1">
                <a:latin typeface="+mn-lt"/>
              </a:rPr>
              <a:t>of</a:t>
            </a:r>
            <a:r>
              <a:rPr lang="de-CH" altLang="de-DE" sz="1800" dirty="0">
                <a:latin typeface="+mn-lt"/>
              </a:rPr>
              <a:t> </a:t>
            </a:r>
            <a:r>
              <a:rPr lang="de-CH" altLang="de-DE" sz="1800" dirty="0" err="1">
                <a:latin typeface="+mn-lt"/>
              </a:rPr>
              <a:t>dependency</a:t>
            </a:r>
            <a:endParaRPr lang="de-CH" altLang="de-DE" sz="1800" dirty="0">
              <a:latin typeface="+mn-lt"/>
            </a:endParaRPr>
          </a:p>
        </p:txBody>
      </p:sp>
    </p:spTree>
    <p:extLst>
      <p:ext uri="{BB962C8B-B14F-4D97-AF65-F5344CB8AC3E}">
        <p14:creationId xmlns:p14="http://schemas.microsoft.com/office/powerpoint/2010/main" val="272437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de-CH" altLang="de-DE"/>
              <a:t>Risk factors II</a:t>
            </a:r>
            <a:endParaRPr lang="en-GB" altLang="de-DE"/>
          </a:p>
        </p:txBody>
      </p:sp>
      <p:sp>
        <p:nvSpPr>
          <p:cNvPr id="157699" name="Rectangle 3"/>
          <p:cNvSpPr>
            <a:spLocks noGrp="1" noChangeArrowheads="1"/>
          </p:cNvSpPr>
          <p:nvPr>
            <p:ph type="body" idx="1"/>
          </p:nvPr>
        </p:nvSpPr>
        <p:spPr>
          <a:xfrm>
            <a:off x="1763713" y="1538289"/>
            <a:ext cx="7848600" cy="45545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CH" altLang="de-DE"/>
              <a:t>Dealing with hidden emotional pain. </a:t>
            </a:r>
          </a:p>
          <a:p>
            <a:r>
              <a:rPr lang="de-CH" altLang="de-DE"/>
              <a:t>History of childhood trauma / neglect</a:t>
            </a:r>
          </a:p>
          <a:p>
            <a:r>
              <a:rPr lang="de-CH" altLang="de-DE"/>
              <a:t>Pathological search for new Stimulation. </a:t>
            </a:r>
          </a:p>
          <a:p>
            <a:r>
              <a:rPr lang="de-CH" altLang="de-DE"/>
              <a:t>Lack of inner discipline / behavioral control</a:t>
            </a:r>
          </a:p>
          <a:p>
            <a:r>
              <a:rPr lang="de-CH" altLang="de-DE"/>
              <a:t>Rationalising negative behavior: „This helps me to relax“ – „ I owe myself a treat“ – „It‘s only pictures“ etc. </a:t>
            </a:r>
          </a:p>
          <a:p>
            <a:r>
              <a:rPr lang="de-CH" altLang="de-DE"/>
              <a:t>Unrealistic expectations towards others, sexual partners, emotional immaturity.</a:t>
            </a:r>
            <a:endParaRPr lang="en-GB" altLang="de-DE"/>
          </a:p>
        </p:txBody>
      </p:sp>
    </p:spTree>
    <p:extLst>
      <p:ext uri="{BB962C8B-B14F-4D97-AF65-F5344CB8AC3E}">
        <p14:creationId xmlns:p14="http://schemas.microsoft.com/office/powerpoint/2010/main" val="11063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69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57699">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risk_factors"/>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2163763" y="409576"/>
            <a:ext cx="6267450" cy="644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4193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de-CH" altLang="de-DE"/>
              <a:t>What about medication?</a:t>
            </a:r>
            <a:endParaRPr lang="en-GB" altLang="de-DE"/>
          </a:p>
        </p:txBody>
      </p:sp>
      <p:sp>
        <p:nvSpPr>
          <p:cNvPr id="133123" name="Rectangle 3"/>
          <p:cNvSpPr>
            <a:spLocks noGrp="1" noChangeArrowheads="1"/>
          </p:cNvSpPr>
          <p:nvPr>
            <p:ph type="body" idx="1"/>
          </p:nvPr>
        </p:nvSpPr>
        <p:spPr/>
        <p:txBody>
          <a:bodyPr/>
          <a:lstStyle/>
          <a:p>
            <a:pPr>
              <a:lnSpc>
                <a:spcPct val="80000"/>
              </a:lnSpc>
            </a:pPr>
            <a:r>
              <a:rPr lang="de-CH" altLang="de-DE" sz="2000" u="sng"/>
              <a:t>Serotonin</a:t>
            </a:r>
            <a:r>
              <a:rPr lang="de-CH" altLang="de-DE" sz="2000"/>
              <a:t>: produced as a side effect of addiction process. Antidepressants are also elevating serotonin levels.</a:t>
            </a:r>
          </a:p>
          <a:p>
            <a:pPr lvl="1">
              <a:lnSpc>
                <a:spcPct val="80000"/>
              </a:lnSpc>
            </a:pPr>
            <a:r>
              <a:rPr lang="de-CH" altLang="de-DE" sz="1800"/>
              <a:t>Could Serotonin reduce Craving? – possibly reduce feelings of emptiness and underlying depression.</a:t>
            </a:r>
            <a:br>
              <a:rPr lang="de-CH" altLang="de-DE" sz="1800"/>
            </a:br>
            <a:endParaRPr lang="de-CH" altLang="de-DE" sz="1800"/>
          </a:p>
          <a:p>
            <a:pPr>
              <a:lnSpc>
                <a:spcPct val="80000"/>
              </a:lnSpc>
            </a:pPr>
            <a:r>
              <a:rPr lang="de-CH" altLang="de-DE" sz="2000" u="sng"/>
              <a:t>Dopamin</a:t>
            </a:r>
            <a:r>
              <a:rPr lang="de-CH" altLang="de-DE" sz="2000"/>
              <a:t> (increases desire in addiction) </a:t>
            </a:r>
          </a:p>
          <a:p>
            <a:pPr lvl="1">
              <a:lnSpc>
                <a:spcPct val="80000"/>
              </a:lnSpc>
            </a:pPr>
            <a:r>
              <a:rPr lang="de-CH" altLang="de-DE" sz="1800"/>
              <a:t>No proven strategies in this area without severe side effects (neuroleptics).</a:t>
            </a:r>
            <a:br>
              <a:rPr lang="de-CH" altLang="de-DE" sz="1800"/>
            </a:br>
            <a:endParaRPr lang="de-CH" altLang="de-DE" sz="1800"/>
          </a:p>
          <a:p>
            <a:pPr>
              <a:lnSpc>
                <a:spcPct val="80000"/>
              </a:lnSpc>
            </a:pPr>
            <a:r>
              <a:rPr lang="de-CH" altLang="de-DE" sz="2000" u="sng"/>
              <a:t>Opiates</a:t>
            </a:r>
            <a:r>
              <a:rPr lang="de-CH" altLang="de-DE" sz="2000"/>
              <a:t>:  central in addiction, creating the feeling of being „high“.</a:t>
            </a:r>
          </a:p>
          <a:p>
            <a:pPr lvl="1">
              <a:lnSpc>
                <a:spcPct val="80000"/>
              </a:lnSpc>
            </a:pPr>
            <a:r>
              <a:rPr lang="de-CH" altLang="de-DE" sz="1800"/>
              <a:t>Although there are opioid blockers there is no indication that they reduce non-substance addiction.</a:t>
            </a:r>
            <a:br>
              <a:rPr lang="de-CH" altLang="de-DE" sz="1800"/>
            </a:br>
            <a:endParaRPr lang="de-CH" altLang="de-DE" sz="1800"/>
          </a:p>
          <a:p>
            <a:pPr>
              <a:lnSpc>
                <a:spcPct val="80000"/>
              </a:lnSpc>
            </a:pPr>
            <a:r>
              <a:rPr lang="de-CH" altLang="de-DE" sz="2000"/>
              <a:t>Conclusion: </a:t>
            </a:r>
          </a:p>
          <a:p>
            <a:pPr lvl="1">
              <a:lnSpc>
                <a:spcPct val="80000"/>
              </a:lnSpc>
            </a:pPr>
            <a:r>
              <a:rPr lang="de-CH" altLang="de-DE" sz="1800"/>
              <a:t>Medication (unfortunately) is not a solution; perhaps partially a support for behavior therapy, where a person is additionally suffering from depression. </a:t>
            </a:r>
            <a:endParaRPr lang="en-GB" altLang="de-DE" sz="1800"/>
          </a:p>
        </p:txBody>
      </p:sp>
      <p:sp>
        <p:nvSpPr>
          <p:cNvPr id="4" name="Rectangle 4"/>
          <p:cNvSpPr>
            <a:spLocks noChangeArrowheads="1"/>
          </p:cNvSpPr>
          <p:nvPr/>
        </p:nvSpPr>
        <p:spPr bwMode="auto">
          <a:xfrm rot="19680938">
            <a:off x="3125094" y="3128422"/>
            <a:ext cx="7200900" cy="91440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6pPr>
            <a:lvl7pPr marL="29718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7pPr>
            <a:lvl8pPr marL="34290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8pPr>
            <a:lvl9pPr marL="3886200" indent="-228600" eaLnBrk="0" fontAlgn="base" hangingPunct="0">
              <a:spcBef>
                <a:spcPct val="50000"/>
              </a:spcBef>
              <a:spcAft>
                <a:spcPct val="0"/>
              </a:spcAft>
              <a:buClr>
                <a:schemeClr val="accent2"/>
              </a:buClr>
              <a:buFont typeface="Wingdings" panose="05000000000000000000" pitchFamily="2" charset="2"/>
              <a:defRPr sz="2400">
                <a:solidFill>
                  <a:schemeClr val="tx1"/>
                </a:solidFill>
                <a:latin typeface="Tahoma" panose="020B0604030504040204" pitchFamily="34" charset="0"/>
              </a:defRPr>
            </a:lvl9pPr>
          </a:lstStyle>
          <a:p>
            <a:pPr algn="ctr"/>
            <a:r>
              <a:rPr lang="de-DE" altLang="de-DE" sz="5400" b="1" dirty="0" err="1">
                <a:solidFill>
                  <a:schemeClr val="bg1"/>
                </a:solidFill>
                <a:latin typeface="Calibri" panose="020F0502020204030204" pitchFamily="34" charset="0"/>
              </a:rPr>
              <a:t>ineffective</a:t>
            </a:r>
            <a:endParaRPr lang="de-DE" altLang="de-DE"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133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2"/>
          <p:cNvSpPr>
            <a:spLocks noGrp="1"/>
          </p:cNvSpPr>
          <p:nvPr>
            <p:ph type="title"/>
          </p:nvPr>
        </p:nvSpPr>
        <p:spPr/>
        <p:txBody>
          <a:bodyPr/>
          <a:lstStyle/>
          <a:p>
            <a:r>
              <a:rPr lang="de-CH" altLang="de-DE" dirty="0"/>
              <a:t>Sex-Chat – </a:t>
            </a:r>
            <a:r>
              <a:rPr lang="de-CH" altLang="de-DE" dirty="0" err="1"/>
              <a:t>ruin</a:t>
            </a:r>
            <a:r>
              <a:rPr lang="de-CH" altLang="de-DE" dirty="0"/>
              <a:t> </a:t>
            </a:r>
            <a:r>
              <a:rPr lang="de-CH" altLang="de-DE" dirty="0" err="1"/>
              <a:t>of</a:t>
            </a:r>
            <a:r>
              <a:rPr lang="de-CH" altLang="de-DE" dirty="0"/>
              <a:t> a </a:t>
            </a:r>
            <a:r>
              <a:rPr lang="de-CH" altLang="de-DE" dirty="0" err="1"/>
              <a:t>career</a:t>
            </a:r>
            <a:endParaRPr lang="en-US" altLang="de-DE" dirty="0"/>
          </a:p>
        </p:txBody>
      </p:sp>
      <p:sp>
        <p:nvSpPr>
          <p:cNvPr id="12291" name="Inhaltsplatzhalter 4"/>
          <p:cNvSpPr>
            <a:spLocks noGrp="1"/>
          </p:cNvSpPr>
          <p:nvPr>
            <p:ph sz="half" idx="2"/>
          </p:nvPr>
        </p:nvSpPr>
        <p:spPr>
          <a:xfrm>
            <a:off x="5372101" y="1538288"/>
            <a:ext cx="4518025" cy="4557712"/>
          </a:xfrm>
        </p:spPr>
        <p:txBody>
          <a:bodyPr/>
          <a:lstStyle/>
          <a:p>
            <a:pPr marL="0" indent="0">
              <a:buNone/>
            </a:pPr>
            <a:r>
              <a:rPr lang="de-CH" altLang="de-DE" dirty="0"/>
              <a:t>Democratic </a:t>
            </a:r>
            <a:r>
              <a:rPr lang="de-CH" altLang="de-DE" dirty="0" err="1"/>
              <a:t>Congressman</a:t>
            </a:r>
            <a:r>
              <a:rPr lang="de-CH" altLang="de-DE" dirty="0"/>
              <a:t> </a:t>
            </a:r>
            <a:r>
              <a:rPr lang="de-CH" altLang="de-DE" dirty="0" err="1"/>
              <a:t>of</a:t>
            </a:r>
            <a:r>
              <a:rPr lang="de-CH" altLang="de-DE" dirty="0"/>
              <a:t> New York </a:t>
            </a:r>
            <a:r>
              <a:rPr lang="de-CH" altLang="de-DE" dirty="0" err="1"/>
              <a:t>had</a:t>
            </a:r>
            <a:r>
              <a:rPr lang="de-CH" altLang="de-DE" dirty="0"/>
              <a:t> </a:t>
            </a:r>
            <a:r>
              <a:rPr lang="de-CH" altLang="de-DE" dirty="0" err="1"/>
              <a:t>to</a:t>
            </a:r>
            <a:r>
              <a:rPr lang="de-CH" altLang="de-DE" dirty="0"/>
              <a:t> </a:t>
            </a:r>
            <a:r>
              <a:rPr lang="en-US" dirty="0"/>
              <a:t>resign from Congress in June 2011 after the first of several </a:t>
            </a:r>
            <a:r>
              <a:rPr lang="en-US" dirty="0">
                <a:hlinkClick r:id="rId2" tooltip="Anthony Weiner sexting scandals"/>
              </a:rPr>
              <a:t>sexting scandals</a:t>
            </a:r>
            <a:r>
              <a:rPr lang="en-US" dirty="0"/>
              <a:t> became public.</a:t>
            </a:r>
            <a:endParaRPr lang="en-US" altLang="de-DE" dirty="0"/>
          </a:p>
        </p:txBody>
      </p:sp>
      <p:pic>
        <p:nvPicPr>
          <p:cNvPr id="12292" name="Inhaltsplatzhalter 5" descr="C:\Users\sa\Desktop\300.ab.weiner.060711.jpg"/>
          <p:cNvPicPr>
            <a:picLocks noGrp="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 y="1650575"/>
            <a:ext cx="4830802" cy="3222508"/>
          </a:xfrm>
        </p:spPr>
      </p:pic>
    </p:spTree>
    <p:extLst>
      <p:ext uri="{BB962C8B-B14F-4D97-AF65-F5344CB8AC3E}">
        <p14:creationId xmlns:p14="http://schemas.microsoft.com/office/powerpoint/2010/main" val="1346706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de-CH" altLang="de-DE"/>
              <a:t>Cybersex can be destructive</a:t>
            </a:r>
            <a:endParaRPr lang="en-GB" altLang="de-DE"/>
          </a:p>
        </p:txBody>
      </p:sp>
      <p:sp>
        <p:nvSpPr>
          <p:cNvPr id="135171" name="Rectangle 3"/>
          <p:cNvSpPr>
            <a:spLocks noGrp="1" noChangeArrowheads="1"/>
          </p:cNvSpPr>
          <p:nvPr>
            <p:ph type="body" idx="1"/>
          </p:nvPr>
        </p:nvSpPr>
        <p:spPr/>
        <p:txBody>
          <a:bodyPr/>
          <a:lstStyle/>
          <a:p>
            <a:r>
              <a:rPr lang="de-CH" altLang="de-DE" sz="2400"/>
              <a:t>Internet-Sex-Addiction is a common problem which is being increasingly recognized in psychotherapy and counseling. </a:t>
            </a:r>
          </a:p>
          <a:p>
            <a:r>
              <a:rPr lang="de-CH" altLang="de-DE" sz="2400"/>
              <a:t>Pathological Cybersex destroys the life of a person</a:t>
            </a:r>
          </a:p>
          <a:p>
            <a:pPr lvl="1"/>
            <a:r>
              <a:rPr lang="de-CH" altLang="de-DE" sz="2000"/>
              <a:t>Internally (distorted phantaies, continuous craving)</a:t>
            </a:r>
          </a:p>
          <a:p>
            <a:pPr lvl="1"/>
            <a:r>
              <a:rPr lang="de-CH" altLang="de-DE" sz="2000"/>
              <a:t>in relationships (Partner, Family)</a:t>
            </a:r>
          </a:p>
          <a:p>
            <a:pPr lvl="1"/>
            <a:r>
              <a:rPr lang="de-CH" altLang="de-DE" sz="2000"/>
              <a:t>in the workplace (Risk of job loss and poverty) </a:t>
            </a:r>
          </a:p>
          <a:p>
            <a:r>
              <a:rPr lang="de-CH" altLang="de-DE" sz="2400"/>
              <a:t>Pathologic Cybersex requires consequent application of strategies known from addiction therapy.</a:t>
            </a:r>
            <a:endParaRPr lang="en-GB" altLang="de-DE" sz="2400"/>
          </a:p>
        </p:txBody>
      </p:sp>
    </p:spTree>
    <p:extLst>
      <p:ext uri="{BB962C8B-B14F-4D97-AF65-F5344CB8AC3E}">
        <p14:creationId xmlns:p14="http://schemas.microsoft.com/office/powerpoint/2010/main" val="2405102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de-CH" altLang="de-DE"/>
              <a:t>Learning from Addiction Therapy</a:t>
            </a:r>
            <a:endParaRPr lang="en-GB" altLang="de-DE"/>
          </a:p>
        </p:txBody>
      </p:sp>
      <p:sp>
        <p:nvSpPr>
          <p:cNvPr id="137219" name="Rectangle 3"/>
          <p:cNvSpPr>
            <a:spLocks noGrp="1" noChangeArrowheads="1"/>
          </p:cNvSpPr>
          <p:nvPr>
            <p:ph type="body" idx="1"/>
          </p:nvPr>
        </p:nvSpPr>
        <p:spPr/>
        <p:txBody>
          <a:bodyPr/>
          <a:lstStyle/>
          <a:p>
            <a:r>
              <a:rPr lang="en-US" altLang="de-DE"/>
              <a:t>The diverse evaluation of sexual behavior in our society makes life hard for the addicted person.</a:t>
            </a:r>
          </a:p>
          <a:p>
            <a:r>
              <a:rPr lang="en-US" altLang="de-DE"/>
              <a:t>Cybersex Dependency requires consequent strategies of addiction therapy. </a:t>
            </a:r>
          </a:p>
          <a:p>
            <a:r>
              <a:rPr lang="en-US" altLang="de-DE"/>
              <a:t>Detoxification: complete withdrawal.</a:t>
            </a:r>
          </a:p>
          <a:p>
            <a:r>
              <a:rPr lang="en-US" altLang="de-DE"/>
              <a:t>Removal of access to addiction.</a:t>
            </a:r>
          </a:p>
          <a:p>
            <a:r>
              <a:rPr lang="en-US" altLang="de-DE"/>
              <a:t>Working at immature expectations and solution strategies.</a:t>
            </a:r>
          </a:p>
          <a:p>
            <a:r>
              <a:rPr lang="en-US" altLang="de-DE"/>
              <a:t>Personal discipline and responsibility.</a:t>
            </a:r>
          </a:p>
        </p:txBody>
      </p:sp>
    </p:spTree>
    <p:extLst>
      <p:ext uri="{BB962C8B-B14F-4D97-AF65-F5344CB8AC3E}">
        <p14:creationId xmlns:p14="http://schemas.microsoft.com/office/powerpoint/2010/main" val="3092412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de-CH" altLang="de-DE"/>
              <a:t>Eight Tipps for addicts</a:t>
            </a:r>
            <a:endParaRPr lang="de-DE" altLang="de-DE"/>
          </a:p>
        </p:txBody>
      </p:sp>
      <p:sp>
        <p:nvSpPr>
          <p:cNvPr id="139267" name="Rectangle 3"/>
          <p:cNvSpPr>
            <a:spLocks noGrp="1" noChangeArrowheads="1"/>
          </p:cNvSpPr>
          <p:nvPr>
            <p:ph type="body" idx="1"/>
          </p:nvPr>
        </p:nvSpPr>
        <p:spPr/>
        <p:txBody>
          <a:bodyPr>
            <a:normAutofit lnSpcReduction="10000"/>
          </a:bodyPr>
          <a:lstStyle/>
          <a:p>
            <a:pPr>
              <a:lnSpc>
                <a:spcPct val="90000"/>
              </a:lnSpc>
            </a:pPr>
            <a:r>
              <a:rPr lang="de-CH" altLang="de-DE"/>
              <a:t>Admit the fact that you are addicted.</a:t>
            </a:r>
          </a:p>
          <a:p>
            <a:pPr>
              <a:lnSpc>
                <a:spcPct val="90000"/>
              </a:lnSpc>
            </a:pPr>
            <a:r>
              <a:rPr lang="de-CH" altLang="de-DE"/>
              <a:t>Realize the fact that you support sexual abuse with your behavior. </a:t>
            </a:r>
          </a:p>
          <a:p>
            <a:pPr>
              <a:lnSpc>
                <a:spcPct val="90000"/>
              </a:lnSpc>
            </a:pPr>
            <a:r>
              <a:rPr lang="de-CH" altLang="de-DE"/>
              <a:t>Use filter software (</a:t>
            </a:r>
            <a:r>
              <a:rPr lang="de-CH" altLang="de-DE">
                <a:hlinkClick r:id="rId3"/>
              </a:rPr>
              <a:t>www.max.com</a:t>
            </a:r>
            <a:r>
              <a:rPr lang="de-CH" altLang="de-DE"/>
              <a:t>).</a:t>
            </a:r>
          </a:p>
          <a:p>
            <a:pPr>
              <a:lnSpc>
                <a:spcPct val="90000"/>
              </a:lnSpc>
            </a:pPr>
            <a:r>
              <a:rPr lang="de-CH" altLang="de-DE"/>
              <a:t>Be transparent towards your partner / counselor.</a:t>
            </a:r>
          </a:p>
          <a:p>
            <a:pPr>
              <a:lnSpc>
                <a:spcPct val="90000"/>
              </a:lnSpc>
            </a:pPr>
            <a:r>
              <a:rPr lang="de-CH" altLang="de-DE"/>
              <a:t>Be accountable to a person you trust.</a:t>
            </a:r>
          </a:p>
          <a:p>
            <a:pPr>
              <a:lnSpc>
                <a:spcPct val="90000"/>
              </a:lnSpc>
            </a:pPr>
            <a:r>
              <a:rPr lang="de-CH" altLang="de-DE"/>
              <a:t>Keep your computer in an open room.</a:t>
            </a:r>
          </a:p>
          <a:p>
            <a:pPr>
              <a:lnSpc>
                <a:spcPct val="90000"/>
              </a:lnSpc>
            </a:pPr>
            <a:r>
              <a:rPr lang="de-CH" altLang="de-DE"/>
              <a:t>Choose to live without a computer or internet access for some time. </a:t>
            </a:r>
          </a:p>
          <a:p>
            <a:pPr>
              <a:lnSpc>
                <a:spcPct val="90000"/>
              </a:lnSpc>
            </a:pPr>
            <a:r>
              <a:rPr lang="de-CH" altLang="de-DE"/>
              <a:t>Self Help Groups.</a:t>
            </a:r>
            <a:endParaRPr lang="de-DE" altLang="de-DE"/>
          </a:p>
        </p:txBody>
      </p:sp>
    </p:spTree>
    <p:extLst>
      <p:ext uri="{BB962C8B-B14F-4D97-AF65-F5344CB8AC3E}">
        <p14:creationId xmlns:p14="http://schemas.microsoft.com/office/powerpoint/2010/main" val="2983217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CH" altLang="de-DE"/>
              <a:t>Goal of therapy: relationship orientation</a:t>
            </a:r>
          </a:p>
        </p:txBody>
      </p:sp>
      <p:sp>
        <p:nvSpPr>
          <p:cNvPr id="70659" name="Rectangle 3"/>
          <p:cNvSpPr>
            <a:spLocks noGrp="1" noChangeArrowheads="1"/>
          </p:cNvSpPr>
          <p:nvPr>
            <p:ph type="body" idx="1"/>
          </p:nvPr>
        </p:nvSpPr>
        <p:spPr/>
        <p:txBody>
          <a:bodyPr/>
          <a:lstStyle/>
          <a:p>
            <a:r>
              <a:rPr lang="en-US" altLang="de-DE"/>
              <a:t>Not secular vs. Christian</a:t>
            </a:r>
          </a:p>
          <a:p>
            <a:r>
              <a:rPr lang="en-US" altLang="de-DE"/>
              <a:t>BUT: individually centered vs. stabilizing relationships.  </a:t>
            </a:r>
          </a:p>
          <a:p>
            <a:r>
              <a:rPr lang="en-US" altLang="de-DE"/>
              <a:t>Short term satisfaction vs. long-term integrity. </a:t>
            </a:r>
          </a:p>
          <a:p>
            <a:r>
              <a:rPr lang="en-US" altLang="de-DE"/>
              <a:t>Individual lust vs. an ecology of relations.</a:t>
            </a:r>
          </a:p>
          <a:p>
            <a:r>
              <a:rPr lang="en-US" altLang="de-DE"/>
              <a:t>Double moral standards vs. dignity, respect and empathy.</a:t>
            </a:r>
          </a:p>
          <a:p>
            <a:r>
              <a:rPr lang="en-US" altLang="de-DE" i="1"/>
              <a:t>Lack of boundaries is destructive – conscious renouncement increases the ability to enjoy. </a:t>
            </a:r>
          </a:p>
        </p:txBody>
      </p:sp>
    </p:spTree>
    <p:extLst>
      <p:ext uri="{BB962C8B-B14F-4D97-AF65-F5344CB8AC3E}">
        <p14:creationId xmlns:p14="http://schemas.microsoft.com/office/powerpoint/2010/main" val="2396494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e-CH" altLang="de-DE"/>
              <a:t>Lust in context</a:t>
            </a:r>
          </a:p>
        </p:txBody>
      </p:sp>
      <p:sp>
        <p:nvSpPr>
          <p:cNvPr id="71683" name="Rectangle 3"/>
          <p:cNvSpPr>
            <a:spLocks noGrp="1" noChangeArrowheads="1"/>
          </p:cNvSpPr>
          <p:nvPr>
            <p:ph type="body" idx="1"/>
          </p:nvPr>
        </p:nvSpPr>
        <p:spPr/>
        <p:txBody>
          <a:bodyPr/>
          <a:lstStyle/>
          <a:p>
            <a:pPr>
              <a:lnSpc>
                <a:spcPct val="90000"/>
              </a:lnSpc>
            </a:pPr>
            <a:r>
              <a:rPr lang="de-CH" altLang="de-DE" sz="4400" i="1"/>
              <a:t>Counseling which emphasizes the stabilization of a relation is not opposed to lust – however it fosters a systemic view which integrates feelings of lust into a balanced (wholistic) concept of  relationship. </a:t>
            </a:r>
          </a:p>
        </p:txBody>
      </p:sp>
    </p:spTree>
    <p:extLst>
      <p:ext uri="{BB962C8B-B14F-4D97-AF65-F5344CB8AC3E}">
        <p14:creationId xmlns:p14="http://schemas.microsoft.com/office/powerpoint/2010/main" val="1853252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de-CH" altLang="de-DE"/>
              <a:t>Ressourcen</a:t>
            </a:r>
          </a:p>
        </p:txBody>
      </p:sp>
      <p:sp>
        <p:nvSpPr>
          <p:cNvPr id="143363" name="Rectangle 3"/>
          <p:cNvSpPr>
            <a:spLocks noGrp="1" noChangeArrowheads="1"/>
          </p:cNvSpPr>
          <p:nvPr>
            <p:ph type="body" idx="1"/>
          </p:nvPr>
        </p:nvSpPr>
        <p:spPr/>
        <p:txBody>
          <a:bodyPr/>
          <a:lstStyle/>
          <a:p>
            <a:r>
              <a:rPr lang="de-CH" altLang="de-DE" dirty="0" err="1"/>
              <a:t>Interesting</a:t>
            </a:r>
            <a:r>
              <a:rPr lang="de-CH" altLang="de-DE" dirty="0"/>
              <a:t> </a:t>
            </a:r>
            <a:r>
              <a:rPr lang="de-CH" altLang="de-DE" dirty="0" err="1"/>
              <a:t>texts</a:t>
            </a:r>
            <a:r>
              <a:rPr lang="de-CH" altLang="de-DE" dirty="0"/>
              <a:t>, </a:t>
            </a:r>
            <a:r>
              <a:rPr lang="de-CH" altLang="de-DE" dirty="0" err="1"/>
              <a:t>ressources</a:t>
            </a:r>
            <a:r>
              <a:rPr lang="de-CH" altLang="de-DE" dirty="0"/>
              <a:t>, links </a:t>
            </a:r>
            <a:r>
              <a:rPr lang="de-CH" altLang="de-DE" dirty="0" err="1"/>
              <a:t>can</a:t>
            </a:r>
            <a:r>
              <a:rPr lang="de-CH" altLang="de-DE" dirty="0"/>
              <a:t> </a:t>
            </a:r>
            <a:r>
              <a:rPr lang="de-CH" altLang="de-DE" dirty="0" err="1"/>
              <a:t>be</a:t>
            </a:r>
            <a:r>
              <a:rPr lang="de-CH" altLang="de-DE" dirty="0"/>
              <a:t> </a:t>
            </a:r>
            <a:r>
              <a:rPr lang="de-CH" altLang="de-DE" dirty="0" err="1"/>
              <a:t>found</a:t>
            </a:r>
            <a:r>
              <a:rPr lang="de-CH" altLang="de-DE" dirty="0"/>
              <a:t> on </a:t>
            </a:r>
            <a:r>
              <a:rPr lang="de-CH" altLang="de-DE" dirty="0" err="1"/>
              <a:t>this</a:t>
            </a:r>
            <a:r>
              <a:rPr lang="de-CH" altLang="de-DE" dirty="0"/>
              <a:t> </a:t>
            </a:r>
            <a:r>
              <a:rPr lang="de-CH" altLang="de-DE" dirty="0" err="1"/>
              <a:t>homepage</a:t>
            </a:r>
            <a:r>
              <a:rPr lang="de-CH" altLang="de-DE" dirty="0"/>
              <a:t>:</a:t>
            </a:r>
          </a:p>
          <a:p>
            <a:endParaRPr lang="de-CH" altLang="de-DE" dirty="0"/>
          </a:p>
          <a:p>
            <a:endParaRPr lang="de-CH" altLang="de-DE" dirty="0"/>
          </a:p>
          <a:p>
            <a:r>
              <a:rPr lang="de-CH" altLang="de-DE" sz="4800" i="1" dirty="0">
                <a:hlinkClick r:id="rId3"/>
              </a:rPr>
              <a:t>www.sexhelp.com</a:t>
            </a:r>
            <a:r>
              <a:rPr lang="de-CH" altLang="de-DE" sz="4800" i="1" dirty="0"/>
              <a:t>	</a:t>
            </a:r>
          </a:p>
        </p:txBody>
      </p:sp>
      <p:sp>
        <p:nvSpPr>
          <p:cNvPr id="2" name="Textfeld 1"/>
          <p:cNvSpPr txBox="1"/>
          <p:nvPr/>
        </p:nvSpPr>
        <p:spPr>
          <a:xfrm>
            <a:off x="717708" y="5330283"/>
            <a:ext cx="9404191" cy="523220"/>
          </a:xfrm>
          <a:prstGeom prst="rect">
            <a:avLst/>
          </a:prstGeom>
          <a:noFill/>
        </p:spPr>
        <p:txBody>
          <a:bodyPr wrap="square" rtlCol="0">
            <a:spAutoFit/>
          </a:bodyPr>
          <a:lstStyle/>
          <a:p>
            <a:r>
              <a:rPr lang="de-CH" sz="2800" b="1" dirty="0"/>
              <a:t>Download </a:t>
            </a:r>
            <a:r>
              <a:rPr lang="de-CH" sz="2800" b="1" dirty="0" err="1"/>
              <a:t>this</a:t>
            </a:r>
            <a:r>
              <a:rPr lang="de-CH" sz="2800" b="1" dirty="0"/>
              <a:t> </a:t>
            </a:r>
            <a:r>
              <a:rPr lang="de-CH" sz="2800" b="1" dirty="0" err="1"/>
              <a:t>presentation</a:t>
            </a:r>
            <a:r>
              <a:rPr lang="de-CH" sz="2800" b="1" dirty="0"/>
              <a:t> </a:t>
            </a:r>
            <a:r>
              <a:rPr lang="de-CH" sz="2800" b="1" dirty="0" err="1"/>
              <a:t>from</a:t>
            </a:r>
            <a:r>
              <a:rPr lang="de-CH" sz="2800" b="1" dirty="0"/>
              <a:t>: </a:t>
            </a:r>
            <a:r>
              <a:rPr lang="de-CH" sz="2800" b="1" dirty="0">
                <a:hlinkClick r:id="rId4"/>
              </a:rPr>
              <a:t>www.seminare-ps.net/en</a:t>
            </a:r>
            <a:r>
              <a:rPr lang="de-CH" sz="2800" b="1" dirty="0"/>
              <a:t> </a:t>
            </a:r>
          </a:p>
        </p:txBody>
      </p:sp>
    </p:spTree>
    <p:extLst>
      <p:ext uri="{BB962C8B-B14F-4D97-AF65-F5344CB8AC3E}">
        <p14:creationId xmlns:p14="http://schemas.microsoft.com/office/powerpoint/2010/main" val="350241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dirty="0"/>
              <a:t>Case </a:t>
            </a:r>
            <a:r>
              <a:rPr lang="de-CH" altLang="de-DE" dirty="0" err="1"/>
              <a:t>vignette</a:t>
            </a:r>
            <a:r>
              <a:rPr lang="de-CH" altLang="de-DE" dirty="0"/>
              <a:t> 1 – </a:t>
            </a:r>
            <a:r>
              <a:rPr lang="de-CH" altLang="de-DE" dirty="0" err="1"/>
              <a:t>Psychotherapy</a:t>
            </a:r>
            <a:r>
              <a:rPr lang="de-CH" altLang="de-DE" dirty="0"/>
              <a:t> - </a:t>
            </a:r>
            <a:r>
              <a:rPr lang="de-CH" altLang="de-DE" dirty="0" err="1"/>
              <a:t>Cyberporn</a:t>
            </a:r>
            <a:endParaRPr lang="de-CH" altLang="de-DE" dirty="0"/>
          </a:p>
        </p:txBody>
      </p:sp>
      <p:sp>
        <p:nvSpPr>
          <p:cNvPr id="13315" name="Rectangle 3"/>
          <p:cNvSpPr>
            <a:spLocks noGrp="1" noChangeArrowheads="1"/>
          </p:cNvSpPr>
          <p:nvPr>
            <p:ph type="body" idx="1"/>
          </p:nvPr>
        </p:nvSpPr>
        <p:spPr/>
        <p:txBody>
          <a:bodyPr/>
          <a:lstStyle/>
          <a:p>
            <a:r>
              <a:rPr lang="en-US" altLang="de-DE" sz="2400"/>
              <a:t>The 13 year old daughter wants to access the internet using her father‘s laptop computer. Suddenly, she is confronted with a hidden folder containing thousands of pornographic images. </a:t>
            </a:r>
            <a:br>
              <a:rPr lang="en-US" altLang="de-DE" sz="2400"/>
            </a:br>
            <a:r>
              <a:rPr lang="en-US" altLang="de-DE" sz="2400"/>
              <a:t>Within her, a world is breaking apart. Her father whom she has admired, the good teacher, the active Christian – how does it fit with such material? She suffers a nervous breakdown, cries all day long, stops eating, skips school. She smashes the laptop by throwing it out of the window. The whole family is in a dramatic crisis. It is in this situation that they come for family therapy.</a:t>
            </a:r>
          </a:p>
        </p:txBody>
      </p:sp>
    </p:spTree>
    <p:extLst>
      <p:ext uri="{BB962C8B-B14F-4D97-AF65-F5344CB8AC3E}">
        <p14:creationId xmlns:p14="http://schemas.microsoft.com/office/powerpoint/2010/main" val="148195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Huge</a:t>
            </a:r>
            <a:r>
              <a:rPr lang="de-CH" dirty="0"/>
              <a:t> </a:t>
            </a:r>
            <a:r>
              <a:rPr lang="de-CH" dirty="0" err="1"/>
              <a:t>business</a:t>
            </a:r>
            <a:r>
              <a:rPr lang="de-CH" dirty="0"/>
              <a:t> </a:t>
            </a:r>
            <a:r>
              <a:rPr lang="de-CH" dirty="0" err="1"/>
              <a:t>with</a:t>
            </a:r>
            <a:r>
              <a:rPr lang="de-CH" dirty="0"/>
              <a:t> </a:t>
            </a:r>
            <a:r>
              <a:rPr lang="de-CH" dirty="0" err="1"/>
              <a:t>many</a:t>
            </a:r>
            <a:r>
              <a:rPr lang="de-CH" dirty="0"/>
              <a:t> </a:t>
            </a:r>
            <a:r>
              <a:rPr lang="de-CH" dirty="0" err="1"/>
              <a:t>victims</a:t>
            </a:r>
            <a:endParaRPr lang="de-CH" dirty="0"/>
          </a:p>
        </p:txBody>
      </p:sp>
      <p:sp>
        <p:nvSpPr>
          <p:cNvPr id="4" name="Inhaltsplatzhalter 3"/>
          <p:cNvSpPr>
            <a:spLocks noGrp="1"/>
          </p:cNvSpPr>
          <p:nvPr>
            <p:ph sz="half" idx="2"/>
          </p:nvPr>
        </p:nvSpPr>
        <p:spPr>
          <a:xfrm>
            <a:off x="5709424" y="1825625"/>
            <a:ext cx="4415883" cy="4351338"/>
          </a:xfrm>
        </p:spPr>
        <p:txBody>
          <a:bodyPr/>
          <a:lstStyle/>
          <a:p>
            <a:r>
              <a:rPr lang="de-CH" dirty="0"/>
              <a:t>Sex </a:t>
            </a:r>
            <a:r>
              <a:rPr lang="de-CH" dirty="0" err="1"/>
              <a:t>Addicts</a:t>
            </a:r>
            <a:r>
              <a:rPr lang="de-CH" dirty="0"/>
              <a:t> </a:t>
            </a:r>
            <a:r>
              <a:rPr lang="de-CH" dirty="0" err="1"/>
              <a:t>have</a:t>
            </a:r>
            <a:r>
              <a:rPr lang="de-CH" dirty="0"/>
              <a:t> </a:t>
            </a:r>
            <a:r>
              <a:rPr lang="de-CH" dirty="0" err="1"/>
              <a:t>to</a:t>
            </a:r>
            <a:r>
              <a:rPr lang="de-CH" dirty="0"/>
              <a:t> </a:t>
            </a:r>
            <a:r>
              <a:rPr lang="de-CH" dirty="0" err="1"/>
              <a:t>be</a:t>
            </a:r>
            <a:r>
              <a:rPr lang="de-CH" dirty="0"/>
              <a:t> </a:t>
            </a:r>
            <a:r>
              <a:rPr lang="de-CH" dirty="0" err="1"/>
              <a:t>fed</a:t>
            </a:r>
            <a:r>
              <a:rPr lang="de-CH" dirty="0"/>
              <a:t> a </a:t>
            </a:r>
            <a:r>
              <a:rPr lang="de-CH" dirty="0" err="1"/>
              <a:t>constant</a:t>
            </a:r>
            <a:r>
              <a:rPr lang="de-CH" dirty="0"/>
              <a:t> </a:t>
            </a:r>
            <a:r>
              <a:rPr lang="de-CH" dirty="0" err="1"/>
              <a:t>stream</a:t>
            </a:r>
            <a:r>
              <a:rPr lang="de-CH" dirty="0"/>
              <a:t> </a:t>
            </a:r>
            <a:r>
              <a:rPr lang="de-CH" dirty="0" err="1"/>
              <a:t>of</a:t>
            </a:r>
            <a:r>
              <a:rPr lang="de-CH" dirty="0"/>
              <a:t> </a:t>
            </a:r>
            <a:r>
              <a:rPr lang="de-CH" dirty="0" err="1"/>
              <a:t>new</a:t>
            </a:r>
            <a:r>
              <a:rPr lang="de-CH" dirty="0"/>
              <a:t> </a:t>
            </a:r>
            <a:r>
              <a:rPr lang="de-CH" dirty="0" err="1"/>
              <a:t>images</a:t>
            </a:r>
            <a:r>
              <a:rPr lang="de-CH" dirty="0"/>
              <a:t>.</a:t>
            </a:r>
          </a:p>
          <a:p>
            <a:r>
              <a:rPr lang="de-CH" dirty="0"/>
              <a:t>Police </a:t>
            </a:r>
            <a:r>
              <a:rPr lang="de-CH" dirty="0" err="1"/>
              <a:t>and</a:t>
            </a:r>
            <a:r>
              <a:rPr lang="de-CH" dirty="0"/>
              <a:t> Law </a:t>
            </a:r>
            <a:r>
              <a:rPr lang="de-CH" dirty="0" err="1"/>
              <a:t>agencies</a:t>
            </a:r>
            <a:r>
              <a:rPr lang="de-CH" dirty="0"/>
              <a:t> </a:t>
            </a:r>
            <a:r>
              <a:rPr lang="de-CH" dirty="0" err="1"/>
              <a:t>are</a:t>
            </a:r>
            <a:r>
              <a:rPr lang="de-CH" dirty="0"/>
              <a:t> </a:t>
            </a:r>
            <a:r>
              <a:rPr lang="de-CH" dirty="0" err="1"/>
              <a:t>very</a:t>
            </a:r>
            <a:r>
              <a:rPr lang="de-CH" dirty="0"/>
              <a:t> limited in </a:t>
            </a:r>
            <a:r>
              <a:rPr lang="de-CH" dirty="0" err="1"/>
              <a:t>the</a:t>
            </a:r>
            <a:r>
              <a:rPr lang="de-CH" dirty="0"/>
              <a:t> war </a:t>
            </a:r>
            <a:r>
              <a:rPr lang="de-CH" dirty="0" err="1"/>
              <a:t>against</a:t>
            </a:r>
            <a:r>
              <a:rPr lang="de-CH" dirty="0"/>
              <a:t> </a:t>
            </a:r>
            <a:r>
              <a:rPr lang="de-CH" dirty="0" err="1"/>
              <a:t>trafficking</a:t>
            </a:r>
            <a:r>
              <a:rPr lang="de-CH" dirty="0"/>
              <a:t> </a:t>
            </a:r>
            <a:r>
              <a:rPr lang="de-CH" dirty="0" err="1"/>
              <a:t>and</a:t>
            </a:r>
            <a:r>
              <a:rPr lang="de-CH" dirty="0"/>
              <a:t> </a:t>
            </a:r>
            <a:r>
              <a:rPr lang="de-CH" dirty="0" err="1"/>
              <a:t>exploitation</a:t>
            </a:r>
            <a:endParaRPr lang="de-CH" dirty="0"/>
          </a:p>
        </p:txBody>
      </p:sp>
      <p:pic>
        <p:nvPicPr>
          <p:cNvPr id="7" name="Grafik 6"/>
          <p:cNvPicPr>
            <a:picLocks noChangeAspect="1"/>
          </p:cNvPicPr>
          <p:nvPr/>
        </p:nvPicPr>
        <p:blipFill>
          <a:blip r:embed="rId2"/>
          <a:stretch>
            <a:fillRect/>
          </a:stretch>
        </p:blipFill>
        <p:spPr>
          <a:xfrm>
            <a:off x="0" y="1643063"/>
            <a:ext cx="5430644" cy="3531402"/>
          </a:xfrm>
          <a:prstGeom prst="rect">
            <a:avLst/>
          </a:prstGeom>
        </p:spPr>
      </p:pic>
    </p:spTree>
    <p:extLst>
      <p:ext uri="{BB962C8B-B14F-4D97-AF65-F5344CB8AC3E}">
        <p14:creationId xmlns:p14="http://schemas.microsoft.com/office/powerpoint/2010/main" val="393146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092" y="1669547"/>
            <a:ext cx="5547689" cy="3181234"/>
          </a:xfrm>
          <a:prstGeom prst="rect">
            <a:avLst/>
          </a:prstGeom>
        </p:spPr>
      </p:pic>
      <p:sp>
        <p:nvSpPr>
          <p:cNvPr id="5" name="Titel 4"/>
          <p:cNvSpPr>
            <a:spLocks noGrp="1"/>
          </p:cNvSpPr>
          <p:nvPr>
            <p:ph type="title"/>
          </p:nvPr>
        </p:nvSpPr>
        <p:spPr/>
        <p:txBody>
          <a:bodyPr/>
          <a:lstStyle/>
          <a:p>
            <a:r>
              <a:rPr lang="de-CH" dirty="0"/>
              <a:t>Online Games </a:t>
            </a:r>
            <a:r>
              <a:rPr lang="de-CH" dirty="0" err="1"/>
              <a:t>may</a:t>
            </a:r>
            <a:r>
              <a:rPr lang="de-CH" dirty="0"/>
              <a:t> </a:t>
            </a:r>
            <a:r>
              <a:rPr lang="de-CH" dirty="0" err="1"/>
              <a:t>be</a:t>
            </a:r>
            <a:r>
              <a:rPr lang="de-CH" dirty="0"/>
              <a:t> </a:t>
            </a:r>
            <a:r>
              <a:rPr lang="de-CH" dirty="0" err="1"/>
              <a:t>dangerous</a:t>
            </a:r>
            <a:endParaRPr lang="de-CH" dirty="0"/>
          </a:p>
        </p:txBody>
      </p:sp>
      <p:sp>
        <p:nvSpPr>
          <p:cNvPr id="6" name="Inhaltsplatzhalter 5"/>
          <p:cNvSpPr>
            <a:spLocks noGrp="1"/>
          </p:cNvSpPr>
          <p:nvPr>
            <p:ph idx="1"/>
          </p:nvPr>
        </p:nvSpPr>
        <p:spPr>
          <a:xfrm>
            <a:off x="5218771" y="1648843"/>
            <a:ext cx="4903129" cy="4528120"/>
          </a:xfrm>
        </p:spPr>
        <p:txBody>
          <a:bodyPr>
            <a:normAutofit lnSpcReduction="10000"/>
          </a:bodyPr>
          <a:lstStyle/>
          <a:p>
            <a:r>
              <a:rPr lang="de-CH" dirty="0"/>
              <a:t>Long </a:t>
            </a:r>
            <a:r>
              <a:rPr lang="de-CH" dirty="0" err="1"/>
              <a:t>hours</a:t>
            </a:r>
            <a:r>
              <a:rPr lang="de-CH" dirty="0"/>
              <a:t> </a:t>
            </a:r>
            <a:r>
              <a:rPr lang="de-CH" dirty="0" err="1"/>
              <a:t>of</a:t>
            </a:r>
            <a:r>
              <a:rPr lang="de-CH" dirty="0"/>
              <a:t> </a:t>
            </a:r>
            <a:r>
              <a:rPr lang="de-CH" dirty="0" err="1"/>
              <a:t>gaming</a:t>
            </a:r>
            <a:endParaRPr lang="de-CH" dirty="0"/>
          </a:p>
          <a:p>
            <a:r>
              <a:rPr lang="de-CH" dirty="0"/>
              <a:t>Other </a:t>
            </a:r>
            <a:r>
              <a:rPr lang="de-CH" dirty="0" err="1"/>
              <a:t>responsibilities</a:t>
            </a:r>
            <a:r>
              <a:rPr lang="de-CH" dirty="0"/>
              <a:t> </a:t>
            </a:r>
            <a:r>
              <a:rPr lang="de-CH" dirty="0" err="1"/>
              <a:t>are</a:t>
            </a:r>
            <a:r>
              <a:rPr lang="de-CH" dirty="0"/>
              <a:t> </a:t>
            </a:r>
            <a:r>
              <a:rPr lang="de-CH" dirty="0" err="1"/>
              <a:t>neglected</a:t>
            </a:r>
            <a:endParaRPr lang="de-CH" dirty="0"/>
          </a:p>
          <a:p>
            <a:pPr>
              <a:lnSpc>
                <a:spcPct val="80000"/>
              </a:lnSpc>
            </a:pPr>
            <a:r>
              <a:rPr lang="de-CH" dirty="0"/>
              <a:t>Real </a:t>
            </a:r>
            <a:r>
              <a:rPr lang="de-CH" dirty="0" err="1"/>
              <a:t>life</a:t>
            </a:r>
            <a:r>
              <a:rPr lang="de-CH" dirty="0"/>
              <a:t> </a:t>
            </a:r>
            <a:r>
              <a:rPr lang="de-CH" dirty="0" err="1"/>
              <a:t>contacts</a:t>
            </a:r>
            <a:r>
              <a:rPr lang="de-CH" dirty="0"/>
              <a:t> </a:t>
            </a:r>
            <a:r>
              <a:rPr lang="de-CH" dirty="0" err="1"/>
              <a:t>are</a:t>
            </a:r>
            <a:r>
              <a:rPr lang="de-CH" dirty="0"/>
              <a:t> </a:t>
            </a:r>
            <a:r>
              <a:rPr lang="de-CH" dirty="0" err="1"/>
              <a:t>neglected</a:t>
            </a:r>
            <a:endParaRPr lang="de-CH" dirty="0"/>
          </a:p>
          <a:p>
            <a:pPr>
              <a:lnSpc>
                <a:spcPct val="80000"/>
              </a:lnSpc>
            </a:pPr>
            <a:r>
              <a:rPr lang="de-DE" dirty="0"/>
              <a:t>97 Prozent </a:t>
            </a:r>
            <a:r>
              <a:rPr lang="de-DE" dirty="0" err="1"/>
              <a:t>of</a:t>
            </a:r>
            <a:r>
              <a:rPr lang="de-DE" dirty="0"/>
              <a:t> all </a:t>
            </a:r>
            <a:r>
              <a:rPr lang="de-DE" dirty="0" err="1"/>
              <a:t>pedosexual</a:t>
            </a:r>
            <a:r>
              <a:rPr lang="de-DE" dirty="0"/>
              <a:t> </a:t>
            </a:r>
            <a:r>
              <a:rPr lang="de-DE" dirty="0" err="1"/>
              <a:t>perpetrators</a:t>
            </a:r>
            <a:r>
              <a:rPr lang="de-DE" dirty="0"/>
              <a:t> </a:t>
            </a:r>
            <a:r>
              <a:rPr lang="de-DE" dirty="0" err="1"/>
              <a:t>are</a:t>
            </a:r>
            <a:r>
              <a:rPr lang="de-DE" dirty="0"/>
              <a:t> </a:t>
            </a:r>
            <a:r>
              <a:rPr lang="de-DE" dirty="0" err="1"/>
              <a:t>using</a:t>
            </a:r>
            <a:r>
              <a:rPr lang="de-DE" dirty="0"/>
              <a:t> </a:t>
            </a:r>
            <a:r>
              <a:rPr lang="de-DE" dirty="0" err="1"/>
              <a:t>the</a:t>
            </a:r>
            <a:r>
              <a:rPr lang="de-DE" dirty="0"/>
              <a:t> </a:t>
            </a:r>
            <a:r>
              <a:rPr lang="de-DE" dirty="0" err="1"/>
              <a:t>internet</a:t>
            </a:r>
            <a:r>
              <a:rPr lang="de-DE" dirty="0"/>
              <a:t> </a:t>
            </a:r>
            <a:r>
              <a:rPr lang="de-DE" dirty="0" err="1"/>
              <a:t>to</a:t>
            </a:r>
            <a:r>
              <a:rPr lang="de-DE" dirty="0"/>
              <a:t> </a:t>
            </a:r>
            <a:r>
              <a:rPr lang="de-DE" dirty="0" err="1"/>
              <a:t>establish</a:t>
            </a:r>
            <a:r>
              <a:rPr lang="de-DE" dirty="0"/>
              <a:t> </a:t>
            </a:r>
            <a:r>
              <a:rPr lang="de-DE" dirty="0" err="1"/>
              <a:t>contact</a:t>
            </a:r>
            <a:r>
              <a:rPr lang="de-CH" dirty="0"/>
              <a:t> </a:t>
            </a:r>
            <a:r>
              <a:rPr lang="de-CH" dirty="0" err="1"/>
              <a:t>with</a:t>
            </a:r>
            <a:r>
              <a:rPr lang="de-CH" dirty="0"/>
              <a:t> </a:t>
            </a:r>
            <a:r>
              <a:rPr lang="de-CH" dirty="0" err="1"/>
              <a:t>children</a:t>
            </a:r>
            <a:endParaRPr lang="de-CH" dirty="0"/>
          </a:p>
          <a:p>
            <a:pPr>
              <a:lnSpc>
                <a:spcPct val="80000"/>
              </a:lnSpc>
            </a:pPr>
            <a:endParaRPr lang="de-CH" dirty="0"/>
          </a:p>
          <a:p>
            <a:pPr>
              <a:lnSpc>
                <a:spcPct val="80000"/>
              </a:lnSpc>
            </a:pPr>
            <a:r>
              <a:rPr lang="de-CH" dirty="0">
                <a:hlinkClick r:id="rId3"/>
              </a:rPr>
              <a:t>WATCH a </a:t>
            </a:r>
            <a:r>
              <a:rPr lang="de-CH" dirty="0" err="1">
                <a:hlinkClick r:id="rId3"/>
              </a:rPr>
              <a:t>video</a:t>
            </a:r>
            <a:r>
              <a:rPr lang="de-CH" dirty="0">
                <a:hlinkClick r:id="rId3"/>
              </a:rPr>
              <a:t> on sexual </a:t>
            </a:r>
            <a:r>
              <a:rPr lang="de-CH" dirty="0" err="1">
                <a:hlinkClick r:id="rId3"/>
              </a:rPr>
              <a:t>grooming</a:t>
            </a:r>
            <a:r>
              <a:rPr lang="de-CH" dirty="0">
                <a:hlinkClick r:id="rId3"/>
              </a:rPr>
              <a:t> </a:t>
            </a:r>
            <a:r>
              <a:rPr lang="de-CH" dirty="0" err="1">
                <a:hlinkClick r:id="rId3"/>
              </a:rPr>
              <a:t>while</a:t>
            </a:r>
            <a:r>
              <a:rPr lang="de-CH" dirty="0">
                <a:hlinkClick r:id="rId3"/>
              </a:rPr>
              <a:t> online </a:t>
            </a:r>
            <a:r>
              <a:rPr lang="de-CH" dirty="0" err="1">
                <a:hlinkClick r:id="rId3"/>
              </a:rPr>
              <a:t>gaming</a:t>
            </a:r>
            <a:endParaRPr lang="de-CH" dirty="0"/>
          </a:p>
          <a:p>
            <a:pPr>
              <a:lnSpc>
                <a:spcPct val="80000"/>
              </a:lnSpc>
            </a:pPr>
            <a:endParaRPr lang="de-CH" dirty="0"/>
          </a:p>
        </p:txBody>
      </p:sp>
    </p:spTree>
    <p:extLst>
      <p:ext uri="{BB962C8B-B14F-4D97-AF65-F5344CB8AC3E}">
        <p14:creationId xmlns:p14="http://schemas.microsoft.com/office/powerpoint/2010/main" val="347986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de-CH" dirty="0" err="1"/>
              <a:t>Social</a:t>
            </a:r>
            <a:r>
              <a:rPr lang="de-CH" dirty="0"/>
              <a:t> </a:t>
            </a:r>
            <a:r>
              <a:rPr lang="de-CH" dirty="0" err="1"/>
              <a:t>media</a:t>
            </a:r>
            <a:r>
              <a:rPr lang="de-CH" dirty="0"/>
              <a:t> / Chat</a:t>
            </a:r>
          </a:p>
        </p:txBody>
      </p:sp>
      <p:pic>
        <p:nvPicPr>
          <p:cNvPr id="12290" name="Picture 9" descr="Jugend_Compute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22303" y="1656789"/>
            <a:ext cx="4755010" cy="3162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11" name="Rectangle 3"/>
          <p:cNvSpPr>
            <a:spLocks noGrp="1" noChangeArrowheads="1"/>
          </p:cNvSpPr>
          <p:nvPr>
            <p:ph type="body" sz="half" idx="4294967295"/>
          </p:nvPr>
        </p:nvSpPr>
        <p:spPr>
          <a:xfrm>
            <a:off x="5006898" y="1627496"/>
            <a:ext cx="5018048" cy="4557712"/>
          </a:xfrm>
        </p:spPr>
        <p:txBody>
          <a:bodyPr>
            <a:normAutofit/>
          </a:bodyPr>
          <a:lstStyle/>
          <a:p>
            <a:pPr>
              <a:lnSpc>
                <a:spcPct val="80000"/>
              </a:lnSpc>
            </a:pPr>
            <a:r>
              <a:rPr lang="de-CH" dirty="0"/>
              <a:t>31 % </a:t>
            </a:r>
            <a:r>
              <a:rPr lang="de-CH" dirty="0" err="1"/>
              <a:t>of</a:t>
            </a:r>
            <a:r>
              <a:rPr lang="de-CH" dirty="0"/>
              <a:t> </a:t>
            </a:r>
            <a:r>
              <a:rPr lang="de-CH" dirty="0" err="1"/>
              <a:t>young</a:t>
            </a:r>
            <a:r>
              <a:rPr lang="de-CH" dirty="0"/>
              <a:t> </a:t>
            </a:r>
            <a:r>
              <a:rPr lang="de-CH" dirty="0" err="1"/>
              <a:t>people</a:t>
            </a:r>
            <a:r>
              <a:rPr lang="de-CH" dirty="0"/>
              <a:t> </a:t>
            </a:r>
            <a:r>
              <a:rPr lang="de-CH" dirty="0" err="1"/>
              <a:t>are</a:t>
            </a:r>
            <a:r>
              <a:rPr lang="de-CH" dirty="0"/>
              <a:t> </a:t>
            </a:r>
            <a:r>
              <a:rPr lang="de-CH" dirty="0" err="1"/>
              <a:t>chatting</a:t>
            </a:r>
            <a:r>
              <a:rPr lang="de-CH" dirty="0"/>
              <a:t> </a:t>
            </a:r>
            <a:r>
              <a:rPr lang="de-CH" dirty="0" err="1"/>
              <a:t>excessively</a:t>
            </a:r>
            <a:r>
              <a:rPr lang="de-CH" dirty="0"/>
              <a:t>. </a:t>
            </a:r>
          </a:p>
          <a:p>
            <a:pPr>
              <a:lnSpc>
                <a:spcPct val="80000"/>
              </a:lnSpc>
            </a:pPr>
            <a:r>
              <a:rPr lang="de-CH" dirty="0"/>
              <a:t>45 % </a:t>
            </a:r>
            <a:r>
              <a:rPr lang="de-CH" dirty="0" err="1"/>
              <a:t>have</a:t>
            </a:r>
            <a:r>
              <a:rPr lang="de-CH" dirty="0"/>
              <a:t> </a:t>
            </a:r>
            <a:r>
              <a:rPr lang="de-CH" dirty="0" err="1"/>
              <a:t>already</a:t>
            </a:r>
            <a:r>
              <a:rPr lang="de-CH" dirty="0"/>
              <a:t> </a:t>
            </a:r>
            <a:r>
              <a:rPr lang="de-CH" dirty="0" err="1"/>
              <a:t>been</a:t>
            </a:r>
            <a:r>
              <a:rPr lang="de-CH" dirty="0"/>
              <a:t> </a:t>
            </a:r>
            <a:r>
              <a:rPr lang="de-CH" dirty="0" err="1"/>
              <a:t>mobbed</a:t>
            </a:r>
            <a:r>
              <a:rPr lang="de-CH" dirty="0"/>
              <a:t> in </a:t>
            </a:r>
            <a:r>
              <a:rPr lang="de-CH" dirty="0" err="1"/>
              <a:t>social</a:t>
            </a:r>
            <a:r>
              <a:rPr lang="de-CH" dirty="0"/>
              <a:t> </a:t>
            </a:r>
            <a:r>
              <a:rPr lang="de-CH" dirty="0" err="1"/>
              <a:t>media</a:t>
            </a:r>
            <a:endParaRPr lang="de-CH" dirty="0"/>
          </a:p>
          <a:p>
            <a:pPr>
              <a:lnSpc>
                <a:spcPct val="80000"/>
              </a:lnSpc>
            </a:pPr>
            <a:r>
              <a:rPr lang="de-CH" dirty="0" err="1"/>
              <a:t>Only</a:t>
            </a:r>
            <a:r>
              <a:rPr lang="de-CH" dirty="0"/>
              <a:t> 7 % </a:t>
            </a:r>
            <a:r>
              <a:rPr lang="de-CH" dirty="0" err="1"/>
              <a:t>of</a:t>
            </a:r>
            <a:r>
              <a:rPr lang="de-CH" dirty="0"/>
              <a:t> </a:t>
            </a:r>
            <a:r>
              <a:rPr lang="de-CH" dirty="0" err="1"/>
              <a:t>parents</a:t>
            </a:r>
            <a:r>
              <a:rPr lang="de-CH" dirty="0"/>
              <a:t> </a:t>
            </a:r>
            <a:r>
              <a:rPr lang="de-CH" dirty="0" err="1"/>
              <a:t>are</a:t>
            </a:r>
            <a:r>
              <a:rPr lang="de-CH" dirty="0"/>
              <a:t> </a:t>
            </a:r>
            <a:r>
              <a:rPr lang="de-CH" dirty="0" err="1"/>
              <a:t>aware</a:t>
            </a:r>
            <a:r>
              <a:rPr lang="de-CH" dirty="0"/>
              <a:t> </a:t>
            </a:r>
            <a:r>
              <a:rPr lang="de-CH" dirty="0" err="1"/>
              <a:t>of</a:t>
            </a:r>
            <a:r>
              <a:rPr lang="de-CH" dirty="0"/>
              <a:t> </a:t>
            </a:r>
            <a:r>
              <a:rPr lang="de-CH" dirty="0" err="1"/>
              <a:t>their</a:t>
            </a:r>
            <a:r>
              <a:rPr lang="de-CH" dirty="0"/>
              <a:t> </a:t>
            </a:r>
            <a:r>
              <a:rPr lang="de-CH" dirty="0" err="1"/>
              <a:t>childrens</a:t>
            </a:r>
            <a:r>
              <a:rPr lang="de-CH" dirty="0"/>
              <a:t> </a:t>
            </a:r>
            <a:r>
              <a:rPr lang="de-CH" dirty="0" err="1"/>
              <a:t>activities</a:t>
            </a:r>
            <a:r>
              <a:rPr lang="de-CH" dirty="0"/>
              <a:t> in </a:t>
            </a:r>
            <a:r>
              <a:rPr lang="de-CH" dirty="0" err="1"/>
              <a:t>the</a:t>
            </a:r>
            <a:r>
              <a:rPr lang="de-CH" dirty="0"/>
              <a:t> </a:t>
            </a:r>
            <a:r>
              <a:rPr lang="de-CH" dirty="0" err="1"/>
              <a:t>net</a:t>
            </a:r>
            <a:endParaRPr lang="de-CH" dirty="0"/>
          </a:p>
          <a:p>
            <a:pPr>
              <a:lnSpc>
                <a:spcPct val="80000"/>
              </a:lnSpc>
            </a:pPr>
            <a:endParaRPr lang="de-CH" dirty="0"/>
          </a:p>
        </p:txBody>
      </p:sp>
    </p:spTree>
    <p:extLst>
      <p:ext uri="{BB962C8B-B14F-4D97-AF65-F5344CB8AC3E}">
        <p14:creationId xmlns:p14="http://schemas.microsoft.com/office/powerpoint/2010/main" val="366400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3220</Words>
  <Application>Microsoft Office PowerPoint</Application>
  <PresentationFormat>Benutzerdefiniert</PresentationFormat>
  <Paragraphs>403</Paragraphs>
  <Slides>55</Slides>
  <Notes>43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55</vt:i4>
      </vt:variant>
    </vt:vector>
  </HeadingPairs>
  <TitlesOfParts>
    <vt:vector size="61" baseType="lpstr">
      <vt:lpstr>Arial</vt:lpstr>
      <vt:lpstr>Calibri</vt:lpstr>
      <vt:lpstr>Cambria</vt:lpstr>
      <vt:lpstr>Tahoma</vt:lpstr>
      <vt:lpstr>Wingdings</vt:lpstr>
      <vt:lpstr>Office</vt:lpstr>
      <vt:lpstr>INTERNET ADDICTION understanding – counseling – coping </vt:lpstr>
      <vt:lpstr>Smartphones have changed relationships</vt:lpstr>
      <vt:lpstr>Internet Devices are addictive</vt:lpstr>
      <vt:lpstr>Five areas with a potential for addiction</vt:lpstr>
      <vt:lpstr>Sex-Chat – ruin of a career</vt:lpstr>
      <vt:lpstr>Case vignette 1 – Psychotherapy - Cyberporn</vt:lpstr>
      <vt:lpstr>Huge business with many victims</vt:lpstr>
      <vt:lpstr>Online Games may be dangerous</vt:lpstr>
      <vt:lpstr>Social media / Chat</vt:lpstr>
      <vt:lpstr>Chat influences Self Worth</vt:lpstr>
      <vt:lpstr>Case Example</vt:lpstr>
      <vt:lpstr>Tragedies</vt:lpstr>
      <vt:lpstr>Online Games</vt:lpstr>
      <vt:lpstr>Millions of Gamers worldwide</vt:lpstr>
      <vt:lpstr>Mixed effects</vt:lpstr>
      <vt:lpstr>Warning signs</vt:lpstr>
      <vt:lpstr>Lost in virtual space</vt:lpstr>
      <vt:lpstr>PowerPoint-Präsentation</vt:lpstr>
      <vt:lpstr>Example 2</vt:lpstr>
      <vt:lpstr>Some Statistics</vt:lpstr>
      <vt:lpstr>DIMENSIONS</vt:lpstr>
      <vt:lpstr>DIMENSIONS</vt:lpstr>
      <vt:lpstr>Pornographic internet content</vt:lpstr>
      <vt:lpstr>PowerPoint-Präsentation</vt:lpstr>
      <vt:lpstr>Internet Addiction Disorder (IAD) - Diagnostic Criteria</vt:lpstr>
      <vt:lpstr>Criteria – IAD II</vt:lpstr>
      <vt:lpstr>PowerPoint-Präsentation</vt:lpstr>
      <vt:lpstr>Destructive consequences</vt:lpstr>
      <vt:lpstr>Cybersex – „just a click away“</vt:lpstr>
      <vt:lpstr>Disease or behavioral problem?</vt:lpstr>
      <vt:lpstr>Value shift</vt:lpstr>
      <vt:lpstr>Three stages</vt:lpstr>
      <vt:lpstr>Complications - Comorbidity</vt:lpstr>
      <vt:lpstr>Differences between men and women</vt:lpstr>
      <vt:lpstr>USER-PROFILE of Porn Dependency *</vt:lpstr>
      <vt:lpstr>PowerPoint-Präsentation</vt:lpstr>
      <vt:lpstr>Brain Biology of Sexual Addiction</vt:lpstr>
      <vt:lpstr>PowerPoint-Präsentation</vt:lpstr>
      <vt:lpstr>Dopamin-anchor of addiction</vt:lpstr>
      <vt:lpstr>Dopamin-anchor in non-substance dependency</vt:lpstr>
      <vt:lpstr>Dopamin anchor in cocaine dependency</vt:lpstr>
      <vt:lpstr>PowerPoint-Präsentation</vt:lpstr>
      <vt:lpstr>Addiction requires Detoxification</vt:lpstr>
      <vt:lpstr>Psychodynamics: Drive and conscience</vt:lpstr>
      <vt:lpstr>Risk factors for compulsive sexuality</vt:lpstr>
      <vt:lpstr>Risk factors</vt:lpstr>
      <vt:lpstr>Risk factors II</vt:lpstr>
      <vt:lpstr>PowerPoint-Präsentation</vt:lpstr>
      <vt:lpstr>What about medication?</vt:lpstr>
      <vt:lpstr>Cybersex can be destructive</vt:lpstr>
      <vt:lpstr>Learning from Addiction Therapy</vt:lpstr>
      <vt:lpstr>Eight Tipps for addicts</vt:lpstr>
      <vt:lpstr>Goal of therapy: relationship orientation</vt:lpstr>
      <vt:lpstr>Lust in context</vt:lpstr>
      <vt:lpstr>Ressourcen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Internet_Addiction_understanding_helping_coping</dc:title>
  <dc:creator>Samuel Pfeifer</dc:creator>
  <cp:keywords>Internet addiction dependency pornography psychodynamics dimensions impact work partnership intimacy;understanding;help, coping</cp:keywords>
  <cp:lastModifiedBy>Samuel Pfeifer</cp:lastModifiedBy>
  <cp:revision>58</cp:revision>
  <dcterms:created xsi:type="dcterms:W3CDTF">2016-09-13T06:59:26Z</dcterms:created>
  <dcterms:modified xsi:type="dcterms:W3CDTF">2017-03-13T12:22:55Z</dcterms:modified>
</cp:coreProperties>
</file>