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439" r:id="rId3"/>
    <p:sldId id="440" r:id="rId4"/>
    <p:sldId id="441" r:id="rId5"/>
    <p:sldId id="452" r:id="rId6"/>
    <p:sldId id="442" r:id="rId7"/>
    <p:sldId id="429" r:id="rId8"/>
    <p:sldId id="430" r:id="rId9"/>
    <p:sldId id="453" r:id="rId10"/>
    <p:sldId id="431" r:id="rId11"/>
    <p:sldId id="432" r:id="rId12"/>
    <p:sldId id="433" r:id="rId13"/>
    <p:sldId id="448" r:id="rId14"/>
    <p:sldId id="443" r:id="rId15"/>
    <p:sldId id="450" r:id="rId16"/>
    <p:sldId id="437" r:id="rId17"/>
    <p:sldId id="438" r:id="rId18"/>
    <p:sldId id="455" r:id="rId19"/>
    <p:sldId id="444" r:id="rId20"/>
    <p:sldId id="445" r:id="rId21"/>
    <p:sldId id="456" r:id="rId22"/>
    <p:sldId id="451" r:id="rId23"/>
    <p:sldId id="446" r:id="rId24"/>
    <p:sldId id="447" r:id="rId25"/>
    <p:sldId id="427" r:id="rId26"/>
    <p:sldId id="454" r:id="rId27"/>
    <p:sldId id="457" r:id="rId2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5608" autoAdjust="0"/>
  </p:normalViewPr>
  <p:slideViewPr>
    <p:cSldViewPr>
      <p:cViewPr varScale="1">
        <p:scale>
          <a:sx n="77" d="100"/>
          <a:sy n="77" d="100"/>
        </p:scale>
        <p:origin x="1800" y="120"/>
      </p:cViewPr>
      <p:guideLst>
        <p:guide orient="horz" pos="2160"/>
        <p:guide pos="2880"/>
      </p:guideLst>
    </p:cSldViewPr>
  </p:slideViewPr>
  <p:outlineViewPr>
    <p:cViewPr>
      <p:scale>
        <a:sx n="33" d="100"/>
        <a:sy n="33" d="100"/>
      </p:scale>
      <p:origin x="0" y="19110"/>
    </p:cViewPr>
  </p:outlineViewPr>
  <p:notesTextViewPr>
    <p:cViewPr>
      <p:scale>
        <a:sx n="1" d="1"/>
        <a:sy n="1" d="1"/>
      </p:scale>
      <p:origin x="0" y="0"/>
    </p:cViewPr>
  </p:notesTextViewPr>
  <p:sorterViewPr>
    <p:cViewPr>
      <p:scale>
        <a:sx n="78" d="100"/>
        <a:sy n="78" d="100"/>
      </p:scale>
      <p:origin x="0" y="-588"/>
    </p:cViewPr>
  </p:sorterViewPr>
  <p:notesViewPr>
    <p:cSldViewPr>
      <p:cViewPr>
        <p:scale>
          <a:sx n="238" d="100"/>
          <a:sy n="238" d="100"/>
        </p:scale>
        <p:origin x="-624" y="-1266"/>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12090" y="183813"/>
            <a:ext cx="3066733" cy="468154"/>
          </a:xfrm>
          <a:prstGeom prst="rect">
            <a:avLst/>
          </a:prstGeom>
        </p:spPr>
        <p:txBody>
          <a:bodyPr vert="horz" lIns="93936" tIns="46968" rIns="93936" bIns="46968" rtlCol="0"/>
          <a:lstStyle>
            <a:lvl1pPr algn="l">
              <a:defRPr sz="1200"/>
            </a:lvl1pPr>
          </a:lstStyle>
          <a:p>
            <a:r>
              <a:rPr lang="de-CH" dirty="0"/>
              <a:t>DGPPN_2015</a:t>
            </a:r>
          </a:p>
        </p:txBody>
      </p:sp>
      <p:sp>
        <p:nvSpPr>
          <p:cNvPr id="3" name="Datumsplatzhalter 2"/>
          <p:cNvSpPr>
            <a:spLocks noGrp="1"/>
          </p:cNvSpPr>
          <p:nvPr>
            <p:ph type="dt" sz="quarter" idx="1"/>
          </p:nvPr>
        </p:nvSpPr>
        <p:spPr>
          <a:xfrm>
            <a:off x="2944071" y="183813"/>
            <a:ext cx="3661199" cy="468154"/>
          </a:xfrm>
          <a:prstGeom prst="rect">
            <a:avLst/>
          </a:prstGeom>
        </p:spPr>
        <p:txBody>
          <a:bodyPr vert="horz" lIns="93936" tIns="46968" rIns="93936" bIns="46968" rtlCol="0"/>
          <a:lstStyle>
            <a:lvl1pPr algn="r">
              <a:defRPr sz="1200"/>
            </a:lvl1pPr>
          </a:lstStyle>
          <a:p>
            <a:r>
              <a:rPr lang="de-CH" dirty="0"/>
              <a:t>Prof. Dr. Samuel Pfeifer</a:t>
            </a:r>
            <a:br>
              <a:rPr lang="de-CH" dirty="0"/>
            </a:br>
            <a:r>
              <a:rPr lang="de-CH" dirty="0"/>
              <a:t>Religiöse Patienten und säkulare Therapeuten – ein ethisches Spannungsfeld</a:t>
            </a:r>
          </a:p>
        </p:txBody>
      </p:sp>
      <p:sp>
        <p:nvSpPr>
          <p:cNvPr id="4" name="Fußzeilenplatzhalter 3"/>
          <p:cNvSpPr>
            <a:spLocks noGrp="1"/>
          </p:cNvSpPr>
          <p:nvPr>
            <p:ph type="ftr" sz="quarter" idx="2"/>
          </p:nvPr>
        </p:nvSpPr>
        <p:spPr>
          <a:xfrm>
            <a:off x="566207" y="8736863"/>
            <a:ext cx="3066733" cy="468154"/>
          </a:xfrm>
          <a:prstGeom prst="rect">
            <a:avLst/>
          </a:prstGeom>
        </p:spPr>
        <p:txBody>
          <a:bodyPr vert="horz" lIns="93936" tIns="46968" rIns="93936" bIns="46968" rtlCol="0" anchor="b"/>
          <a:lstStyle>
            <a:lvl1pPr algn="l">
              <a:defRPr sz="1200"/>
            </a:lvl1pPr>
          </a:lstStyle>
          <a:p>
            <a:r>
              <a:rPr lang="de-CH" dirty="0"/>
              <a:t>www.seminare-ps.net</a:t>
            </a:r>
          </a:p>
        </p:txBody>
      </p:sp>
      <p:sp>
        <p:nvSpPr>
          <p:cNvPr id="5" name="Foliennummernplatzhalter 4"/>
          <p:cNvSpPr>
            <a:spLocks noGrp="1"/>
          </p:cNvSpPr>
          <p:nvPr>
            <p:ph type="sldNum" sz="quarter" idx="3"/>
          </p:nvPr>
        </p:nvSpPr>
        <p:spPr>
          <a:xfrm>
            <a:off x="3389921" y="8736863"/>
            <a:ext cx="3066733" cy="468154"/>
          </a:xfrm>
          <a:prstGeom prst="rect">
            <a:avLst/>
          </a:prstGeom>
        </p:spPr>
        <p:txBody>
          <a:bodyPr vert="horz" lIns="93936" tIns="46968" rIns="93936" bIns="46968" rtlCol="0" anchor="b"/>
          <a:lstStyle>
            <a:lvl1pPr algn="r">
              <a:defRPr sz="1200"/>
            </a:lvl1pPr>
          </a:lstStyle>
          <a:p>
            <a:fld id="{FE4720BD-7955-4B34-9FB9-31D860029BDB}" type="slidenum">
              <a:rPr lang="de-CH" smtClean="0"/>
              <a:t>‹Nr.›</a:t>
            </a:fld>
            <a:endParaRPr lang="de-CH" dirty="0"/>
          </a:p>
        </p:txBody>
      </p:sp>
    </p:spTree>
    <p:extLst>
      <p:ext uri="{BB962C8B-B14F-4D97-AF65-F5344CB8AC3E}">
        <p14:creationId xmlns:p14="http://schemas.microsoft.com/office/powerpoint/2010/main" val="2671179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de-CH"/>
          </a:p>
        </p:txBody>
      </p:sp>
      <p:sp>
        <p:nvSpPr>
          <p:cNvPr id="3" name="Datumsplatzhalt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DE6FD1FD-B62D-4692-B8E6-7640BBA53223}" type="datetimeFigureOut">
              <a:rPr lang="de-CH" smtClean="0"/>
              <a:t>07.05.2016</a:t>
            </a:fld>
            <a:endParaRPr lang="de-CH"/>
          </a:p>
        </p:txBody>
      </p:sp>
      <p:sp>
        <p:nvSpPr>
          <p:cNvPr id="4" name="Folienbildplatzhalt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de-CH"/>
          </a:p>
        </p:txBody>
      </p:sp>
      <p:sp>
        <p:nvSpPr>
          <p:cNvPr id="5" name="Notizenplatzhalt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de-CH"/>
          </a:p>
        </p:txBody>
      </p:sp>
      <p:sp>
        <p:nvSpPr>
          <p:cNvPr id="7" name="Foliennummernplatzhalt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233C9692-F9B6-4752-82D8-A692B8862853}" type="slidenum">
              <a:rPr lang="de-CH" smtClean="0"/>
              <a:t>‹Nr.›</a:t>
            </a:fld>
            <a:endParaRPr lang="de-CH"/>
          </a:p>
        </p:txBody>
      </p:sp>
    </p:spTree>
    <p:extLst>
      <p:ext uri="{BB962C8B-B14F-4D97-AF65-F5344CB8AC3E}">
        <p14:creationId xmlns:p14="http://schemas.microsoft.com/office/powerpoint/2010/main" val="1055769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psychotherapie-paterok.de/therapieziele.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233C9692-F9B6-4752-82D8-A692B8862853}" type="slidenum">
              <a:rPr lang="de-CH" smtClean="0"/>
              <a:t>1</a:t>
            </a:fld>
            <a:endParaRPr lang="de-CH"/>
          </a:p>
        </p:txBody>
      </p:sp>
    </p:spTree>
    <p:extLst>
      <p:ext uri="{BB962C8B-B14F-4D97-AF65-F5344CB8AC3E}">
        <p14:creationId xmlns:p14="http://schemas.microsoft.com/office/powerpoint/2010/main" val="2130984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b="1" i="1" kern="1200" dirty="0">
                <a:solidFill>
                  <a:schemeClr val="tx1"/>
                </a:solidFill>
                <a:effectLst/>
                <a:latin typeface="Arial" charset="0"/>
                <a:ea typeface="+mn-ea"/>
                <a:cs typeface="+mn-cs"/>
              </a:rPr>
              <a:t>Erwartungen an eine Psychotherapie</a:t>
            </a:r>
          </a:p>
          <a:p>
            <a:r>
              <a:rPr lang="de-CH" sz="1200" kern="1200" dirty="0">
                <a:solidFill>
                  <a:schemeClr val="tx1"/>
                </a:solidFill>
                <a:effectLst/>
                <a:latin typeface="Arial" charset="0"/>
                <a:ea typeface="+mn-ea"/>
                <a:cs typeface="+mn-cs"/>
              </a:rPr>
              <a:t> </a:t>
            </a:r>
          </a:p>
          <a:p>
            <a:r>
              <a:rPr lang="de-CH" sz="1200" b="1" kern="1200" dirty="0">
                <a:solidFill>
                  <a:schemeClr val="tx1"/>
                </a:solidFill>
                <a:effectLst/>
                <a:latin typeface="Arial" charset="0"/>
                <a:ea typeface="+mn-ea"/>
                <a:cs typeface="+mn-cs"/>
              </a:rPr>
              <a:t>"Mit Hilfe der psychotherapeutischen Behandlung möchte ich.....</a:t>
            </a:r>
          </a:p>
          <a:p>
            <a:r>
              <a:rPr lang="de-CH" sz="1200" kern="1200" dirty="0">
                <a:solidFill>
                  <a:schemeClr val="tx1"/>
                </a:solidFill>
                <a:effectLst/>
                <a:latin typeface="Arial" charset="0"/>
                <a:ea typeface="+mn-ea"/>
                <a:cs typeface="+mn-cs"/>
              </a:rPr>
              <a:t> </a:t>
            </a:r>
          </a:p>
          <a:p>
            <a:pPr lvl="0"/>
            <a:r>
              <a:rPr lang="de-CH" sz="1200" kern="1200" dirty="0">
                <a:solidFill>
                  <a:schemeClr val="tx1"/>
                </a:solidFill>
                <a:effectLst/>
                <a:latin typeface="Arial" charset="0"/>
                <a:ea typeface="+mn-ea"/>
                <a:cs typeface="+mn-cs"/>
              </a:rPr>
              <a:t>Meine Probleme ("persönliche Baustellen") in der Familie oder am Arbeitsplatz besser bewältigen lernen</a:t>
            </a:r>
          </a:p>
          <a:p>
            <a:pPr lvl="0"/>
            <a:r>
              <a:rPr lang="de-CH" sz="1200" kern="1200" dirty="0">
                <a:solidFill>
                  <a:schemeClr val="tx1"/>
                </a:solidFill>
                <a:effectLst/>
                <a:latin typeface="Arial" charset="0"/>
                <a:ea typeface="+mn-ea"/>
                <a:cs typeface="+mn-cs"/>
              </a:rPr>
              <a:t>Meine Stimmungsschwankungen reduzieren</a:t>
            </a:r>
          </a:p>
          <a:p>
            <a:pPr lvl="0"/>
            <a:r>
              <a:rPr lang="de-CH" sz="1200" kern="1200" dirty="0">
                <a:solidFill>
                  <a:schemeClr val="tx1"/>
                </a:solidFill>
                <a:effectLst/>
                <a:latin typeface="Arial" charset="0"/>
                <a:ea typeface="+mn-ea"/>
                <a:cs typeface="+mn-cs"/>
              </a:rPr>
              <a:t>Meine kreisenden Gedanken, ständiges Grübeln, Sich-Sorgen reduzieren</a:t>
            </a:r>
          </a:p>
          <a:p>
            <a:pPr lvl="0"/>
            <a:r>
              <a:rPr lang="de-CH" sz="1200" kern="1200" dirty="0">
                <a:solidFill>
                  <a:schemeClr val="tx1"/>
                </a:solidFill>
                <a:effectLst/>
                <a:latin typeface="Arial" charset="0"/>
                <a:ea typeface="+mn-ea"/>
                <a:cs typeface="+mn-cs"/>
              </a:rPr>
              <a:t>Methoden kennen lernen, die mir helfen, weniger Angst zu haben</a:t>
            </a:r>
          </a:p>
          <a:p>
            <a:pPr lvl="0"/>
            <a:r>
              <a:rPr lang="de-CH" sz="1200" kern="1200" dirty="0">
                <a:solidFill>
                  <a:schemeClr val="tx1"/>
                </a:solidFill>
                <a:effectLst/>
                <a:latin typeface="Arial" charset="0"/>
                <a:ea typeface="+mn-ea"/>
                <a:cs typeface="+mn-cs"/>
              </a:rPr>
              <a:t>Nicht mehr so traurig und antriebsarm sein</a:t>
            </a:r>
          </a:p>
          <a:p>
            <a:pPr lvl="0"/>
            <a:r>
              <a:rPr lang="de-CH" sz="1200" kern="1200" dirty="0">
                <a:solidFill>
                  <a:schemeClr val="tx1"/>
                </a:solidFill>
                <a:effectLst/>
                <a:latin typeface="Arial" charset="0"/>
                <a:ea typeface="+mn-ea"/>
                <a:cs typeface="+mn-cs"/>
              </a:rPr>
              <a:t>Die Scheidung besser verarbeiten</a:t>
            </a:r>
          </a:p>
          <a:p>
            <a:pPr lvl="0"/>
            <a:r>
              <a:rPr lang="de-CH" sz="1200" kern="1200" dirty="0">
                <a:solidFill>
                  <a:schemeClr val="tx1"/>
                </a:solidFill>
                <a:effectLst/>
                <a:latin typeface="Arial" charset="0"/>
                <a:ea typeface="+mn-ea"/>
                <a:cs typeface="+mn-cs"/>
              </a:rPr>
              <a:t>Mit Stresssituationen besser umgehen lernen</a:t>
            </a:r>
          </a:p>
          <a:p>
            <a:pPr lvl="0"/>
            <a:r>
              <a:rPr lang="de-CH" sz="1200" kern="1200" dirty="0">
                <a:solidFill>
                  <a:schemeClr val="tx1"/>
                </a:solidFill>
                <a:effectLst/>
                <a:latin typeface="Arial" charset="0"/>
                <a:ea typeface="+mn-ea"/>
                <a:cs typeface="+mn-cs"/>
              </a:rPr>
              <a:t>Meine lähmende Prüfungsangst überwinden</a:t>
            </a:r>
          </a:p>
          <a:p>
            <a:pPr lvl="0"/>
            <a:r>
              <a:rPr lang="de-CH" sz="1200" kern="1200" dirty="0">
                <a:solidFill>
                  <a:schemeClr val="tx1"/>
                </a:solidFill>
                <a:effectLst/>
                <a:latin typeface="Arial" charset="0"/>
                <a:ea typeface="+mn-ea"/>
                <a:cs typeface="+mn-cs"/>
              </a:rPr>
              <a:t>Lernen, Dinge zu tun, die ich seit Jahren aus Angst vermeide (z.B. Autofahren)</a:t>
            </a:r>
          </a:p>
          <a:p>
            <a:pPr lvl="0"/>
            <a:r>
              <a:rPr lang="de-CH" sz="1200" kern="1200" dirty="0">
                <a:solidFill>
                  <a:schemeClr val="tx1"/>
                </a:solidFill>
                <a:effectLst/>
                <a:latin typeface="Arial" charset="0"/>
                <a:ea typeface="+mn-ea"/>
                <a:cs typeface="+mn-cs"/>
              </a:rPr>
              <a:t>Meine Kräfte besser einteilen und meine Grenzen erkennen und akzeptieren</a:t>
            </a:r>
          </a:p>
          <a:p>
            <a:pPr lvl="0"/>
            <a:r>
              <a:rPr lang="de-CH" sz="1200" kern="1200" dirty="0">
                <a:solidFill>
                  <a:schemeClr val="tx1"/>
                </a:solidFill>
                <a:effectLst/>
                <a:latin typeface="Arial" charset="0"/>
                <a:ea typeface="+mn-ea"/>
                <a:cs typeface="+mn-cs"/>
              </a:rPr>
              <a:t>Nein-Sagen lernen und besser eigene Bedürfnisse / Wünsche äußern</a:t>
            </a:r>
          </a:p>
          <a:p>
            <a:pPr lvl="0"/>
            <a:r>
              <a:rPr lang="de-CH" sz="1200" kern="1200" dirty="0">
                <a:solidFill>
                  <a:schemeClr val="tx1"/>
                </a:solidFill>
                <a:effectLst/>
                <a:latin typeface="Arial" charset="0"/>
                <a:ea typeface="+mn-ea"/>
                <a:cs typeface="+mn-cs"/>
              </a:rPr>
              <a:t>Perfektionistische Ansprüche an mich reduzieren</a:t>
            </a:r>
          </a:p>
          <a:p>
            <a:pPr lvl="0"/>
            <a:r>
              <a:rPr lang="de-CH" sz="1200" kern="1200" dirty="0">
                <a:solidFill>
                  <a:schemeClr val="tx1"/>
                </a:solidFill>
                <a:effectLst/>
                <a:latin typeface="Arial" charset="0"/>
                <a:ea typeface="+mn-ea"/>
                <a:cs typeface="+mn-cs"/>
              </a:rPr>
              <a:t>Angst- und Panikattacken überwinden</a:t>
            </a:r>
          </a:p>
          <a:p>
            <a:pPr lvl="0"/>
            <a:r>
              <a:rPr lang="de-CH" sz="1200" kern="1200" dirty="0">
                <a:solidFill>
                  <a:schemeClr val="tx1"/>
                </a:solidFill>
                <a:effectLst/>
                <a:latin typeface="Arial" charset="0"/>
                <a:ea typeface="+mn-ea"/>
                <a:cs typeface="+mn-cs"/>
              </a:rPr>
              <a:t>Selbstsicherer werden, Schüchternheit überwinden</a:t>
            </a:r>
          </a:p>
          <a:p>
            <a:pPr lvl="0"/>
            <a:r>
              <a:rPr lang="de-CH" sz="1200" kern="1200" dirty="0">
                <a:solidFill>
                  <a:schemeClr val="tx1"/>
                </a:solidFill>
                <a:effectLst/>
                <a:latin typeface="Arial" charset="0"/>
                <a:ea typeface="+mn-ea"/>
                <a:cs typeface="+mn-cs"/>
              </a:rPr>
              <a:t>Nicht mehr so stark von der Meinung anderer abhängig sein</a:t>
            </a:r>
          </a:p>
          <a:p>
            <a:pPr lvl="0"/>
            <a:r>
              <a:rPr lang="de-CH" sz="1200" kern="1200" dirty="0">
                <a:solidFill>
                  <a:schemeClr val="tx1"/>
                </a:solidFill>
                <a:effectLst/>
                <a:latin typeface="Arial" charset="0"/>
                <a:ea typeface="+mn-ea"/>
                <a:cs typeface="+mn-cs"/>
              </a:rPr>
              <a:t>Mich trauen, meine Meinung zu sagen und mich besser durchzusetzen</a:t>
            </a:r>
          </a:p>
          <a:p>
            <a:pPr lvl="0"/>
            <a:r>
              <a:rPr lang="de-CH" sz="1200" kern="1200" dirty="0">
                <a:solidFill>
                  <a:schemeClr val="tx1"/>
                </a:solidFill>
                <a:effectLst/>
                <a:latin typeface="Arial" charset="0"/>
                <a:ea typeface="+mn-ea"/>
                <a:cs typeface="+mn-cs"/>
              </a:rPr>
              <a:t>Mich mit meinem Partner wieder besser verstehen</a:t>
            </a:r>
          </a:p>
          <a:p>
            <a:pPr lvl="0"/>
            <a:r>
              <a:rPr lang="de-CH" sz="1200" kern="1200" dirty="0">
                <a:solidFill>
                  <a:schemeClr val="tx1"/>
                </a:solidFill>
                <a:effectLst/>
                <a:latin typeface="Arial" charset="0"/>
                <a:ea typeface="+mn-ea"/>
                <a:cs typeface="+mn-cs"/>
              </a:rPr>
              <a:t>Die Ursachen meiner emotionalen Probleme herausfinden und mich dadurch besser verstehen</a:t>
            </a:r>
          </a:p>
          <a:p>
            <a:pPr lvl="0"/>
            <a:r>
              <a:rPr lang="de-CH" sz="1200" kern="1200" dirty="0">
                <a:solidFill>
                  <a:schemeClr val="tx1"/>
                </a:solidFill>
                <a:effectLst/>
                <a:latin typeface="Arial" charset="0"/>
                <a:ea typeface="+mn-ea"/>
                <a:cs typeface="+mn-cs"/>
              </a:rPr>
              <a:t>Mit heftigen Gefühlsausbrüchen umgehen lernen</a:t>
            </a:r>
          </a:p>
          <a:p>
            <a:pPr lvl="0"/>
            <a:r>
              <a:rPr lang="de-CH" sz="1200" kern="1200" dirty="0">
                <a:solidFill>
                  <a:schemeClr val="tx1"/>
                </a:solidFill>
                <a:effectLst/>
                <a:latin typeface="Arial" charset="0"/>
                <a:ea typeface="+mn-ea"/>
                <a:cs typeface="+mn-cs"/>
              </a:rPr>
              <a:t>Mit körperlichen Schmerzen umgehen lernen</a:t>
            </a:r>
          </a:p>
          <a:p>
            <a:pPr lvl="0"/>
            <a:r>
              <a:rPr lang="de-CH" sz="1200" kern="1200" dirty="0">
                <a:solidFill>
                  <a:schemeClr val="tx1"/>
                </a:solidFill>
                <a:effectLst/>
                <a:latin typeface="Arial" charset="0"/>
                <a:ea typeface="+mn-ea"/>
                <a:cs typeface="+mn-cs"/>
              </a:rPr>
              <a:t>Die tiefe Trauer nach dem Tod meines Partners  verarbeiten/überwinden</a:t>
            </a:r>
          </a:p>
          <a:p>
            <a:pPr lvl="0"/>
            <a:r>
              <a:rPr lang="de-CH" sz="1200" kern="1200" dirty="0">
                <a:solidFill>
                  <a:schemeClr val="tx1"/>
                </a:solidFill>
                <a:effectLst/>
                <a:latin typeface="Arial" charset="0"/>
                <a:ea typeface="+mn-ea"/>
                <a:cs typeface="+mn-cs"/>
              </a:rPr>
              <a:t>Meine psychosomatischen Beschwerden besser bewältigen</a:t>
            </a:r>
          </a:p>
          <a:p>
            <a:pPr lvl="0"/>
            <a:r>
              <a:rPr lang="de-CH" sz="1200" kern="1200" dirty="0">
                <a:solidFill>
                  <a:schemeClr val="tx1"/>
                </a:solidFill>
                <a:effectLst/>
                <a:latin typeface="Arial" charset="0"/>
                <a:ea typeface="+mn-ea"/>
                <a:cs typeface="+mn-cs"/>
              </a:rPr>
              <a:t>Mich um soziale Kontakte, meine Interessen und positive Freizeitaktivitäten kümmern</a:t>
            </a:r>
          </a:p>
          <a:p>
            <a:pPr lvl="0"/>
            <a:r>
              <a:rPr lang="de-CH" sz="1200" kern="1200" dirty="0">
                <a:solidFill>
                  <a:schemeClr val="tx1"/>
                </a:solidFill>
                <a:effectLst/>
                <a:latin typeface="Arial" charset="0"/>
                <a:ea typeface="+mn-ea"/>
                <a:cs typeface="+mn-cs"/>
              </a:rPr>
              <a:t>Mich um mehr Lebensqualität kümmern</a:t>
            </a:r>
          </a:p>
          <a:p>
            <a:pPr lvl="0"/>
            <a:r>
              <a:rPr lang="de-CH" sz="1200" kern="1200" dirty="0">
                <a:solidFill>
                  <a:schemeClr val="tx1"/>
                </a:solidFill>
                <a:effectLst/>
                <a:latin typeface="Arial" charset="0"/>
                <a:ea typeface="+mn-ea"/>
                <a:cs typeface="+mn-cs"/>
              </a:rPr>
              <a:t>Eine bessere Tagesstruktur aufbauen</a:t>
            </a:r>
          </a:p>
          <a:p>
            <a:pPr lvl="0"/>
            <a:r>
              <a:rPr lang="de-CH" sz="1200" kern="1200" dirty="0">
                <a:solidFill>
                  <a:schemeClr val="tx1"/>
                </a:solidFill>
                <a:effectLst/>
                <a:latin typeface="Arial" charset="0"/>
                <a:ea typeface="+mn-ea"/>
                <a:cs typeface="+mn-cs"/>
              </a:rPr>
              <a:t>Mich nicht mehr über jede Kleinigkeit ärgern und so viel Streit mit meiner Tochter haben</a:t>
            </a:r>
          </a:p>
          <a:p>
            <a:pPr lvl="0"/>
            <a:r>
              <a:rPr lang="de-CH" sz="1200" kern="1200" dirty="0">
                <a:solidFill>
                  <a:schemeClr val="tx1"/>
                </a:solidFill>
                <a:effectLst/>
                <a:latin typeface="Arial" charset="0"/>
                <a:ea typeface="+mn-ea"/>
                <a:cs typeface="+mn-cs"/>
              </a:rPr>
              <a:t>Mehr Durchhaltevermögen und Selbstdisziplin entwickeln</a:t>
            </a:r>
          </a:p>
          <a:p>
            <a:pPr lvl="0"/>
            <a:r>
              <a:rPr lang="de-CH" sz="1200" kern="1200" dirty="0">
                <a:solidFill>
                  <a:schemeClr val="tx1"/>
                </a:solidFill>
                <a:effectLst/>
                <a:latin typeface="Arial" charset="0"/>
                <a:ea typeface="+mn-ea"/>
                <a:cs typeface="+mn-cs"/>
              </a:rPr>
              <a:t>Von meinen wiederholten, sinnlosen und zeitraubenden Gedanken und Handlungen loskommen (z.B. Händewaschen, Ordnen etc.)</a:t>
            </a:r>
          </a:p>
          <a:p>
            <a:pPr lvl="0"/>
            <a:r>
              <a:rPr lang="de-CH" sz="1200" kern="1200" dirty="0">
                <a:solidFill>
                  <a:schemeClr val="tx1"/>
                </a:solidFill>
                <a:effectLst/>
                <a:latin typeface="Arial" charset="0"/>
                <a:ea typeface="+mn-ea"/>
                <a:cs typeface="+mn-cs"/>
              </a:rPr>
              <a:t>Wieder besser schlafen können (Ein- und Durchschlafen)</a:t>
            </a:r>
          </a:p>
          <a:p>
            <a:pPr lvl="0"/>
            <a:r>
              <a:rPr lang="de-CH" sz="1200" kern="1200" dirty="0">
                <a:solidFill>
                  <a:schemeClr val="tx1"/>
                </a:solidFill>
                <a:effectLst/>
                <a:latin typeface="Arial" charset="0"/>
                <a:ea typeface="+mn-ea"/>
                <a:cs typeface="+mn-cs"/>
              </a:rPr>
              <a:t>Mich tagsüber ausgeruht und leistungsstark fühlen</a:t>
            </a:r>
          </a:p>
          <a:p>
            <a:pPr lvl="0"/>
            <a:r>
              <a:rPr lang="de-CH" sz="1200" kern="1200" dirty="0">
                <a:solidFill>
                  <a:schemeClr val="tx1"/>
                </a:solidFill>
                <a:effectLst/>
                <a:latin typeface="Arial" charset="0"/>
                <a:ea typeface="+mn-ea"/>
                <a:cs typeface="+mn-cs"/>
              </a:rPr>
              <a:t>Mein Suchtmittelkonsum (Alkohol) unter Kontrolle bringen</a:t>
            </a:r>
          </a:p>
          <a:p>
            <a:pPr lvl="0"/>
            <a:r>
              <a:rPr lang="de-CH" sz="1200" kern="1200" dirty="0">
                <a:solidFill>
                  <a:schemeClr val="tx1"/>
                </a:solidFill>
                <a:effectLst/>
                <a:latin typeface="Arial" charset="0"/>
                <a:ea typeface="+mn-ea"/>
                <a:cs typeface="+mn-cs"/>
              </a:rPr>
              <a:t>Besser mit anderen Leuten reden lernen und Kontakte knüpfen</a:t>
            </a:r>
          </a:p>
          <a:p>
            <a:pPr lvl="0"/>
            <a:r>
              <a:rPr lang="de-CH" sz="1200" kern="1200" dirty="0">
                <a:solidFill>
                  <a:schemeClr val="tx1"/>
                </a:solidFill>
                <a:effectLst/>
                <a:latin typeface="Arial" charset="0"/>
                <a:ea typeface="+mn-ea"/>
                <a:cs typeface="+mn-cs"/>
              </a:rPr>
              <a:t>Ein schlimmes, traumatischer Erlebnis überwinden</a:t>
            </a:r>
          </a:p>
          <a:p>
            <a:pPr lvl="0"/>
            <a:r>
              <a:rPr lang="de-CH" sz="1200" kern="1200" dirty="0">
                <a:solidFill>
                  <a:schemeClr val="tx1"/>
                </a:solidFill>
                <a:effectLst/>
                <a:latin typeface="Arial" charset="0"/>
                <a:ea typeface="+mn-ea"/>
                <a:cs typeface="+mn-cs"/>
              </a:rPr>
              <a:t>Nach meiner Trennung vor 4 Monaten neue Ziele und Wege im Leben  finden</a:t>
            </a:r>
          </a:p>
          <a:p>
            <a:pPr lvl="0"/>
            <a:endParaRPr lang="de-CH" sz="1200" kern="1200" dirty="0">
              <a:solidFill>
                <a:schemeClr val="tx1"/>
              </a:solidFill>
              <a:effectLst/>
              <a:latin typeface="Arial" charset="0"/>
              <a:ea typeface="+mn-ea"/>
              <a:cs typeface="+mn-cs"/>
            </a:endParaRPr>
          </a:p>
          <a:p>
            <a:pPr lvl="0"/>
            <a:endParaRPr lang="de-CH" sz="1200" kern="1200" dirty="0">
              <a:solidFill>
                <a:schemeClr val="tx1"/>
              </a:solidFill>
              <a:effectLst/>
              <a:latin typeface="Arial" charset="0"/>
              <a:ea typeface="+mn-ea"/>
              <a:cs typeface="+mn-cs"/>
            </a:endParaRPr>
          </a:p>
          <a:p>
            <a:pPr lvl="0"/>
            <a:r>
              <a:rPr lang="de-CH" sz="1200" kern="1200" dirty="0">
                <a:solidFill>
                  <a:schemeClr val="tx1"/>
                </a:solidFill>
                <a:effectLst/>
                <a:latin typeface="Arial" charset="0"/>
                <a:ea typeface="+mn-ea"/>
                <a:cs typeface="+mn-cs"/>
              </a:rPr>
              <a:t>Gefunden bei  </a:t>
            </a:r>
            <a:r>
              <a:rPr lang="de-CH" dirty="0">
                <a:hlinkClick r:id="rId3"/>
              </a:rPr>
              <a:t>http://www.psychotherapie-paterok.de/therapieziele.html</a:t>
            </a:r>
            <a:endParaRPr lang="de-CH" sz="1200" kern="1200" dirty="0">
              <a:solidFill>
                <a:schemeClr val="tx1"/>
              </a:solidFill>
              <a:effectLst/>
              <a:latin typeface="Arial" charset="0"/>
              <a:ea typeface="+mn-ea"/>
              <a:cs typeface="+mn-cs"/>
            </a:endParaRPr>
          </a:p>
          <a:p>
            <a:endParaRPr lang="de-CH" dirty="0"/>
          </a:p>
        </p:txBody>
      </p:sp>
      <p:sp>
        <p:nvSpPr>
          <p:cNvPr id="4" name="Foliennummernplatzhalter 3"/>
          <p:cNvSpPr>
            <a:spLocks noGrp="1"/>
          </p:cNvSpPr>
          <p:nvPr>
            <p:ph type="sldNum" sz="quarter" idx="10"/>
          </p:nvPr>
        </p:nvSpPr>
        <p:spPr/>
        <p:txBody>
          <a:bodyPr/>
          <a:lstStyle/>
          <a:p>
            <a:pPr>
              <a:defRPr/>
            </a:pPr>
            <a:fld id="{AE6C67FE-1DB5-4651-B9C6-02630C7B75BA}" type="slidenum">
              <a:rPr lang="en-US" smtClean="0"/>
              <a:pPr>
                <a:defRPr/>
              </a:pPr>
              <a:t>12</a:t>
            </a:fld>
            <a:endParaRPr lang="en-US"/>
          </a:p>
        </p:txBody>
      </p:sp>
    </p:spTree>
    <p:extLst>
      <p:ext uri="{BB962C8B-B14F-4D97-AF65-F5344CB8AC3E}">
        <p14:creationId xmlns:p14="http://schemas.microsoft.com/office/powerpoint/2010/main" val="1066902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Exline</a:t>
            </a:r>
            <a:r>
              <a:rPr lang="en-US" sz="1200" kern="1200" dirty="0">
                <a:solidFill>
                  <a:schemeClr val="tx1"/>
                </a:solidFill>
                <a:effectLst/>
                <a:latin typeface="+mn-lt"/>
                <a:ea typeface="+mn-ea"/>
                <a:cs typeface="+mn-cs"/>
              </a:rPr>
              <a:t> JL, </a:t>
            </a:r>
            <a:r>
              <a:rPr lang="en-US" sz="1200" kern="1200" dirty="0" err="1">
                <a:solidFill>
                  <a:schemeClr val="tx1"/>
                </a:solidFill>
                <a:effectLst/>
                <a:latin typeface="+mn-lt"/>
                <a:ea typeface="+mn-ea"/>
                <a:cs typeface="+mn-cs"/>
              </a:rPr>
              <a:t>Pargament</a:t>
            </a:r>
            <a:r>
              <a:rPr lang="en-US" sz="1200" kern="1200" dirty="0">
                <a:solidFill>
                  <a:schemeClr val="tx1"/>
                </a:solidFill>
                <a:effectLst/>
                <a:latin typeface="+mn-lt"/>
                <a:ea typeface="+mn-ea"/>
                <a:cs typeface="+mn-cs"/>
              </a:rPr>
              <a:t> KI, Grubbs JB &amp; </a:t>
            </a:r>
            <a:r>
              <a:rPr lang="en-US" sz="1200" kern="1200" dirty="0" err="1">
                <a:solidFill>
                  <a:schemeClr val="tx1"/>
                </a:solidFill>
                <a:effectLst/>
                <a:latin typeface="+mn-lt"/>
                <a:ea typeface="+mn-ea"/>
                <a:cs typeface="+mn-cs"/>
              </a:rPr>
              <a:t>Yali</a:t>
            </a:r>
            <a:r>
              <a:rPr lang="en-US" sz="1200" kern="1200" dirty="0">
                <a:solidFill>
                  <a:schemeClr val="tx1"/>
                </a:solidFill>
                <a:effectLst/>
                <a:latin typeface="+mn-lt"/>
                <a:ea typeface="+mn-ea"/>
                <a:cs typeface="+mn-cs"/>
              </a:rPr>
              <a:t> AM (2014). The religious and spiritual struggles scale. Development and initial validation. Psychology of Religion and Spirituality 6:208-222.</a:t>
            </a:r>
            <a:endParaRPr lang="de-CH" sz="1200" kern="1200" dirty="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13</a:t>
            </a:fld>
            <a:endParaRPr lang="de-CH"/>
          </a:p>
        </p:txBody>
      </p:sp>
    </p:spTree>
    <p:extLst>
      <p:ext uri="{BB962C8B-B14F-4D97-AF65-F5344CB8AC3E}">
        <p14:creationId xmlns:p14="http://schemas.microsoft.com/office/powerpoint/2010/main" val="3752456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dirty="0"/>
              <a:t>Menninger</a:t>
            </a:r>
            <a:r>
              <a:rPr lang="de-CH" baseline="0" dirty="0"/>
              <a:t> (1961, zitiert bei </a:t>
            </a:r>
            <a:r>
              <a:rPr lang="en-US" sz="1200" kern="1200" dirty="0" err="1">
                <a:solidFill>
                  <a:schemeClr val="tx1"/>
                </a:solidFill>
                <a:effectLst/>
                <a:latin typeface="+mn-lt"/>
                <a:ea typeface="+mn-ea"/>
                <a:cs typeface="+mn-cs"/>
              </a:rPr>
              <a:t>Narramore</a:t>
            </a:r>
            <a:r>
              <a:rPr lang="en-US" sz="1200" kern="1200" dirty="0">
                <a:solidFill>
                  <a:schemeClr val="tx1"/>
                </a:solidFill>
                <a:effectLst/>
                <a:latin typeface="+mn-lt"/>
                <a:ea typeface="+mn-ea"/>
                <a:cs typeface="+mn-cs"/>
              </a:rPr>
              <a:t> B (1994) Dealing with religious resistance in psychotherapy. Journal of Psychology and Theology 22(4):249-258</a:t>
            </a:r>
            <a:endParaRPr lang="de-CH" sz="1200" kern="1200" dirty="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14</a:t>
            </a:fld>
            <a:endParaRPr lang="de-CH"/>
          </a:p>
        </p:txBody>
      </p:sp>
    </p:spTree>
    <p:extLst>
      <p:ext uri="{BB962C8B-B14F-4D97-AF65-F5344CB8AC3E}">
        <p14:creationId xmlns:p14="http://schemas.microsoft.com/office/powerpoint/2010/main" val="3804287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CH" sz="1200" kern="1200" dirty="0">
                <a:solidFill>
                  <a:schemeClr val="tx1"/>
                </a:solidFill>
                <a:effectLst/>
                <a:latin typeface="+mn-lt"/>
                <a:ea typeface="+mn-ea"/>
                <a:cs typeface="+mn-cs"/>
              </a:rPr>
              <a:t>Griffith J (2013). Religion hilft, Religion schadet: Wie der Glaube unsere Gesundheit beeinflusst. Wissenschaftliche Buchgesellschaft, Darmstadt.</a:t>
            </a:r>
          </a:p>
          <a:p>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15</a:t>
            </a:fld>
            <a:endParaRPr lang="de-CH"/>
          </a:p>
        </p:txBody>
      </p:sp>
    </p:spTree>
    <p:extLst>
      <p:ext uri="{BB962C8B-B14F-4D97-AF65-F5344CB8AC3E}">
        <p14:creationId xmlns:p14="http://schemas.microsoft.com/office/powerpoint/2010/main" val="205663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kern="1200" dirty="0">
                <a:solidFill>
                  <a:schemeClr val="tx1"/>
                </a:solidFill>
                <a:effectLst/>
                <a:latin typeface="+mn-lt"/>
                <a:ea typeface="+mn-ea"/>
                <a:cs typeface="+mn-cs"/>
              </a:rPr>
              <a:t>Die ethischen Spannungsfelder wurden von Plante (2007) unter dem Akronym „RRICC“ beschrieben: </a:t>
            </a:r>
            <a:r>
              <a:rPr lang="de-CH" sz="1200" kern="1200" dirty="0" err="1">
                <a:solidFill>
                  <a:schemeClr val="tx1"/>
                </a:solidFill>
                <a:effectLst/>
                <a:latin typeface="+mn-lt"/>
                <a:ea typeface="+mn-ea"/>
                <a:cs typeface="+mn-cs"/>
              </a:rPr>
              <a:t>Respect</a:t>
            </a:r>
            <a:r>
              <a:rPr lang="de-CH" sz="1200" kern="1200" dirty="0">
                <a:solidFill>
                  <a:schemeClr val="tx1"/>
                </a:solidFill>
                <a:effectLst/>
                <a:latin typeface="+mn-lt"/>
                <a:ea typeface="+mn-ea"/>
                <a:cs typeface="+mn-cs"/>
              </a:rPr>
              <a:t>, </a:t>
            </a:r>
            <a:r>
              <a:rPr lang="de-CH" sz="1200" kern="1200" dirty="0" err="1">
                <a:solidFill>
                  <a:schemeClr val="tx1"/>
                </a:solidFill>
                <a:effectLst/>
                <a:latin typeface="+mn-lt"/>
                <a:ea typeface="+mn-ea"/>
                <a:cs typeface="+mn-cs"/>
              </a:rPr>
              <a:t>Responsibility</a:t>
            </a:r>
            <a:r>
              <a:rPr lang="de-CH" sz="1200" kern="1200" dirty="0">
                <a:solidFill>
                  <a:schemeClr val="tx1"/>
                </a:solidFill>
                <a:effectLst/>
                <a:latin typeface="+mn-lt"/>
                <a:ea typeface="+mn-ea"/>
                <a:cs typeface="+mn-cs"/>
              </a:rPr>
              <a:t> (Verantwortung), </a:t>
            </a:r>
            <a:r>
              <a:rPr lang="de-CH" sz="1200" kern="1200" dirty="0" err="1">
                <a:solidFill>
                  <a:schemeClr val="tx1"/>
                </a:solidFill>
                <a:effectLst/>
                <a:latin typeface="+mn-lt"/>
                <a:ea typeface="+mn-ea"/>
                <a:cs typeface="+mn-cs"/>
              </a:rPr>
              <a:t>Integrity</a:t>
            </a:r>
            <a:r>
              <a:rPr lang="de-CH" sz="1200" kern="1200" dirty="0">
                <a:solidFill>
                  <a:schemeClr val="tx1"/>
                </a:solidFill>
                <a:effectLst/>
                <a:latin typeface="+mn-lt"/>
                <a:ea typeface="+mn-ea"/>
                <a:cs typeface="+mn-cs"/>
              </a:rPr>
              <a:t>, Competence und </a:t>
            </a:r>
            <a:r>
              <a:rPr lang="de-CH" sz="1200" kern="1200" dirty="0" err="1">
                <a:solidFill>
                  <a:schemeClr val="tx1"/>
                </a:solidFill>
                <a:effectLst/>
                <a:latin typeface="+mn-lt"/>
                <a:ea typeface="+mn-ea"/>
                <a:cs typeface="+mn-cs"/>
              </a:rPr>
              <a:t>Concern</a:t>
            </a:r>
            <a:r>
              <a:rPr lang="de-CH" sz="1200" kern="1200" dirty="0">
                <a:solidFill>
                  <a:schemeClr val="tx1"/>
                </a:solidFill>
                <a:effectLst/>
                <a:latin typeface="+mn-lt"/>
                <a:ea typeface="+mn-ea"/>
                <a:cs typeface="+mn-cs"/>
              </a:rPr>
              <a:t>. Der Therapeut ist in erster Linie dem Wohlbefinden des Patienten verpflichtet. Es gilt sorgfältig abzuwägen zwischen Einhaltung von religiösen Pflichten und Schaden für Gesundheit und Seele. Integrität bedeutet aber auch, sich nicht in Rollenkonflikte verwickeln zu lassen. So kann es sein, dass eine Patientin von einem Priester überwiesen wird, jedoch mit dem Auftrag, sie so weit wiederherzustellen, dass sie die Anforderungen der religiösen Gemeinschaft wieder erfüllen kann. Eine sorgfältige Klärung des Auftrages, der Rollenverteilung und der Eigenständigkeit der Patientin ist ethisch unabdingbar. </a:t>
            </a:r>
          </a:p>
          <a:p>
            <a:r>
              <a:rPr lang="de-CH" sz="1200" kern="1200" dirty="0">
                <a:solidFill>
                  <a:schemeClr val="tx1"/>
                </a:solidFill>
                <a:effectLst/>
                <a:latin typeface="+mn-lt"/>
                <a:ea typeface="+mn-ea"/>
                <a:cs typeface="+mn-cs"/>
              </a:rPr>
              <a:t>Die interkulturelle Kompetenz kann durch eine Vertrautheit mit Religion (sei dies durch Begegnungen oder durch eine intensive Selbsterfahrung) stark gefördert werden. Für das orthodoxe Judentum haben </a:t>
            </a:r>
            <a:r>
              <a:rPr lang="de-CH" sz="1200" kern="1200" dirty="0" err="1">
                <a:solidFill>
                  <a:schemeClr val="tx1"/>
                </a:solidFill>
                <a:effectLst/>
                <a:latin typeface="+mn-lt"/>
                <a:ea typeface="+mn-ea"/>
                <a:cs typeface="+mn-cs"/>
              </a:rPr>
              <a:t>Bilu</a:t>
            </a:r>
            <a:r>
              <a:rPr lang="de-CH" sz="1200" kern="1200" dirty="0">
                <a:solidFill>
                  <a:schemeClr val="tx1"/>
                </a:solidFill>
                <a:effectLst/>
                <a:latin typeface="+mn-lt"/>
                <a:ea typeface="+mn-ea"/>
                <a:cs typeface="+mn-cs"/>
              </a:rPr>
              <a:t> &amp; </a:t>
            </a:r>
            <a:r>
              <a:rPr lang="de-CH" sz="1200" kern="1200" dirty="0" err="1">
                <a:solidFill>
                  <a:schemeClr val="tx1"/>
                </a:solidFill>
                <a:effectLst/>
                <a:latin typeface="+mn-lt"/>
                <a:ea typeface="+mn-ea"/>
                <a:cs typeface="+mn-cs"/>
              </a:rPr>
              <a:t>Witztum</a:t>
            </a:r>
            <a:r>
              <a:rPr lang="de-CH" sz="1200" kern="1200" dirty="0">
                <a:solidFill>
                  <a:schemeClr val="tx1"/>
                </a:solidFill>
                <a:effectLst/>
                <a:latin typeface="+mn-lt"/>
                <a:ea typeface="+mn-ea"/>
                <a:cs typeface="+mn-cs"/>
              </a:rPr>
              <a:t> (1993) einen sehr anschaulichen Leitfaden zum Verständnis von Patienten aus diesem Hintergrund geschrieben. Die unterschiedlichen Werte von Patient und Psychotherapeut erfordern dabei ein sorgfältiges Abwägen von Begrifflichkeiten und therapeutischen Zielsetzungen (</a:t>
            </a:r>
            <a:r>
              <a:rPr lang="de-CH" sz="1200" kern="1200" dirty="0" err="1">
                <a:solidFill>
                  <a:schemeClr val="tx1"/>
                </a:solidFill>
                <a:effectLst/>
                <a:latin typeface="+mn-lt"/>
                <a:ea typeface="+mn-ea"/>
                <a:cs typeface="+mn-cs"/>
              </a:rPr>
              <a:t>Worthington</a:t>
            </a:r>
            <a:r>
              <a:rPr lang="de-CH" sz="1200" kern="1200" dirty="0">
                <a:solidFill>
                  <a:schemeClr val="tx1"/>
                </a:solidFill>
                <a:effectLst/>
                <a:latin typeface="+mn-lt"/>
                <a:ea typeface="+mn-ea"/>
                <a:cs typeface="+mn-cs"/>
              </a:rPr>
              <a:t> 1988). Integrität bedeutet dabei auch, dass der Therapeut dazu stehen darf, dass er zwar nicht alle Glaubenssätze teilen kann, aber versucht, sich in die Welt des Patienten einzufühlen. </a:t>
            </a:r>
            <a:r>
              <a:rPr lang="de-CH" sz="1200" kern="1200" dirty="0" err="1">
                <a:solidFill>
                  <a:schemeClr val="tx1"/>
                </a:solidFill>
                <a:effectLst/>
                <a:latin typeface="+mn-lt"/>
                <a:ea typeface="+mn-ea"/>
                <a:cs typeface="+mn-cs"/>
              </a:rPr>
              <a:t>Bilu</a:t>
            </a:r>
            <a:r>
              <a:rPr lang="de-CH" sz="1200" kern="1200" dirty="0">
                <a:solidFill>
                  <a:schemeClr val="tx1"/>
                </a:solidFill>
                <a:effectLst/>
                <a:latin typeface="+mn-lt"/>
                <a:ea typeface="+mn-ea"/>
                <a:cs typeface="+mn-cs"/>
              </a:rPr>
              <a:t> &amp; </a:t>
            </a:r>
            <a:r>
              <a:rPr lang="de-CH" sz="1200" kern="1200" dirty="0" err="1">
                <a:solidFill>
                  <a:schemeClr val="tx1"/>
                </a:solidFill>
                <a:effectLst/>
                <a:latin typeface="+mn-lt"/>
                <a:ea typeface="+mn-ea"/>
                <a:cs typeface="+mn-cs"/>
              </a:rPr>
              <a:t>Witztum</a:t>
            </a:r>
            <a:r>
              <a:rPr lang="de-CH" sz="1200" kern="1200" dirty="0">
                <a:solidFill>
                  <a:schemeClr val="tx1"/>
                </a:solidFill>
                <a:effectLst/>
                <a:latin typeface="+mn-lt"/>
                <a:ea typeface="+mn-ea"/>
                <a:cs typeface="+mn-cs"/>
              </a:rPr>
              <a:t> (1993) nennen dies eine „temporäre Suspension des Unglaubens“ auf beiden Seiten. Wenn eine klare therapeutische Haltung verbunden wird mit einer warmherzigen Anteilnahme am persönlichen Ergehen der Person, dann kann die Therapie mit hochreligiösen Menschen nicht nur erfolgreich sein, sondern auch für den Therapeuten im besten Sinne „inspirierend“ sein.</a:t>
            </a:r>
          </a:p>
        </p:txBody>
      </p:sp>
      <p:sp>
        <p:nvSpPr>
          <p:cNvPr id="4" name="Foliennummernplatzhalter 3"/>
          <p:cNvSpPr>
            <a:spLocks noGrp="1"/>
          </p:cNvSpPr>
          <p:nvPr>
            <p:ph type="sldNum" sz="quarter" idx="10"/>
          </p:nvPr>
        </p:nvSpPr>
        <p:spPr/>
        <p:txBody>
          <a:bodyPr/>
          <a:lstStyle/>
          <a:p>
            <a:fld id="{233C9692-F9B6-4752-82D8-A692B8862853}" type="slidenum">
              <a:rPr lang="de-CH" smtClean="0"/>
              <a:t>20</a:t>
            </a:fld>
            <a:endParaRPr lang="de-CH"/>
          </a:p>
        </p:txBody>
      </p:sp>
    </p:spTree>
    <p:extLst>
      <p:ext uri="{BB962C8B-B14F-4D97-AF65-F5344CB8AC3E}">
        <p14:creationId xmlns:p14="http://schemas.microsoft.com/office/powerpoint/2010/main" val="3956703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55675" eaLnBrk="0" hangingPunct="0">
              <a:defRPr sz="1400" b="1">
                <a:solidFill>
                  <a:schemeClr val="tx1"/>
                </a:solidFill>
                <a:latin typeface="Arial" panose="020B0604020202020204" pitchFamily="34" charset="0"/>
              </a:defRPr>
            </a:lvl1pPr>
            <a:lvl2pPr marL="742950" indent="-285750" defTabSz="955675" eaLnBrk="0" hangingPunct="0">
              <a:defRPr sz="1400" b="1">
                <a:solidFill>
                  <a:schemeClr val="tx1"/>
                </a:solidFill>
                <a:latin typeface="Arial" panose="020B0604020202020204" pitchFamily="34" charset="0"/>
              </a:defRPr>
            </a:lvl2pPr>
            <a:lvl3pPr marL="1143000" indent="-228600" defTabSz="955675" eaLnBrk="0" hangingPunct="0">
              <a:defRPr sz="1400" b="1">
                <a:solidFill>
                  <a:schemeClr val="tx1"/>
                </a:solidFill>
                <a:latin typeface="Arial" panose="020B0604020202020204" pitchFamily="34" charset="0"/>
              </a:defRPr>
            </a:lvl3pPr>
            <a:lvl4pPr marL="1600200" indent="-228600" defTabSz="955675" eaLnBrk="0" hangingPunct="0">
              <a:defRPr sz="1400" b="1">
                <a:solidFill>
                  <a:schemeClr val="tx1"/>
                </a:solidFill>
                <a:latin typeface="Arial" panose="020B0604020202020204" pitchFamily="34" charset="0"/>
              </a:defRPr>
            </a:lvl4pPr>
            <a:lvl5pPr marL="2057400" indent="-228600" defTabSz="955675" eaLnBrk="0" hangingPunct="0">
              <a:defRPr sz="1400" b="1">
                <a:solidFill>
                  <a:schemeClr val="tx1"/>
                </a:solidFill>
                <a:latin typeface="Arial" panose="020B0604020202020204" pitchFamily="34" charset="0"/>
              </a:defRPr>
            </a:lvl5pPr>
            <a:lvl6pPr marL="2514600" indent="-228600" defTabSz="955675"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defTabSz="955675"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defTabSz="955675"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defTabSz="955675"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fld id="{5C514ECD-30F3-4ACC-BD20-83A6ABDC9CAF}" type="slidenum">
              <a:rPr lang="de-CH" altLang="de-DE" sz="1300" b="0"/>
              <a:pPr eaLnBrk="1" hangingPunct="1"/>
              <a:t>22</a:t>
            </a:fld>
            <a:endParaRPr lang="de-CH" altLang="de-DE" sz="1300" b="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de-DE">
              <a:latin typeface="Arial" panose="020B0604020202020204" pitchFamily="34" charset="0"/>
            </a:endParaRPr>
          </a:p>
        </p:txBody>
      </p:sp>
    </p:spTree>
    <p:extLst>
      <p:ext uri="{BB962C8B-B14F-4D97-AF65-F5344CB8AC3E}">
        <p14:creationId xmlns:p14="http://schemas.microsoft.com/office/powerpoint/2010/main" val="383294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09601"/>
            <a:ext cx="7772400" cy="3467471"/>
          </a:xfrm>
        </p:spPr>
        <p:txBody>
          <a:bodyPr anchor="b">
            <a:noAutofit/>
          </a:bodyPr>
          <a:lstStyle>
            <a:lvl1pPr>
              <a:lnSpc>
                <a:spcPct val="100000"/>
              </a:lnSpc>
              <a:defRPr sz="4800" baseline="0"/>
            </a:lvl1pPr>
          </a:lstStyle>
          <a:p>
            <a:r>
              <a:rPr lang="de-DE" dirty="0"/>
              <a:t>Text</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rgbClr val="8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36104"/>
          </a:xfrm>
        </p:spPr>
        <p:txBody>
          <a:bodyPr/>
          <a:lstStyle/>
          <a:p>
            <a:r>
              <a:rPr lang="de-DE" dirty="0"/>
              <a:t>Titelmasterformat durch Klicken bearbeiten</a:t>
            </a:r>
            <a:endParaRPr lang="en-US" dirty="0"/>
          </a:p>
        </p:txBody>
      </p:sp>
      <p:sp>
        <p:nvSpPr>
          <p:cNvPr id="3" name="Content Placeholder 2"/>
          <p:cNvSpPr>
            <a:spLocks noGrp="1"/>
          </p:cNvSpPr>
          <p:nvPr>
            <p:ph idx="1"/>
          </p:nvPr>
        </p:nvSpPr>
        <p:spPr>
          <a:xfrm>
            <a:off x="457200" y="1484784"/>
            <a:ext cx="8229600" cy="4425355"/>
          </a:xfrm>
        </p:spPr>
        <p:txBody>
          <a:bodyPr/>
          <a:lstStyle>
            <a:lvl1pPr marL="268288" indent="-268288">
              <a:buClr>
                <a:schemeClr val="accent4">
                  <a:lumMod val="50000"/>
                </a:schemeClr>
              </a:buClr>
              <a:buFont typeface="Wingdings" panose="05000000000000000000" pitchFamily="2" charset="2"/>
              <a:buChar char="§"/>
              <a:defRPr b="0"/>
            </a:lvl1pPr>
            <a:lvl5pPr>
              <a:defRPr/>
            </a:lvl5pPr>
            <a:lvl6pPr>
              <a:defRPr/>
            </a:lvl6pPr>
            <a:lvl7pPr>
              <a:defRPr/>
            </a:lvl7pPr>
            <a:lvl8pPr>
              <a:defRPr/>
            </a:lvl8pPr>
            <a:lvl9pPr>
              <a:buFont typeface="Arial" pitchFamily="34" charset="0"/>
              <a:buChar char="•"/>
              <a:defRPr/>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n-lt"/>
                <a:ea typeface="+mj-ea"/>
                <a:cs typeface="+mj-cs"/>
              </a:defRPr>
            </a:lvl1pPr>
          </a:lstStyle>
          <a:p>
            <a:r>
              <a:rPr lang="de-DE" dirty="0"/>
              <a:t>Titelmasterformat durch Klicken bearbeiten</a:t>
            </a:r>
            <a:endParaRPr lang="en-US" dirty="0"/>
          </a:p>
        </p:txBody>
      </p:sp>
      <p:sp>
        <p:nvSpPr>
          <p:cNvPr id="3" name="Text Placeholder 2"/>
          <p:cNvSpPr>
            <a:spLocks noGrp="1"/>
          </p:cNvSpPr>
          <p:nvPr>
            <p:ph type="body" idx="1"/>
          </p:nvPr>
        </p:nvSpPr>
        <p:spPr>
          <a:xfrm>
            <a:off x="722313" y="4653136"/>
            <a:ext cx="7772400" cy="547514"/>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b="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9" name="Content Placeholder 8"/>
          <p:cNvSpPr>
            <a:spLocks noGrp="1"/>
          </p:cNvSpPr>
          <p:nvPr>
            <p:ph sz="quarter" idx="13"/>
          </p:nvPr>
        </p:nvSpPr>
        <p:spPr>
          <a:xfrm>
            <a:off x="365760" y="1600200"/>
            <a:ext cx="4041648" cy="4526280"/>
          </a:xfrm>
        </p:spPr>
        <p:txBody>
          <a:bodyPr/>
          <a:lstStyle>
            <a:lvl1pPr>
              <a:defRPr sz="2400" b="0"/>
            </a:lvl1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8" name="Foliennummernplatzhalter 3"/>
          <p:cNvSpPr txBox="1">
            <a:spLocks/>
          </p:cNvSpPr>
          <p:nvPr userDrawn="1"/>
        </p:nvSpPr>
        <p:spPr>
          <a:xfrm>
            <a:off x="3491880" y="6309320"/>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70C0CA-37E3-453F-9FE0-729D0D5BABF1}"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11" name="Content Placeholder 10"/>
          <p:cNvSpPr>
            <a:spLocks noGrp="1"/>
          </p:cNvSpPr>
          <p:nvPr>
            <p:ph sz="quarter" idx="13"/>
          </p:nvPr>
        </p:nvSpPr>
        <p:spPr>
          <a:xfrm>
            <a:off x="457200" y="2212848"/>
            <a:ext cx="4041648" cy="3913632"/>
          </a:xfrm>
        </p:spPr>
        <p:txBody>
          <a:bodyPr/>
          <a:lstStyle>
            <a:lvl1pPr>
              <a:defRPr sz="2400" b="0"/>
            </a:lvl1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3" name="Content Placeholder 12"/>
          <p:cNvSpPr>
            <a:spLocks noGrp="1"/>
          </p:cNvSpPr>
          <p:nvPr>
            <p:ph sz="quarter" idx="14"/>
          </p:nvPr>
        </p:nvSpPr>
        <p:spPr>
          <a:xfrm>
            <a:off x="4672584" y="2212848"/>
            <a:ext cx="4041648" cy="3913187"/>
          </a:xfrm>
        </p:spPr>
        <p:txBody>
          <a:bodyPr/>
          <a:lstStyle>
            <a:lvl1pPr>
              <a:defRPr sz="2400" b="0"/>
            </a:lvl1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a:t>Titelmasterformat durch Klicken bearbeiten</a:t>
            </a:r>
            <a:endParaRPr lang="de-CH"/>
          </a:p>
        </p:txBody>
      </p:sp>
      <p:sp>
        <p:nvSpPr>
          <p:cNvPr id="4" name="Slide Number Placeholder 5"/>
          <p:cNvSpPr>
            <a:spLocks noGrp="1"/>
          </p:cNvSpPr>
          <p:nvPr>
            <p:ph type="sldNum" sz="quarter" idx="4"/>
          </p:nvPr>
        </p:nvSpPr>
        <p:spPr>
          <a:xfrm>
            <a:off x="8645159" y="39539"/>
            <a:ext cx="561975" cy="365125"/>
          </a:xfrm>
          <a:prstGeom prst="rect">
            <a:avLst/>
          </a:prstGeom>
        </p:spPr>
        <p:txBody>
          <a:bodyPr vert="horz" lIns="27432" tIns="45720" rIns="45720" bIns="45720" rtlCol="0" anchor="ctr"/>
          <a:lstStyle>
            <a:lvl1pPr algn="l">
              <a:defRPr sz="1200" b="1">
                <a:solidFill>
                  <a:schemeClr val="bg1"/>
                </a:solidFill>
                <a:latin typeface="Calibri" pitchFamily="34" charset="0"/>
              </a:defRPr>
            </a:lvl1pPr>
          </a:lstStyle>
          <a:p>
            <a:fld id="{BA9B540C-44DA-4F69-89C9-7C84606640D3}"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de-DE"/>
              <a:t>Titelmasterformat durch Klicken bearbeiten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studium-religion-psychotherapie.d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15813"/>
            <a:ext cx="8229600" cy="824955"/>
          </a:xfrm>
          <a:prstGeom prst="rect">
            <a:avLst/>
          </a:prstGeom>
        </p:spPr>
        <p:txBody>
          <a:bodyPr vert="horz" lIns="91440" tIns="45720" rIns="91440" bIns="45720" rtlCol="0" anchor="ctr" anchorCtr="0">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457200" y="1556792"/>
            <a:ext cx="8229600" cy="4425355"/>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pic>
        <p:nvPicPr>
          <p:cNvPr id="5" name="Grafik 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27290" y="6198171"/>
            <a:ext cx="750168" cy="562626"/>
          </a:xfrm>
          <a:prstGeom prst="rect">
            <a:avLst/>
          </a:prstGeom>
        </p:spPr>
      </p:pic>
      <p:pic>
        <p:nvPicPr>
          <p:cNvPr id="8" name="Grafik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320" y="-408334"/>
            <a:ext cx="9144000" cy="816668"/>
          </a:xfrm>
          <a:prstGeom prst="rect">
            <a:avLst/>
          </a:prstGeom>
        </p:spPr>
      </p:pic>
      <p:pic>
        <p:nvPicPr>
          <p:cNvPr id="6" name="Grafik 5">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339347"/>
            <a:ext cx="3779912" cy="28027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Lst>
  <p:hf hdr="0"/>
  <p:txStyles>
    <p:titleStyle>
      <a:lvl1pPr algn="ctr" defTabSz="914400" rtl="0" eaLnBrk="1" latinLnBrk="0" hangingPunct="1">
        <a:lnSpc>
          <a:spcPct val="100000"/>
        </a:lnSpc>
        <a:spcBef>
          <a:spcPct val="0"/>
        </a:spcBef>
        <a:buNone/>
        <a:defRPr sz="3200" b="0" kern="1200">
          <a:solidFill>
            <a:schemeClr val="accent1">
              <a:lumMod val="50000"/>
            </a:schemeClr>
          </a:solidFill>
          <a:effectLst/>
          <a:latin typeface="Cambria" pitchFamily="18" charset="0"/>
          <a:ea typeface="+mj-ea"/>
          <a:cs typeface="+mj-cs"/>
        </a:defRPr>
      </a:lvl1pPr>
    </p:titleStyle>
    <p:bodyStyle>
      <a:lvl1pPr marL="342900" indent="-342900" algn="l" defTabSz="914400" rtl="0" eaLnBrk="1" latinLnBrk="0" hangingPunct="1">
        <a:spcBef>
          <a:spcPct val="20000"/>
        </a:spcBef>
        <a:buClr>
          <a:srgbClr val="FFC000"/>
        </a:buClr>
        <a:buFont typeface="Calibri" pitchFamily="34" charset="0"/>
        <a:buChar char="»"/>
        <a:defRPr sz="2400" b="0" kern="120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Calibri" pitchFamily="34" charset="0"/>
        <a:buChar char="»"/>
        <a:defRPr sz="2000" i="1" kern="1200">
          <a:solidFill>
            <a:schemeClr val="accent6">
              <a:lumMod val="50000"/>
            </a:schemeClr>
          </a:solidFill>
          <a:latin typeface="Calibri" pitchFamily="34" charset="0"/>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Calibri" pitchFamily="34" charset="0"/>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Calibri" pitchFamily="34" charset="0"/>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Calibri" pitchFamily="34" charset="0"/>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amuelpfeifer.com/"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br>
              <a:rPr lang="en-US" dirty="0"/>
            </a:br>
            <a:br>
              <a:rPr lang="en-US" dirty="0"/>
            </a:br>
            <a:r>
              <a:rPr lang="en-US" dirty="0"/>
              <a:t>Religious Patients and Secular Therapists – an Ethical Challenge</a:t>
            </a:r>
          </a:p>
        </p:txBody>
      </p:sp>
      <p:sp>
        <p:nvSpPr>
          <p:cNvPr id="3" name="Untertitel 2"/>
          <p:cNvSpPr>
            <a:spLocks noGrp="1"/>
          </p:cNvSpPr>
          <p:nvPr>
            <p:ph type="subTitle" idx="1"/>
          </p:nvPr>
        </p:nvSpPr>
        <p:spPr>
          <a:xfrm>
            <a:off x="1259632" y="4509120"/>
            <a:ext cx="6872808" cy="1219200"/>
          </a:xfrm>
        </p:spPr>
        <p:txBody>
          <a:bodyPr>
            <a:normAutofit/>
          </a:bodyPr>
          <a:lstStyle/>
          <a:p>
            <a:r>
              <a:rPr lang="de-CH" dirty="0"/>
              <a:t>Prof. Dr. med. Samuel Pfeifer, Riehen</a:t>
            </a:r>
          </a:p>
          <a:p>
            <a:r>
              <a:rPr lang="de-CH" dirty="0"/>
              <a:t>Evangelische Hochschule Tabor, Marburg </a:t>
            </a:r>
          </a:p>
        </p:txBody>
      </p:sp>
    </p:spTree>
    <p:extLst>
      <p:ext uri="{BB962C8B-B14F-4D97-AF65-F5344CB8AC3E}">
        <p14:creationId xmlns:p14="http://schemas.microsoft.com/office/powerpoint/2010/main" val="396907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75656" y="6086475"/>
            <a:ext cx="2736304" cy="510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151" name="Rectangle 7"/>
          <p:cNvSpPr>
            <a:spLocks noGrp="1" noChangeArrowheads="1"/>
          </p:cNvSpPr>
          <p:nvPr>
            <p:ph type="title"/>
          </p:nvPr>
        </p:nvSpPr>
        <p:spPr/>
        <p:txBody>
          <a:bodyPr/>
          <a:lstStyle/>
          <a:p>
            <a:r>
              <a:rPr lang="de-CH" dirty="0"/>
              <a:t>Goals in </a:t>
            </a:r>
            <a:r>
              <a:rPr lang="de-CH" dirty="0" err="1"/>
              <a:t>psychotherapy</a:t>
            </a:r>
            <a:endParaRPr lang="en-GB" dirty="0"/>
          </a:p>
        </p:txBody>
      </p:sp>
      <p:pic>
        <p:nvPicPr>
          <p:cNvPr id="6154" name="Picture 10" descr="Ziele Psychotherapie"/>
          <p:cNvPicPr>
            <a:picLocks noGrp="1" noChangeAspect="1" noChangeArrowheads="1"/>
          </p:cNvPicPr>
          <p:nvPr>
            <p:ph idx="1"/>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1187450" y="1412875"/>
            <a:ext cx="6769100" cy="5532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5" name="Text Box 11"/>
          <p:cNvSpPr txBox="1">
            <a:spLocks noChangeArrowheads="1"/>
          </p:cNvSpPr>
          <p:nvPr/>
        </p:nvSpPr>
        <p:spPr bwMode="auto">
          <a:xfrm>
            <a:off x="5076056" y="6086474"/>
            <a:ext cx="367265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de-CH" sz="1100" dirty="0"/>
              <a:t>M. Grosse </a:t>
            </a:r>
            <a:r>
              <a:rPr lang="de-CH" sz="1100" dirty="0" err="1"/>
              <a:t>Holtforth</a:t>
            </a:r>
            <a:r>
              <a:rPr lang="de-CH" sz="1100" dirty="0"/>
              <a:t>  &amp; Grawe 2001</a:t>
            </a:r>
            <a:endParaRPr lang="en-GB" sz="1100" dirty="0"/>
          </a:p>
        </p:txBody>
      </p:sp>
      <p:sp>
        <p:nvSpPr>
          <p:cNvPr id="6157" name="Text Box 13"/>
          <p:cNvSpPr txBox="1">
            <a:spLocks noChangeArrowheads="1"/>
          </p:cNvSpPr>
          <p:nvPr/>
        </p:nvSpPr>
        <p:spPr bwMode="auto">
          <a:xfrm>
            <a:off x="6948488" y="908720"/>
            <a:ext cx="1944687" cy="1200329"/>
          </a:xfrm>
          <a:prstGeom prst="rect">
            <a:avLst/>
          </a:prstGeom>
          <a:solidFill>
            <a:srgbClr val="F4EDB8"/>
          </a:solidFill>
          <a:ln>
            <a:noFill/>
          </a:ln>
          <a:effectLst>
            <a:prstShdw prst="shdw17" dist="17961" dir="2700000">
              <a:srgbClr val="F4EDB8">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de-CH" dirty="0" err="1"/>
              <a:t>only</a:t>
            </a:r>
            <a:r>
              <a:rPr lang="de-CH" dirty="0"/>
              <a:t> 3 % </a:t>
            </a:r>
            <a:r>
              <a:rPr lang="de-CH" dirty="0" err="1"/>
              <a:t>are</a:t>
            </a:r>
            <a:r>
              <a:rPr lang="de-CH" dirty="0"/>
              <a:t> </a:t>
            </a:r>
            <a:r>
              <a:rPr lang="de-CH" dirty="0" err="1"/>
              <a:t>looking</a:t>
            </a:r>
            <a:r>
              <a:rPr lang="de-CH" dirty="0"/>
              <a:t> </a:t>
            </a:r>
            <a:r>
              <a:rPr lang="de-CH" dirty="0" err="1"/>
              <a:t>for</a:t>
            </a:r>
            <a:r>
              <a:rPr lang="de-CH" dirty="0"/>
              <a:t> </a:t>
            </a:r>
            <a:r>
              <a:rPr lang="de-CH" dirty="0" err="1"/>
              <a:t>the</a:t>
            </a:r>
            <a:r>
              <a:rPr lang="de-CH" dirty="0"/>
              <a:t> </a:t>
            </a:r>
            <a:r>
              <a:rPr lang="de-CH" dirty="0" err="1"/>
              <a:t>meaning</a:t>
            </a:r>
            <a:r>
              <a:rPr lang="de-CH" dirty="0"/>
              <a:t>  </a:t>
            </a:r>
            <a:r>
              <a:rPr lang="de-CH" dirty="0" err="1"/>
              <a:t>of</a:t>
            </a:r>
            <a:r>
              <a:rPr lang="de-CH" dirty="0"/>
              <a:t> </a:t>
            </a:r>
            <a:r>
              <a:rPr lang="de-CH" dirty="0" err="1"/>
              <a:t>life</a:t>
            </a:r>
            <a:r>
              <a:rPr lang="de-CH" dirty="0"/>
              <a:t> in </a:t>
            </a:r>
            <a:r>
              <a:rPr lang="de-CH" dirty="0" err="1"/>
              <a:t>therapy</a:t>
            </a:r>
            <a:endParaRPr lang="en-GB" dirty="0"/>
          </a:p>
        </p:txBody>
      </p:sp>
      <p:sp>
        <p:nvSpPr>
          <p:cNvPr id="6156" name="AutoShape 12"/>
          <p:cNvSpPr>
            <a:spLocks noChangeArrowheads="1"/>
          </p:cNvSpPr>
          <p:nvPr/>
        </p:nvSpPr>
        <p:spPr bwMode="auto">
          <a:xfrm rot="-2912128">
            <a:off x="5652294" y="2564607"/>
            <a:ext cx="2808287" cy="1511300"/>
          </a:xfrm>
          <a:prstGeom prst="leftArrow">
            <a:avLst>
              <a:gd name="adj1" fmla="val 50000"/>
              <a:gd name="adj2" fmla="val 46455"/>
            </a:avLst>
          </a:prstGeom>
          <a:gradFill flip="none" rotWithShape="1">
            <a:gsLst>
              <a:gs pos="0">
                <a:srgbClr val="EB7E1B">
                  <a:shade val="30000"/>
                  <a:satMod val="115000"/>
                </a:srgbClr>
              </a:gs>
              <a:gs pos="50000">
                <a:srgbClr val="EB7E1B">
                  <a:shade val="67500"/>
                  <a:satMod val="115000"/>
                </a:srgbClr>
              </a:gs>
              <a:gs pos="100000">
                <a:srgbClr val="EB7E1B">
                  <a:shade val="100000"/>
                  <a:satMod val="115000"/>
                </a:srgbClr>
              </a:gs>
            </a:gsLst>
            <a:lin ang="0" scaled="1"/>
            <a:tileRect/>
          </a:gradFill>
          <a:ln w="38100">
            <a:solidFill>
              <a:srgbClr val="FFC000"/>
            </a:solidFill>
          </a:ln>
          <a:effectLst>
            <a:outerShdw blurRad="50800" dist="38100" dir="2700000" algn="tl" rotWithShape="0">
              <a:prstClr val="black">
                <a:alpha val="40000"/>
              </a:prstClr>
            </a:outerShdw>
          </a:effectLst>
          <a:extLst/>
        </p:spPr>
        <p:txBody>
          <a:bodyPr wrap="none" anchor="ctr"/>
          <a:lstStyle/>
          <a:p>
            <a:endParaRPr lang="de-CH"/>
          </a:p>
        </p:txBody>
      </p:sp>
    </p:spTree>
    <p:extLst>
      <p:ext uri="{BB962C8B-B14F-4D97-AF65-F5344CB8AC3E}">
        <p14:creationId xmlns:p14="http://schemas.microsoft.com/office/powerpoint/2010/main" val="1916455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157"/>
                                        </p:tgtEl>
                                        <p:attrNameLst>
                                          <p:attrName>style.visibility</p:attrName>
                                        </p:attrNameLst>
                                      </p:cBhvr>
                                      <p:to>
                                        <p:strVal val="visible"/>
                                      </p:to>
                                    </p:set>
                                    <p:anim calcmode="lin" valueType="num">
                                      <p:cBhvr additive="base">
                                        <p:cTn id="7" dur="500" fill="hold"/>
                                        <p:tgtEl>
                                          <p:spTgt spid="6157"/>
                                        </p:tgtEl>
                                        <p:attrNameLst>
                                          <p:attrName>ppt_x</p:attrName>
                                        </p:attrNameLst>
                                      </p:cBhvr>
                                      <p:tavLst>
                                        <p:tav tm="0">
                                          <p:val>
                                            <p:strVal val="1+#ppt_w/2"/>
                                          </p:val>
                                        </p:tav>
                                        <p:tav tm="100000">
                                          <p:val>
                                            <p:strVal val="#ppt_x"/>
                                          </p:val>
                                        </p:tav>
                                      </p:tavLst>
                                    </p:anim>
                                    <p:anim calcmode="lin" valueType="num">
                                      <p:cBhvr additive="base">
                                        <p:cTn id="8" dur="500" fill="hold"/>
                                        <p:tgtEl>
                                          <p:spTgt spid="6157"/>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6156"/>
                                        </p:tgtEl>
                                        <p:attrNameLst>
                                          <p:attrName>style.visibility</p:attrName>
                                        </p:attrNameLst>
                                      </p:cBhvr>
                                      <p:to>
                                        <p:strVal val="visible"/>
                                      </p:to>
                                    </p:set>
                                    <p:anim calcmode="lin" valueType="num">
                                      <p:cBhvr additive="base">
                                        <p:cTn id="11" dur="500" fill="hold"/>
                                        <p:tgtEl>
                                          <p:spTgt spid="6156"/>
                                        </p:tgtEl>
                                        <p:attrNameLst>
                                          <p:attrName>ppt_x</p:attrName>
                                        </p:attrNameLst>
                                      </p:cBhvr>
                                      <p:tavLst>
                                        <p:tav tm="0">
                                          <p:val>
                                            <p:strVal val="1+#ppt_w/2"/>
                                          </p:val>
                                        </p:tav>
                                        <p:tav tm="100000">
                                          <p:val>
                                            <p:strVal val="#ppt_x"/>
                                          </p:val>
                                        </p:tav>
                                      </p:tavLst>
                                    </p:anim>
                                    <p:anim calcmode="lin" valueType="num">
                                      <p:cBhvr additive="base">
                                        <p:cTn id="12" dur="500" fill="hold"/>
                                        <p:tgtEl>
                                          <p:spTgt spid="615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animBg="1"/>
      <p:bldP spid="615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txBox="1">
            <a:spLocks noGrp="1"/>
          </p:cNvSpPr>
          <p:nvPr>
            <p:ph type="title"/>
          </p:nvPr>
        </p:nvSpPr>
        <p:spPr>
          <a:xfrm>
            <a:off x="2961233" y="2080592"/>
            <a:ext cx="6154434" cy="2246769"/>
          </a:xfrm>
          <a:prstGeom prst="rect">
            <a:avLst/>
          </a:prstGeom>
          <a:noFill/>
        </p:spPr>
        <p:txBody>
          <a:bodyPr wrap="square" rtlCol="0">
            <a:spAutoFit/>
          </a:bodyPr>
          <a:lstStyle/>
          <a:p>
            <a:pPr algn="l"/>
            <a:r>
              <a:rPr lang="en-US" sz="2800" dirty="0">
                <a:solidFill>
                  <a:schemeClr val="tx1"/>
                </a:solidFill>
              </a:rPr>
              <a:t>How can we approach the topic</a:t>
            </a:r>
            <a:br>
              <a:rPr lang="en-US" sz="2800" dirty="0">
                <a:solidFill>
                  <a:srgbClr val="FF9900"/>
                </a:solidFill>
              </a:rPr>
            </a:br>
            <a:r>
              <a:rPr lang="en-US" sz="2800" dirty="0">
                <a:solidFill>
                  <a:srgbClr val="FF9900"/>
                </a:solidFill>
              </a:rPr>
              <a:t>– in a culturally sensitive way </a:t>
            </a:r>
            <a:br>
              <a:rPr lang="en-US" sz="2800" dirty="0">
                <a:solidFill>
                  <a:srgbClr val="FF9900"/>
                </a:solidFill>
              </a:rPr>
            </a:br>
            <a:r>
              <a:rPr lang="en-US" sz="2800" dirty="0">
                <a:solidFill>
                  <a:srgbClr val="FF9900"/>
                </a:solidFill>
              </a:rPr>
              <a:t>– in ethical responsibility</a:t>
            </a:r>
            <a:br>
              <a:rPr lang="en-US" sz="2800" dirty="0">
                <a:solidFill>
                  <a:srgbClr val="FF9900"/>
                </a:solidFill>
              </a:rPr>
            </a:br>
            <a:r>
              <a:rPr lang="en-US" sz="2800" dirty="0">
                <a:solidFill>
                  <a:srgbClr val="FF9900"/>
                </a:solidFill>
              </a:rPr>
              <a:t>– with a focus on therapeutic goals?</a:t>
            </a:r>
            <a:br>
              <a:rPr lang="en-US" sz="2800" dirty="0">
                <a:solidFill>
                  <a:srgbClr val="FF9900"/>
                </a:solidFill>
              </a:rPr>
            </a:br>
            <a:endParaRPr lang="en-US" sz="2800" dirty="0">
              <a:solidFill>
                <a:schemeClr val="tx1"/>
              </a:solidFill>
            </a:endParaRPr>
          </a:p>
        </p:txBody>
      </p:sp>
      <p:pic>
        <p:nvPicPr>
          <p:cNvPr id="2" name="Grafik 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4119" y="2080592"/>
            <a:ext cx="2689104" cy="1872209"/>
          </a:xfrm>
          <a:prstGeom prst="rect">
            <a:avLst/>
          </a:prstGeom>
        </p:spPr>
      </p:pic>
    </p:spTree>
    <p:extLst>
      <p:ext uri="{BB962C8B-B14F-4D97-AF65-F5344CB8AC3E}">
        <p14:creationId xmlns:p14="http://schemas.microsoft.com/office/powerpoint/2010/main" val="1520053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Expectations in Therapy</a:t>
            </a:r>
          </a:p>
        </p:txBody>
      </p:sp>
      <p:sp>
        <p:nvSpPr>
          <p:cNvPr id="3" name="Inhaltsplatzhalter 2"/>
          <p:cNvSpPr>
            <a:spLocks noGrp="1"/>
          </p:cNvSpPr>
          <p:nvPr>
            <p:ph idx="1"/>
          </p:nvPr>
        </p:nvSpPr>
        <p:spPr/>
        <p:txBody>
          <a:bodyPr>
            <a:normAutofit/>
          </a:bodyPr>
          <a:lstStyle/>
          <a:p>
            <a:pPr marL="0" indent="0">
              <a:buNone/>
            </a:pPr>
            <a:r>
              <a:rPr lang="en-US" sz="1800" b="1" dirty="0"/>
              <a:t>With the help of Psychotherapy I would like ... </a:t>
            </a:r>
          </a:p>
          <a:p>
            <a:pPr marL="0" indent="0">
              <a:buNone/>
            </a:pPr>
            <a:endParaRPr lang="en-US" sz="1800" dirty="0"/>
          </a:p>
          <a:p>
            <a:pPr lvl="0"/>
            <a:r>
              <a:rPr lang="en-US" sz="1800" dirty="0"/>
              <a:t>To better cope with my problems in family life / at the workplace</a:t>
            </a:r>
          </a:p>
          <a:p>
            <a:pPr lvl="0"/>
            <a:r>
              <a:rPr lang="en-US" sz="1800" dirty="0"/>
              <a:t>Reduce my emotional swings</a:t>
            </a:r>
          </a:p>
          <a:p>
            <a:pPr lvl="0"/>
            <a:r>
              <a:rPr lang="en-US" sz="1800" dirty="0"/>
              <a:t>Reduce my troubled thoughts, my ruminations, my worries</a:t>
            </a:r>
          </a:p>
          <a:p>
            <a:pPr lvl="0"/>
            <a:r>
              <a:rPr lang="en-US" sz="1800" dirty="0"/>
              <a:t>Learning strategies against my fears</a:t>
            </a:r>
          </a:p>
          <a:p>
            <a:pPr lvl="0"/>
            <a:r>
              <a:rPr lang="en-US" sz="1800" dirty="0"/>
              <a:t>Become happier and more active</a:t>
            </a:r>
          </a:p>
          <a:p>
            <a:pPr lvl="0"/>
            <a:r>
              <a:rPr lang="en-US" sz="1800" dirty="0"/>
              <a:t>To work through my divorce</a:t>
            </a:r>
          </a:p>
          <a:p>
            <a:pPr lvl="0"/>
            <a:r>
              <a:rPr lang="en-US" sz="1800" dirty="0"/>
              <a:t>Better cope with stress</a:t>
            </a:r>
          </a:p>
          <a:p>
            <a:pPr lvl="0"/>
            <a:r>
              <a:rPr lang="en-US" sz="1800" dirty="0"/>
              <a:t>Overcome my “exam nerves”</a:t>
            </a:r>
          </a:p>
          <a:p>
            <a:pPr lvl="0"/>
            <a:endParaRPr lang="en-US" sz="1800" dirty="0"/>
          </a:p>
          <a:p>
            <a:pPr lvl="0"/>
            <a:r>
              <a:rPr lang="en-US" sz="1800" dirty="0"/>
              <a:t>More examples …</a:t>
            </a:r>
          </a:p>
        </p:txBody>
      </p:sp>
      <p:sp>
        <p:nvSpPr>
          <p:cNvPr id="4" name="Textfeld 3"/>
          <p:cNvSpPr txBox="1"/>
          <p:nvPr/>
        </p:nvSpPr>
        <p:spPr>
          <a:xfrm>
            <a:off x="5364088" y="3284984"/>
            <a:ext cx="3528392" cy="1384995"/>
          </a:xfrm>
          <a:prstGeom prst="rect">
            <a:avLst/>
          </a:prstGeom>
          <a:solidFill>
            <a:srgbClr val="FFFF00"/>
          </a:solidFill>
        </p:spPr>
        <p:txBody>
          <a:bodyPr wrap="square" rtlCol="0">
            <a:spAutoFit/>
          </a:bodyPr>
          <a:lstStyle/>
          <a:p>
            <a:r>
              <a:rPr lang="en-US" sz="2800" dirty="0"/>
              <a:t>General improvement of personal functioning </a:t>
            </a:r>
          </a:p>
        </p:txBody>
      </p:sp>
    </p:spTree>
    <p:extLst>
      <p:ext uri="{BB962C8B-B14F-4D97-AF65-F5344CB8AC3E}">
        <p14:creationId xmlns:p14="http://schemas.microsoft.com/office/powerpoint/2010/main" val="2962264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Religious Struggles  / Conflicts</a:t>
            </a:r>
          </a:p>
        </p:txBody>
      </p:sp>
      <p:sp>
        <p:nvSpPr>
          <p:cNvPr id="3" name="Inhaltsplatzhalter 2"/>
          <p:cNvSpPr>
            <a:spLocks noGrp="1"/>
          </p:cNvSpPr>
          <p:nvPr>
            <p:ph idx="1"/>
          </p:nvPr>
        </p:nvSpPr>
        <p:spPr/>
        <p:txBody>
          <a:bodyPr>
            <a:normAutofit fontScale="92500" lnSpcReduction="10000"/>
          </a:bodyPr>
          <a:lstStyle/>
          <a:p>
            <a:pPr marL="0" indent="0">
              <a:buNone/>
            </a:pPr>
            <a:r>
              <a:rPr lang="de-CH" dirty="0"/>
              <a:t>Research </a:t>
            </a:r>
            <a:r>
              <a:rPr lang="de-CH" dirty="0" err="1"/>
              <a:t>by</a:t>
            </a:r>
            <a:r>
              <a:rPr lang="de-CH" dirty="0"/>
              <a:t> J. </a:t>
            </a:r>
            <a:r>
              <a:rPr lang="de-CH" dirty="0" err="1"/>
              <a:t>Exline</a:t>
            </a:r>
            <a:r>
              <a:rPr lang="de-CH" dirty="0"/>
              <a:t> </a:t>
            </a:r>
            <a:r>
              <a:rPr lang="de-CH" dirty="0" err="1"/>
              <a:t>and</a:t>
            </a:r>
            <a:r>
              <a:rPr lang="de-CH" dirty="0"/>
              <a:t> K.I </a:t>
            </a:r>
            <a:r>
              <a:rPr lang="de-CH" dirty="0" err="1"/>
              <a:t>Pargament</a:t>
            </a:r>
            <a:r>
              <a:rPr lang="de-CH" dirty="0"/>
              <a:t> 2013 / Pfeifer 2009</a:t>
            </a:r>
          </a:p>
          <a:p>
            <a:endParaRPr lang="de-CH" dirty="0"/>
          </a:p>
          <a:p>
            <a:r>
              <a:rPr lang="de-CH" b="1" dirty="0" err="1"/>
              <a:t>Religious</a:t>
            </a:r>
            <a:r>
              <a:rPr lang="de-CH" b="1" dirty="0"/>
              <a:t> </a:t>
            </a:r>
            <a:r>
              <a:rPr lang="de-CH" b="1" dirty="0" err="1"/>
              <a:t>doubt</a:t>
            </a:r>
            <a:endParaRPr lang="de-CH" b="1" dirty="0"/>
          </a:p>
          <a:p>
            <a:r>
              <a:rPr lang="en-US" b="1" dirty="0"/>
              <a:t>Instability in perceived relationship with God</a:t>
            </a:r>
          </a:p>
          <a:p>
            <a:r>
              <a:rPr lang="de-CH" b="1" dirty="0"/>
              <a:t>Anger/</a:t>
            </a:r>
            <a:r>
              <a:rPr lang="de-CH" b="1" dirty="0" err="1"/>
              <a:t>disappointment</a:t>
            </a:r>
            <a:r>
              <a:rPr lang="de-CH" b="1" dirty="0"/>
              <a:t> </a:t>
            </a:r>
            <a:r>
              <a:rPr lang="de-CH" b="1" dirty="0" err="1"/>
              <a:t>toward</a:t>
            </a:r>
            <a:r>
              <a:rPr lang="de-CH" b="1" dirty="0"/>
              <a:t> </a:t>
            </a:r>
            <a:r>
              <a:rPr lang="de-CH" b="1" dirty="0" err="1"/>
              <a:t>God</a:t>
            </a:r>
            <a:endParaRPr lang="de-CH" b="1" dirty="0"/>
          </a:p>
          <a:p>
            <a:r>
              <a:rPr lang="de-CH" b="1" dirty="0" err="1"/>
              <a:t>Religious</a:t>
            </a:r>
            <a:r>
              <a:rPr lang="de-CH" b="1" dirty="0"/>
              <a:t> </a:t>
            </a:r>
            <a:r>
              <a:rPr lang="de-CH" b="1" dirty="0" err="1"/>
              <a:t>fear</a:t>
            </a:r>
            <a:r>
              <a:rPr lang="de-CH" b="1" dirty="0"/>
              <a:t> </a:t>
            </a:r>
            <a:r>
              <a:rPr lang="de-CH" b="1" dirty="0" err="1"/>
              <a:t>and</a:t>
            </a:r>
            <a:r>
              <a:rPr lang="de-CH" b="1" dirty="0"/>
              <a:t> </a:t>
            </a:r>
            <a:r>
              <a:rPr lang="de-CH" b="1" dirty="0" err="1"/>
              <a:t>guilt</a:t>
            </a:r>
            <a:endParaRPr lang="de-CH" b="1" dirty="0"/>
          </a:p>
          <a:p>
            <a:r>
              <a:rPr lang="de-CH" b="1" dirty="0"/>
              <a:t>Life </a:t>
            </a:r>
            <a:r>
              <a:rPr lang="de-CH" b="1" dirty="0" err="1"/>
              <a:t>satisfaction</a:t>
            </a:r>
            <a:endParaRPr lang="de-CH" b="1" dirty="0"/>
          </a:p>
          <a:p>
            <a:r>
              <a:rPr lang="de-CH" b="1" dirty="0" err="1"/>
              <a:t>Demonic</a:t>
            </a:r>
            <a:r>
              <a:rPr lang="de-CH" b="1" dirty="0"/>
              <a:t> </a:t>
            </a:r>
            <a:r>
              <a:rPr lang="de-CH" b="1" dirty="0" err="1"/>
              <a:t>causal</a:t>
            </a:r>
            <a:r>
              <a:rPr lang="de-CH" b="1" dirty="0"/>
              <a:t> </a:t>
            </a:r>
            <a:r>
              <a:rPr lang="de-CH" b="1" dirty="0" err="1"/>
              <a:t>attributions</a:t>
            </a:r>
            <a:endParaRPr lang="de-CH" b="1" dirty="0"/>
          </a:p>
          <a:p>
            <a:r>
              <a:rPr lang="en-US" b="1" dirty="0"/>
              <a:t>Interpersonal</a:t>
            </a:r>
            <a:r>
              <a:rPr lang="de-CH" b="1" dirty="0"/>
              <a:t> </a:t>
            </a:r>
            <a:r>
              <a:rPr lang="de-CH" b="1" dirty="0" err="1"/>
              <a:t>disappointment</a:t>
            </a:r>
            <a:r>
              <a:rPr lang="de-CH" b="1" dirty="0"/>
              <a:t> (</a:t>
            </a:r>
            <a:r>
              <a:rPr lang="de-CH" b="1" dirty="0" err="1"/>
              <a:t>with</a:t>
            </a:r>
            <a:r>
              <a:rPr lang="de-CH" b="1" dirty="0"/>
              <a:t> </a:t>
            </a:r>
            <a:r>
              <a:rPr lang="de-CH" b="1" dirty="0" err="1"/>
              <a:t>fellow</a:t>
            </a:r>
            <a:r>
              <a:rPr lang="de-CH" b="1" dirty="0"/>
              <a:t> </a:t>
            </a:r>
            <a:r>
              <a:rPr lang="de-CH" b="1" dirty="0" err="1"/>
              <a:t>believers</a:t>
            </a:r>
            <a:r>
              <a:rPr lang="de-CH" b="1" dirty="0"/>
              <a:t>)</a:t>
            </a:r>
          </a:p>
          <a:p>
            <a:r>
              <a:rPr lang="de-CH" b="1" dirty="0"/>
              <a:t>Moral </a:t>
            </a:r>
            <a:r>
              <a:rPr lang="de-CH" b="1" dirty="0" err="1"/>
              <a:t>conflicts</a:t>
            </a:r>
            <a:endParaRPr lang="de-CH" b="1" dirty="0"/>
          </a:p>
          <a:p>
            <a:r>
              <a:rPr lang="de-CH" b="1" dirty="0" err="1"/>
              <a:t>Explaining</a:t>
            </a:r>
            <a:r>
              <a:rPr lang="de-CH" b="1" dirty="0"/>
              <a:t> </a:t>
            </a:r>
            <a:r>
              <a:rPr lang="de-CH" b="1" dirty="0" err="1"/>
              <a:t>life</a:t>
            </a:r>
            <a:r>
              <a:rPr lang="de-CH" b="1" dirty="0"/>
              <a:t> </a:t>
            </a:r>
            <a:r>
              <a:rPr lang="de-CH" b="1" dirty="0" err="1"/>
              <a:t>and</a:t>
            </a:r>
            <a:r>
              <a:rPr lang="de-CH" b="1" dirty="0"/>
              <a:t> negative </a:t>
            </a:r>
            <a:r>
              <a:rPr lang="de-CH" b="1" dirty="0" err="1"/>
              <a:t>events</a:t>
            </a:r>
            <a:endParaRPr lang="de-CH" b="1" dirty="0"/>
          </a:p>
          <a:p>
            <a:endParaRPr lang="de-CH" dirty="0"/>
          </a:p>
        </p:txBody>
      </p:sp>
      <p:sp>
        <p:nvSpPr>
          <p:cNvPr id="4" name="Textfeld 3"/>
          <p:cNvSpPr txBox="1"/>
          <p:nvPr/>
        </p:nvSpPr>
        <p:spPr>
          <a:xfrm>
            <a:off x="4788024" y="5633140"/>
            <a:ext cx="4032448" cy="276999"/>
          </a:xfrm>
          <a:prstGeom prst="rect">
            <a:avLst/>
          </a:prstGeom>
          <a:noFill/>
        </p:spPr>
        <p:txBody>
          <a:bodyPr wrap="square" rtlCol="0">
            <a:spAutoFit/>
          </a:bodyPr>
          <a:lstStyle/>
          <a:p>
            <a:r>
              <a:rPr lang="en-US" sz="1200" dirty="0" err="1"/>
              <a:t>Exline</a:t>
            </a:r>
            <a:r>
              <a:rPr lang="en-US" sz="1200" dirty="0"/>
              <a:t> JL, </a:t>
            </a:r>
            <a:r>
              <a:rPr lang="en-US" sz="1200" dirty="0" err="1"/>
              <a:t>Pargament</a:t>
            </a:r>
            <a:r>
              <a:rPr lang="en-US" sz="1200" dirty="0"/>
              <a:t> KI, Grubbs JB &amp; </a:t>
            </a:r>
            <a:r>
              <a:rPr lang="en-US" sz="1200" dirty="0" err="1"/>
              <a:t>Yali</a:t>
            </a:r>
            <a:r>
              <a:rPr lang="en-US" sz="1200" dirty="0"/>
              <a:t> AM (2014).</a:t>
            </a:r>
            <a:endParaRPr lang="de-CH" sz="1200" dirty="0"/>
          </a:p>
        </p:txBody>
      </p:sp>
    </p:spTree>
    <p:extLst>
      <p:ext uri="{BB962C8B-B14F-4D97-AF65-F5344CB8AC3E}">
        <p14:creationId xmlns:p14="http://schemas.microsoft.com/office/powerpoint/2010/main" val="1525174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Paradox in </a:t>
            </a:r>
            <a:r>
              <a:rPr lang="de-CH" dirty="0" err="1"/>
              <a:t>Psychotherapy</a:t>
            </a:r>
            <a:endParaRPr lang="de-CH" dirty="0"/>
          </a:p>
        </p:txBody>
      </p:sp>
      <p:sp>
        <p:nvSpPr>
          <p:cNvPr id="3" name="Inhaltsplatzhalter 2"/>
          <p:cNvSpPr>
            <a:spLocks noGrp="1"/>
          </p:cNvSpPr>
          <p:nvPr>
            <p:ph idx="1"/>
          </p:nvPr>
        </p:nvSpPr>
        <p:spPr/>
        <p:txBody>
          <a:bodyPr>
            <a:normAutofit/>
          </a:bodyPr>
          <a:lstStyle/>
          <a:p>
            <a:r>
              <a:rPr lang="en-US" dirty="0"/>
              <a:t>On the one hand desire for problem resolution</a:t>
            </a:r>
          </a:p>
          <a:p>
            <a:r>
              <a:rPr lang="en-US" dirty="0"/>
              <a:t>On the other hand retaining maladaptive patterns (in Psychodynamics, relations or spiritual issues)</a:t>
            </a:r>
          </a:p>
          <a:p>
            <a:endParaRPr lang="en-US" dirty="0"/>
          </a:p>
          <a:p>
            <a:pPr marL="0" indent="0">
              <a:buNone/>
            </a:pPr>
            <a:r>
              <a:rPr lang="en-US" sz="3200" i="1" dirty="0">
                <a:latin typeface="Cambria" panose="02040503050406030204" pitchFamily="18" charset="0"/>
              </a:rPr>
              <a:t>«A constant battle between the analyst and the resistance of the client.» </a:t>
            </a:r>
            <a:r>
              <a:rPr lang="en-US" dirty="0"/>
              <a:t>(Menninger) </a:t>
            </a:r>
          </a:p>
          <a:p>
            <a:pPr marL="0" indent="0">
              <a:buNone/>
            </a:pPr>
            <a:endParaRPr lang="en-US" dirty="0"/>
          </a:p>
          <a:p>
            <a:r>
              <a:rPr lang="en-US" dirty="0"/>
              <a:t>Danger: Focus on resistance instead on resources.</a:t>
            </a:r>
          </a:p>
        </p:txBody>
      </p:sp>
    </p:spTree>
    <p:extLst>
      <p:ext uri="{BB962C8B-B14F-4D97-AF65-F5344CB8AC3E}">
        <p14:creationId xmlns:p14="http://schemas.microsoft.com/office/powerpoint/2010/main" val="3893814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Guidelines</a:t>
            </a:r>
          </a:p>
        </p:txBody>
      </p:sp>
      <p:sp>
        <p:nvSpPr>
          <p:cNvPr id="3" name="Inhaltsplatzhalter 2"/>
          <p:cNvSpPr>
            <a:spLocks noGrp="1"/>
          </p:cNvSpPr>
          <p:nvPr>
            <p:ph idx="1"/>
          </p:nvPr>
        </p:nvSpPr>
        <p:spPr/>
        <p:txBody>
          <a:bodyPr/>
          <a:lstStyle/>
          <a:p>
            <a:r>
              <a:rPr lang="en-US" dirty="0"/>
              <a:t>Empathy before Exploration</a:t>
            </a:r>
          </a:p>
          <a:p>
            <a:pPr lvl="1"/>
            <a:r>
              <a:rPr lang="en-US" dirty="0"/>
              <a:t>Only if patients feel that we are truly interested in their struggles, will they open up in psychotherapy</a:t>
            </a:r>
            <a:br>
              <a:rPr lang="en-US" dirty="0"/>
            </a:br>
            <a:endParaRPr lang="en-US" dirty="0"/>
          </a:p>
          <a:p>
            <a:r>
              <a:rPr lang="en-US" dirty="0"/>
              <a:t>Spirituality in context</a:t>
            </a:r>
          </a:p>
          <a:p>
            <a:pPr lvl="1"/>
            <a:r>
              <a:rPr lang="en-US" dirty="0"/>
              <a:t>The primary goal of psychotherapy is not spiritual guidance but the alleviation of suffering, strengthening the person, giving perspective and hope. </a:t>
            </a:r>
          </a:p>
          <a:p>
            <a:pPr lvl="1"/>
            <a:r>
              <a:rPr lang="en-US" dirty="0"/>
              <a:t>Spirituality is only explored insofar as it helps to improve general coping.</a:t>
            </a:r>
          </a:p>
          <a:p>
            <a:endParaRPr lang="en-US" dirty="0"/>
          </a:p>
          <a:p>
            <a:endParaRPr lang="en-US" dirty="0"/>
          </a:p>
          <a:p>
            <a:endParaRPr lang="en-US" dirty="0"/>
          </a:p>
        </p:txBody>
      </p:sp>
    </p:spTree>
    <p:extLst>
      <p:ext uri="{BB962C8B-B14F-4D97-AF65-F5344CB8AC3E}">
        <p14:creationId xmlns:p14="http://schemas.microsoft.com/office/powerpoint/2010/main" val="3022794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1259632" y="3167971"/>
            <a:ext cx="7488832" cy="227725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p:txBody>
          <a:bodyPr>
            <a:normAutofit fontScale="90000"/>
          </a:bodyPr>
          <a:lstStyle/>
          <a:p>
            <a:r>
              <a:rPr lang="de-CH" dirty="0"/>
              <a:t>The </a:t>
            </a:r>
            <a:r>
              <a:rPr lang="de-CH" dirty="0" err="1"/>
              <a:t>locus</a:t>
            </a:r>
            <a:r>
              <a:rPr lang="de-CH" dirty="0"/>
              <a:t> </a:t>
            </a:r>
            <a:r>
              <a:rPr lang="de-CH" dirty="0" err="1"/>
              <a:t>of</a:t>
            </a:r>
            <a:r>
              <a:rPr lang="de-CH" dirty="0"/>
              <a:t> </a:t>
            </a:r>
            <a:r>
              <a:rPr lang="de-CH" dirty="0" err="1"/>
              <a:t>spirituality</a:t>
            </a:r>
            <a:r>
              <a:rPr lang="de-CH" dirty="0"/>
              <a:t> </a:t>
            </a:r>
            <a:br>
              <a:rPr lang="de-CH" dirty="0"/>
            </a:br>
            <a:r>
              <a:rPr lang="de-CH" dirty="0"/>
              <a:t>in </a:t>
            </a:r>
            <a:r>
              <a:rPr lang="de-CH" dirty="0" err="1"/>
              <a:t>the</a:t>
            </a:r>
            <a:r>
              <a:rPr lang="de-CH" dirty="0"/>
              <a:t> bio-psycho-</a:t>
            </a:r>
            <a:r>
              <a:rPr lang="de-CH" dirty="0" err="1"/>
              <a:t>social</a:t>
            </a:r>
            <a:r>
              <a:rPr lang="de-CH" dirty="0"/>
              <a:t> </a:t>
            </a:r>
            <a:r>
              <a:rPr lang="de-CH" dirty="0" err="1"/>
              <a:t>model</a:t>
            </a:r>
            <a:endParaRPr lang="de-CH" dirty="0"/>
          </a:p>
        </p:txBody>
      </p:sp>
      <p:sp>
        <p:nvSpPr>
          <p:cNvPr id="4" name="Ellipse 3"/>
          <p:cNvSpPr/>
          <p:nvPr/>
        </p:nvSpPr>
        <p:spPr bwMode="auto">
          <a:xfrm>
            <a:off x="1475656" y="4365104"/>
            <a:ext cx="3312368" cy="936104"/>
          </a:xfrm>
          <a:prstGeom prst="ellipse">
            <a:avLst/>
          </a:prstGeom>
          <a:gradFill flip="none" rotWithShape="1">
            <a:gsLst>
              <a:gs pos="0">
                <a:srgbClr val="BC7F26">
                  <a:shade val="30000"/>
                  <a:satMod val="115000"/>
                </a:srgbClr>
              </a:gs>
              <a:gs pos="50000">
                <a:srgbClr val="BC7F26">
                  <a:shade val="67500"/>
                  <a:satMod val="115000"/>
                </a:srgbClr>
              </a:gs>
              <a:gs pos="100000">
                <a:srgbClr val="BC7F26">
                  <a:shade val="100000"/>
                  <a:satMod val="115000"/>
                </a:srgbClr>
              </a:gs>
            </a:gsLst>
            <a:lin ang="18900000" scaled="1"/>
            <a:tileRect/>
          </a:gradFill>
          <a:ln w="19050">
            <a:solidFill>
              <a:schemeClr val="tx1"/>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de-CH" sz="2400" b="0" i="0" u="none" strike="noStrike" cap="none" normalizeH="0" baseline="0" dirty="0">
                <a:ln>
                  <a:noFill/>
                </a:ln>
                <a:solidFill>
                  <a:schemeClr val="bg1"/>
                </a:solidFill>
                <a:effectLst/>
                <a:latin typeface="Tahoma" pitchFamily="34" charset="0"/>
              </a:rPr>
              <a:t>BIO</a:t>
            </a:r>
          </a:p>
        </p:txBody>
      </p:sp>
      <p:sp>
        <p:nvSpPr>
          <p:cNvPr id="5" name="Ellipse 4"/>
          <p:cNvSpPr/>
          <p:nvPr/>
        </p:nvSpPr>
        <p:spPr bwMode="auto">
          <a:xfrm>
            <a:off x="5148064" y="4365104"/>
            <a:ext cx="3312368" cy="936104"/>
          </a:xfrm>
          <a:prstGeom prst="ellipse">
            <a:avLst/>
          </a:prstGeom>
          <a:gradFill flip="none" rotWithShape="1">
            <a:gsLst>
              <a:gs pos="0">
                <a:srgbClr val="D6A314">
                  <a:shade val="30000"/>
                  <a:satMod val="115000"/>
                </a:srgbClr>
              </a:gs>
              <a:gs pos="50000">
                <a:srgbClr val="D6A314">
                  <a:shade val="67500"/>
                  <a:satMod val="115000"/>
                </a:srgbClr>
              </a:gs>
              <a:gs pos="100000">
                <a:srgbClr val="D6A314">
                  <a:shade val="100000"/>
                  <a:satMod val="115000"/>
                </a:srgbClr>
              </a:gs>
            </a:gsLst>
            <a:lin ang="13500000" scaled="1"/>
            <a:tileRect/>
          </a:gradFill>
          <a:ln w="19050">
            <a:solidFill>
              <a:schemeClr val="tx1"/>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lang="de-CH" sz="2400" dirty="0">
                <a:solidFill>
                  <a:schemeClr val="bg1"/>
                </a:solidFill>
                <a:latin typeface="Tahoma" panose="020B0604030504040204" pitchFamily="34" charset="0"/>
                <a:ea typeface="Tahoma" panose="020B0604030504040204" pitchFamily="34" charset="0"/>
                <a:cs typeface="Tahoma" panose="020B0604030504040204" pitchFamily="34" charset="0"/>
              </a:rPr>
              <a:t>SOCIAL</a:t>
            </a:r>
            <a:endParaRPr kumimoji="0" lang="de-CH" sz="2400"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6" name="Ellipse 5"/>
          <p:cNvSpPr/>
          <p:nvPr/>
        </p:nvSpPr>
        <p:spPr bwMode="auto">
          <a:xfrm>
            <a:off x="3347864" y="3429000"/>
            <a:ext cx="3312368" cy="936104"/>
          </a:xfrm>
          <a:prstGeom prst="ellipse">
            <a:avLst/>
          </a:prstGeom>
          <a:gradFill flip="none" rotWithShape="1">
            <a:gsLst>
              <a:gs pos="0">
                <a:srgbClr val="EC9118">
                  <a:shade val="30000"/>
                  <a:satMod val="115000"/>
                </a:srgbClr>
              </a:gs>
              <a:gs pos="50000">
                <a:srgbClr val="EC9118">
                  <a:shade val="67500"/>
                  <a:satMod val="115000"/>
                </a:srgbClr>
              </a:gs>
              <a:gs pos="100000">
                <a:srgbClr val="EC9118">
                  <a:shade val="100000"/>
                  <a:satMod val="115000"/>
                </a:srgbClr>
              </a:gs>
            </a:gsLst>
            <a:lin ang="13500000" scaled="1"/>
            <a:tileRect/>
          </a:gradFill>
          <a:ln w="19050">
            <a:solidFill>
              <a:schemeClr val="tx1"/>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de-CH" sz="2400" b="0" i="0" u="none" strike="noStrike" cap="none" normalizeH="0" baseline="0" dirty="0">
                <a:ln>
                  <a:noFill/>
                </a:ln>
                <a:solidFill>
                  <a:schemeClr val="bg1"/>
                </a:solidFill>
                <a:effectLst/>
                <a:latin typeface="Tahoma" pitchFamily="34" charset="0"/>
              </a:rPr>
              <a:t>PSYCHO</a:t>
            </a:r>
          </a:p>
        </p:txBody>
      </p:sp>
      <p:grpSp>
        <p:nvGrpSpPr>
          <p:cNvPr id="3" name="Gruppieren 2"/>
          <p:cNvGrpSpPr/>
          <p:nvPr/>
        </p:nvGrpSpPr>
        <p:grpSpPr>
          <a:xfrm>
            <a:off x="2555776" y="1700808"/>
            <a:ext cx="4536504" cy="2844316"/>
            <a:chOff x="2555776" y="1700808"/>
            <a:chExt cx="4536504" cy="2844316"/>
          </a:xfrm>
        </p:grpSpPr>
        <p:cxnSp>
          <p:nvCxnSpPr>
            <p:cNvPr id="10" name="Gerade Verbindung mit Pfeil 9"/>
            <p:cNvCxnSpPr/>
            <p:nvPr/>
          </p:nvCxnSpPr>
          <p:spPr bwMode="auto">
            <a:xfrm>
              <a:off x="5508104" y="2636912"/>
              <a:ext cx="1584176" cy="1836204"/>
            </a:xfrm>
            <a:prstGeom prst="straightConnector1">
              <a:avLst/>
            </a:prstGeom>
            <a:noFill/>
            <a:ln w="76200" cap="flat" cmpd="sng" algn="ctr">
              <a:solidFill>
                <a:schemeClr val="tx1"/>
              </a:solidFill>
              <a:prstDash val="solid"/>
              <a:round/>
              <a:headEnd type="none" w="med" len="med"/>
              <a:tailEnd type="triangle" w="med" len="med"/>
            </a:ln>
            <a:effectLst>
              <a:glow rad="139700">
                <a:schemeClr val="accent5">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bg1"/>
                  </a:solidFill>
                </a14:hiddenFill>
              </a:ext>
            </a:extLst>
          </p:spPr>
        </p:cxnSp>
        <p:cxnSp>
          <p:nvCxnSpPr>
            <p:cNvPr id="11" name="Gerade Verbindung mit Pfeil 10"/>
            <p:cNvCxnSpPr/>
            <p:nvPr/>
          </p:nvCxnSpPr>
          <p:spPr bwMode="auto">
            <a:xfrm flipH="1">
              <a:off x="2987824" y="2492896"/>
              <a:ext cx="1512168" cy="2052228"/>
            </a:xfrm>
            <a:prstGeom prst="straightConnector1">
              <a:avLst/>
            </a:prstGeom>
            <a:noFill/>
            <a:ln w="76200" cap="flat" cmpd="sng" algn="ctr">
              <a:solidFill>
                <a:schemeClr val="tx1"/>
              </a:solidFill>
              <a:prstDash val="solid"/>
              <a:round/>
              <a:headEnd type="none" w="med" len="med"/>
              <a:tailEnd type="triangle" w="med" len="med"/>
            </a:ln>
            <a:effectLst>
              <a:glow rad="139700">
                <a:schemeClr val="accent5">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bg1"/>
                  </a:solidFill>
                </a14:hiddenFill>
              </a:ext>
            </a:extLst>
          </p:spPr>
        </p:cxnSp>
        <p:cxnSp>
          <p:nvCxnSpPr>
            <p:cNvPr id="15" name="Gerade Verbindung mit Pfeil 14"/>
            <p:cNvCxnSpPr/>
            <p:nvPr/>
          </p:nvCxnSpPr>
          <p:spPr bwMode="auto">
            <a:xfrm>
              <a:off x="5004048" y="2636912"/>
              <a:ext cx="36004" cy="1062118"/>
            </a:xfrm>
            <a:prstGeom prst="straightConnector1">
              <a:avLst/>
            </a:prstGeom>
            <a:noFill/>
            <a:ln w="76200" cap="flat" cmpd="sng" algn="ctr">
              <a:solidFill>
                <a:schemeClr val="tx1"/>
              </a:solidFill>
              <a:prstDash val="solid"/>
              <a:round/>
              <a:headEnd type="none" w="med" len="med"/>
              <a:tailEnd type="triangle" w="med" len="med"/>
            </a:ln>
            <a:effectLst>
              <a:glow rad="139700">
                <a:schemeClr val="accent5">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bg1"/>
                  </a:solidFill>
                </a14:hiddenFill>
              </a:ext>
            </a:extLst>
          </p:spPr>
        </p:cxnSp>
        <p:sp>
          <p:nvSpPr>
            <p:cNvPr id="8" name="Stern mit 16 Zacken 7"/>
            <p:cNvSpPr/>
            <p:nvPr/>
          </p:nvSpPr>
          <p:spPr bwMode="auto">
            <a:xfrm>
              <a:off x="2555776" y="1700808"/>
              <a:ext cx="4536504" cy="1080120"/>
            </a:xfrm>
            <a:prstGeom prst="star16">
              <a:avLst/>
            </a:prstGeom>
            <a:solidFill>
              <a:srgbClr val="002060"/>
            </a:solidFill>
            <a:ln w="57150">
              <a:solidFill>
                <a:schemeClr val="bg1">
                  <a:lumMod val="95000"/>
                </a:schemeClr>
              </a:solidFill>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de-CH" sz="2800" b="1" i="0" u="none" strike="noStrike" cap="none" normalizeH="0" baseline="0" dirty="0">
                  <a:ln>
                    <a:noFill/>
                  </a:ln>
                  <a:solidFill>
                    <a:schemeClr val="bg1"/>
                  </a:solidFill>
                  <a:effectLst/>
                  <a:latin typeface="Calibri" pitchFamily="34" charset="0"/>
                </a:rPr>
                <a:t>SPIRITUALITY</a:t>
              </a:r>
              <a:endParaRPr kumimoji="0" lang="de-CH" sz="2400" b="1" i="0" u="none" strike="noStrike" cap="none" normalizeH="0" baseline="0" dirty="0">
                <a:ln>
                  <a:noFill/>
                </a:ln>
                <a:solidFill>
                  <a:schemeClr val="bg1"/>
                </a:solidFill>
                <a:effectLst/>
                <a:latin typeface="Calibri" pitchFamily="34" charset="0"/>
              </a:endParaRPr>
            </a:p>
          </p:txBody>
        </p:sp>
      </p:grpSp>
      <p:sp>
        <p:nvSpPr>
          <p:cNvPr id="23" name="Textfeld 22"/>
          <p:cNvSpPr txBox="1"/>
          <p:nvPr/>
        </p:nvSpPr>
        <p:spPr>
          <a:xfrm>
            <a:off x="2411760" y="5445224"/>
            <a:ext cx="5416101" cy="338554"/>
          </a:xfrm>
          <a:prstGeom prst="rect">
            <a:avLst/>
          </a:prstGeom>
          <a:noFill/>
        </p:spPr>
        <p:txBody>
          <a:bodyPr wrap="square" rtlCol="0">
            <a:spAutoFit/>
          </a:bodyPr>
          <a:lstStyle/>
          <a:p>
            <a:pPr algn="ctr"/>
            <a:r>
              <a:rPr lang="de-CH" sz="1600" dirty="0"/>
              <a:t>BIO-PSYCHO-SOCIAL MATRIX</a:t>
            </a:r>
          </a:p>
        </p:txBody>
      </p:sp>
    </p:spTree>
    <p:extLst>
      <p:ext uri="{BB962C8B-B14F-4D97-AF65-F5344CB8AC3E}">
        <p14:creationId xmlns:p14="http://schemas.microsoft.com/office/powerpoint/2010/main" val="145741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Approaching spirituality</a:t>
            </a:r>
          </a:p>
        </p:txBody>
      </p:sp>
      <p:sp>
        <p:nvSpPr>
          <p:cNvPr id="3" name="Inhaltsplatzhalter 2"/>
          <p:cNvSpPr>
            <a:spLocks noGrp="1"/>
          </p:cNvSpPr>
          <p:nvPr>
            <p:ph idx="1"/>
          </p:nvPr>
        </p:nvSpPr>
        <p:spPr>
          <a:xfrm>
            <a:off x="4355976" y="1484784"/>
            <a:ext cx="4330824" cy="4425355"/>
          </a:xfrm>
        </p:spPr>
        <p:txBody>
          <a:bodyPr>
            <a:normAutofit lnSpcReduction="10000"/>
          </a:bodyPr>
          <a:lstStyle/>
          <a:p>
            <a:r>
              <a:rPr lang="en-US" dirty="0"/>
              <a:t>Listening to «spiritual cues»</a:t>
            </a:r>
          </a:p>
          <a:p>
            <a:r>
              <a:rPr lang="en-US" dirty="0"/>
              <a:t>Existential Exploration (Griffiths)</a:t>
            </a:r>
          </a:p>
          <a:p>
            <a:endParaRPr lang="en-US" dirty="0"/>
          </a:p>
          <a:p>
            <a:pPr marL="0" indent="0">
              <a:buNone/>
            </a:pPr>
            <a:r>
              <a:rPr lang="en-US" u="sng" dirty="0"/>
              <a:t>Danger of «spiritual counter-transference»: </a:t>
            </a:r>
          </a:p>
          <a:p>
            <a:r>
              <a:rPr lang="en-US" dirty="0"/>
              <a:t>Heightened emphasis on spiritual issues because of your personal interest.</a:t>
            </a:r>
          </a:p>
          <a:p>
            <a:r>
              <a:rPr lang="en-US" dirty="0"/>
              <a:t>Losing sight of central therapeutic goals.</a:t>
            </a: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156" y="1519297"/>
            <a:ext cx="3481192" cy="3481192"/>
          </a:xfrm>
          <a:prstGeom prst="rect">
            <a:avLst/>
          </a:prstGeom>
        </p:spPr>
      </p:pic>
    </p:spTree>
    <p:extLst>
      <p:ext uri="{BB962C8B-B14F-4D97-AF65-F5344CB8AC3E}">
        <p14:creationId xmlns:p14="http://schemas.microsoft.com/office/powerpoint/2010/main" val="1617255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21406" y="645059"/>
            <a:ext cx="8229600" cy="824955"/>
          </a:xfrm>
        </p:spPr>
        <p:txBody>
          <a:bodyPr>
            <a:normAutofit fontScale="90000"/>
          </a:bodyPr>
          <a:lstStyle/>
          <a:p>
            <a:r>
              <a:rPr lang="en-US" dirty="0"/>
              <a:t>Religion as environmental conditioning/</a:t>
            </a:r>
            <a:br>
              <a:rPr lang="en-US" dirty="0"/>
            </a:br>
            <a:r>
              <a:rPr lang="en-US" dirty="0"/>
              <a:t>as theme in therapy</a:t>
            </a:r>
          </a:p>
        </p:txBody>
      </p:sp>
      <p:sp>
        <p:nvSpPr>
          <p:cNvPr id="5" name="Oval 5"/>
          <p:cNvSpPr>
            <a:spLocks noChangeArrowheads="1"/>
          </p:cNvSpPr>
          <p:nvPr/>
        </p:nvSpPr>
        <p:spPr bwMode="auto">
          <a:xfrm>
            <a:off x="3924300" y="3177254"/>
            <a:ext cx="1295400" cy="1152525"/>
          </a:xfrm>
          <a:prstGeom prst="ellipse">
            <a:avLst/>
          </a:prstGeom>
          <a:solidFill>
            <a:schemeClr val="bg2">
              <a:lumMod val="75000"/>
            </a:schemeClr>
          </a:solidFill>
          <a:ln w="9525" algn="ctr">
            <a:noFill/>
            <a:round/>
            <a:headEnd/>
            <a:tailEnd/>
          </a:ln>
          <a:effectLst/>
          <a:scene3d>
            <a:camera prst="orthographicFront">
              <a:rot lat="0" lon="0" rev="0"/>
            </a:camera>
            <a:lightRig rig="contrasting" dir="t">
              <a:rot lat="0" lon="0" rev="7800000"/>
            </a:lightRig>
          </a:scene3d>
          <a:sp3d>
            <a:bevelT w="139700" h="139700"/>
          </a:sp3d>
          <a:extLst/>
        </p:spPr>
        <p:txBody>
          <a:bodyPr wrap="none" anchor="ctr"/>
          <a:lstStyle/>
          <a:p>
            <a:pPr marL="342900" indent="-342900" algn="ctr">
              <a:lnSpc>
                <a:spcPct val="100000"/>
              </a:lnSpc>
              <a:spcBef>
                <a:spcPct val="20000"/>
              </a:spcBef>
              <a:defRPr/>
            </a:pPr>
            <a:r>
              <a:rPr lang="en-US" sz="2800" dirty="0">
                <a:latin typeface="Calibri" panose="020F0502020204030204" pitchFamily="34" charset="0"/>
              </a:rPr>
              <a:t>PERSON</a:t>
            </a:r>
          </a:p>
        </p:txBody>
      </p:sp>
      <p:sp>
        <p:nvSpPr>
          <p:cNvPr id="6" name="Textfeld 5"/>
          <p:cNvSpPr txBox="1"/>
          <p:nvPr/>
        </p:nvSpPr>
        <p:spPr>
          <a:xfrm>
            <a:off x="831563" y="1888341"/>
            <a:ext cx="3168352" cy="461665"/>
          </a:xfrm>
          <a:prstGeom prst="rect">
            <a:avLst/>
          </a:prstGeom>
          <a:noFill/>
        </p:spPr>
        <p:txBody>
          <a:bodyPr wrap="square" rtlCol="0">
            <a:spAutoFit/>
          </a:bodyPr>
          <a:lstStyle/>
          <a:p>
            <a:r>
              <a:rPr lang="de-CH" sz="2400" b="1" spc="300" dirty="0">
                <a:latin typeface="Calibri" panose="020F0502020204030204" pitchFamily="34" charset="0"/>
              </a:rPr>
              <a:t>CONDITIONING</a:t>
            </a:r>
            <a:endParaRPr lang="de-CH" b="1" spc="300" dirty="0">
              <a:latin typeface="Calibri" panose="020F0502020204030204" pitchFamily="34" charset="0"/>
            </a:endParaRPr>
          </a:p>
        </p:txBody>
      </p:sp>
      <p:sp>
        <p:nvSpPr>
          <p:cNvPr id="7" name="Textfeld 6"/>
          <p:cNvSpPr txBox="1"/>
          <p:nvPr/>
        </p:nvSpPr>
        <p:spPr>
          <a:xfrm>
            <a:off x="5698678" y="1888341"/>
            <a:ext cx="3491880" cy="461665"/>
          </a:xfrm>
          <a:prstGeom prst="rect">
            <a:avLst/>
          </a:prstGeom>
          <a:noFill/>
        </p:spPr>
        <p:txBody>
          <a:bodyPr wrap="square" rtlCol="0">
            <a:spAutoFit/>
          </a:bodyPr>
          <a:lstStyle/>
          <a:p>
            <a:r>
              <a:rPr lang="de-CH" sz="2400" b="1" spc="300" dirty="0">
                <a:latin typeface="Calibri" panose="020F0502020204030204" pitchFamily="34" charset="0"/>
              </a:rPr>
              <a:t>THEMES</a:t>
            </a:r>
            <a:endParaRPr lang="de-CH" b="1" spc="300" dirty="0">
              <a:latin typeface="Calibri" panose="020F0502020204030204" pitchFamily="34" charset="0"/>
            </a:endParaRPr>
          </a:p>
        </p:txBody>
      </p:sp>
      <p:sp>
        <p:nvSpPr>
          <p:cNvPr id="8" name="Textfeld 7"/>
          <p:cNvSpPr txBox="1"/>
          <p:nvPr/>
        </p:nvSpPr>
        <p:spPr>
          <a:xfrm>
            <a:off x="827584" y="2564904"/>
            <a:ext cx="2952328" cy="369332"/>
          </a:xfrm>
          <a:prstGeom prst="rect">
            <a:avLst/>
          </a:prstGeom>
          <a:noFill/>
        </p:spPr>
        <p:txBody>
          <a:bodyPr wrap="square" rtlCol="0">
            <a:spAutoFit/>
          </a:bodyPr>
          <a:lstStyle/>
          <a:p>
            <a:r>
              <a:rPr lang="de-CH" dirty="0" err="1">
                <a:latin typeface="Calibri" panose="020F0502020204030204" pitchFamily="34" charset="0"/>
              </a:rPr>
              <a:t>Subcultural</a:t>
            </a:r>
            <a:r>
              <a:rPr lang="de-CH" dirty="0">
                <a:latin typeface="Calibri" panose="020F0502020204030204" pitchFamily="34" charset="0"/>
              </a:rPr>
              <a:t> </a:t>
            </a:r>
            <a:r>
              <a:rPr lang="de-CH" dirty="0" err="1">
                <a:latin typeface="Calibri" panose="020F0502020204030204" pitchFamily="34" charset="0"/>
              </a:rPr>
              <a:t>Socialization</a:t>
            </a:r>
            <a:r>
              <a:rPr lang="de-CH" dirty="0">
                <a:latin typeface="Calibri" panose="020F0502020204030204" pitchFamily="34" charset="0"/>
              </a:rPr>
              <a:t>*</a:t>
            </a:r>
          </a:p>
        </p:txBody>
      </p:sp>
      <p:sp>
        <p:nvSpPr>
          <p:cNvPr id="9" name="Textfeld 8"/>
          <p:cNvSpPr txBox="1"/>
          <p:nvPr/>
        </p:nvSpPr>
        <p:spPr>
          <a:xfrm>
            <a:off x="791790" y="3430939"/>
            <a:ext cx="2952328" cy="646331"/>
          </a:xfrm>
          <a:prstGeom prst="rect">
            <a:avLst/>
          </a:prstGeom>
          <a:noFill/>
        </p:spPr>
        <p:txBody>
          <a:bodyPr wrap="square" rtlCol="0">
            <a:spAutoFit/>
          </a:bodyPr>
          <a:lstStyle/>
          <a:p>
            <a:r>
              <a:rPr lang="de-CH" dirty="0" err="1">
                <a:latin typeface="Calibri" panose="020F0502020204030204" pitchFamily="34" charset="0"/>
              </a:rPr>
              <a:t>Pathogenesis</a:t>
            </a:r>
            <a:r>
              <a:rPr lang="de-CH" dirty="0">
                <a:latin typeface="Calibri" panose="020F0502020204030204" pitchFamily="34" charset="0"/>
              </a:rPr>
              <a:t> / </a:t>
            </a:r>
            <a:br>
              <a:rPr lang="de-CH" dirty="0">
                <a:latin typeface="Calibri" panose="020F0502020204030204" pitchFamily="34" charset="0"/>
              </a:rPr>
            </a:br>
            <a:r>
              <a:rPr lang="de-CH" dirty="0">
                <a:latin typeface="Calibri" panose="020F0502020204030204" pitchFamily="34" charset="0"/>
              </a:rPr>
              <a:t>«Spiritual </a:t>
            </a:r>
            <a:r>
              <a:rPr lang="de-CH" dirty="0" err="1">
                <a:latin typeface="Calibri" panose="020F0502020204030204" pitchFamily="34" charset="0"/>
              </a:rPr>
              <a:t>Struggle</a:t>
            </a:r>
            <a:r>
              <a:rPr lang="de-CH" dirty="0">
                <a:latin typeface="Calibri" panose="020F0502020204030204" pitchFamily="34" charset="0"/>
              </a:rPr>
              <a:t>»</a:t>
            </a:r>
          </a:p>
        </p:txBody>
      </p:sp>
      <p:sp>
        <p:nvSpPr>
          <p:cNvPr id="10" name="Textfeld 9"/>
          <p:cNvSpPr txBox="1"/>
          <p:nvPr/>
        </p:nvSpPr>
        <p:spPr>
          <a:xfrm>
            <a:off x="827584" y="4573973"/>
            <a:ext cx="2952328" cy="646331"/>
          </a:xfrm>
          <a:prstGeom prst="rect">
            <a:avLst/>
          </a:prstGeom>
          <a:noFill/>
        </p:spPr>
        <p:txBody>
          <a:bodyPr wrap="square" rtlCol="0">
            <a:spAutoFit/>
          </a:bodyPr>
          <a:lstStyle/>
          <a:p>
            <a:r>
              <a:rPr lang="de-CH" dirty="0" err="1">
                <a:latin typeface="Calibri" panose="020F0502020204030204" pitchFamily="34" charset="0"/>
              </a:rPr>
              <a:t>Traumatization</a:t>
            </a:r>
            <a:endParaRPr lang="de-CH" dirty="0">
              <a:latin typeface="Calibri" panose="020F0502020204030204" pitchFamily="34" charset="0"/>
            </a:endParaRPr>
          </a:p>
          <a:p>
            <a:r>
              <a:rPr lang="de-CH" dirty="0">
                <a:latin typeface="Calibri" panose="020F0502020204030204" pitchFamily="34" charset="0"/>
              </a:rPr>
              <a:t>(Spiritual </a:t>
            </a:r>
            <a:r>
              <a:rPr lang="de-CH" dirty="0" err="1">
                <a:latin typeface="Calibri" panose="020F0502020204030204" pitchFamily="34" charset="0"/>
              </a:rPr>
              <a:t>Abuse</a:t>
            </a:r>
            <a:r>
              <a:rPr lang="de-CH" dirty="0">
                <a:latin typeface="Calibri" panose="020F0502020204030204" pitchFamily="34" charset="0"/>
              </a:rPr>
              <a:t>)</a:t>
            </a:r>
          </a:p>
        </p:txBody>
      </p:sp>
      <p:sp>
        <p:nvSpPr>
          <p:cNvPr id="11" name="Textfeld 10"/>
          <p:cNvSpPr txBox="1"/>
          <p:nvPr/>
        </p:nvSpPr>
        <p:spPr>
          <a:xfrm>
            <a:off x="5734472" y="2564904"/>
            <a:ext cx="2952328" cy="646331"/>
          </a:xfrm>
          <a:prstGeom prst="rect">
            <a:avLst/>
          </a:prstGeom>
          <a:noFill/>
        </p:spPr>
        <p:txBody>
          <a:bodyPr wrap="square" rtlCol="0">
            <a:spAutoFit/>
          </a:bodyPr>
          <a:lstStyle/>
          <a:p>
            <a:r>
              <a:rPr lang="de-CH" dirty="0" err="1">
                <a:latin typeface="Calibri" panose="020F0502020204030204" pitchFamily="34" charset="0"/>
              </a:rPr>
              <a:t>Psychodynamics</a:t>
            </a:r>
            <a:r>
              <a:rPr lang="de-CH" dirty="0">
                <a:latin typeface="Calibri" panose="020F0502020204030204" pitchFamily="34" charset="0"/>
              </a:rPr>
              <a:t> / </a:t>
            </a:r>
            <a:r>
              <a:rPr lang="de-CH" dirty="0" err="1">
                <a:latin typeface="Calibri" panose="020F0502020204030204" pitchFamily="34" charset="0"/>
              </a:rPr>
              <a:t>Role</a:t>
            </a:r>
            <a:r>
              <a:rPr lang="de-CH" dirty="0">
                <a:latin typeface="Calibri" panose="020F0502020204030204" pitchFamily="34" charset="0"/>
              </a:rPr>
              <a:t> </a:t>
            </a:r>
            <a:r>
              <a:rPr lang="de-CH" dirty="0" err="1">
                <a:latin typeface="Calibri" panose="020F0502020204030204" pitchFamily="34" charset="0"/>
              </a:rPr>
              <a:t>Behavior</a:t>
            </a:r>
            <a:endParaRPr lang="de-CH" dirty="0">
              <a:latin typeface="Calibri" panose="020F0502020204030204" pitchFamily="34" charset="0"/>
            </a:endParaRPr>
          </a:p>
        </p:txBody>
      </p:sp>
      <p:sp>
        <p:nvSpPr>
          <p:cNvPr id="12" name="Textfeld 11"/>
          <p:cNvSpPr txBox="1"/>
          <p:nvPr/>
        </p:nvSpPr>
        <p:spPr>
          <a:xfrm>
            <a:off x="5698678" y="3430939"/>
            <a:ext cx="2952328" cy="369332"/>
          </a:xfrm>
          <a:prstGeom prst="rect">
            <a:avLst/>
          </a:prstGeom>
          <a:noFill/>
        </p:spPr>
        <p:txBody>
          <a:bodyPr wrap="square" rtlCol="0">
            <a:spAutoFit/>
          </a:bodyPr>
          <a:lstStyle/>
          <a:p>
            <a:r>
              <a:rPr lang="de-CH" dirty="0">
                <a:latin typeface="Calibri" panose="020F0502020204030204" pitchFamily="34" charset="0"/>
              </a:rPr>
              <a:t>Faith </a:t>
            </a:r>
            <a:r>
              <a:rPr lang="de-CH" dirty="0" err="1">
                <a:latin typeface="Calibri" panose="020F0502020204030204" pitchFamily="34" charset="0"/>
              </a:rPr>
              <a:t>as</a:t>
            </a:r>
            <a:r>
              <a:rPr lang="de-CH" dirty="0">
                <a:latin typeface="Calibri" panose="020F0502020204030204" pitchFamily="34" charset="0"/>
              </a:rPr>
              <a:t> Coping</a:t>
            </a:r>
          </a:p>
        </p:txBody>
      </p:sp>
      <p:sp>
        <p:nvSpPr>
          <p:cNvPr id="13" name="Textfeld 12"/>
          <p:cNvSpPr txBox="1"/>
          <p:nvPr/>
        </p:nvSpPr>
        <p:spPr>
          <a:xfrm>
            <a:off x="5698678" y="4019975"/>
            <a:ext cx="2952328" cy="646331"/>
          </a:xfrm>
          <a:prstGeom prst="rect">
            <a:avLst/>
          </a:prstGeom>
          <a:noFill/>
        </p:spPr>
        <p:txBody>
          <a:bodyPr wrap="square" rtlCol="0">
            <a:spAutoFit/>
          </a:bodyPr>
          <a:lstStyle/>
          <a:p>
            <a:r>
              <a:rPr lang="de-CH" dirty="0" err="1">
                <a:latin typeface="Calibri" panose="020F0502020204030204" pitchFamily="34" charset="0"/>
              </a:rPr>
              <a:t>Conflict</a:t>
            </a:r>
            <a:r>
              <a:rPr lang="de-CH" dirty="0">
                <a:latin typeface="Calibri" panose="020F0502020204030204" pitchFamily="34" charset="0"/>
              </a:rPr>
              <a:t> Management / </a:t>
            </a:r>
            <a:r>
              <a:rPr lang="de-CH" dirty="0" err="1">
                <a:latin typeface="Calibri" panose="020F0502020204030204" pitchFamily="34" charset="0"/>
              </a:rPr>
              <a:t>Psychopathology</a:t>
            </a:r>
            <a:endParaRPr lang="de-CH" dirty="0">
              <a:latin typeface="Calibri" panose="020F0502020204030204" pitchFamily="34" charset="0"/>
            </a:endParaRPr>
          </a:p>
        </p:txBody>
      </p:sp>
      <p:sp>
        <p:nvSpPr>
          <p:cNvPr id="14" name="Textfeld 13"/>
          <p:cNvSpPr txBox="1"/>
          <p:nvPr/>
        </p:nvSpPr>
        <p:spPr>
          <a:xfrm>
            <a:off x="5729356" y="4943305"/>
            <a:ext cx="3163124" cy="369332"/>
          </a:xfrm>
          <a:prstGeom prst="rect">
            <a:avLst/>
          </a:prstGeom>
          <a:noFill/>
        </p:spPr>
        <p:txBody>
          <a:bodyPr wrap="square" rtlCol="0">
            <a:spAutoFit/>
          </a:bodyPr>
          <a:lstStyle/>
          <a:p>
            <a:r>
              <a:rPr lang="de-CH" dirty="0" err="1">
                <a:latin typeface="Calibri" panose="020F0502020204030204" pitchFamily="34" charset="0"/>
              </a:rPr>
              <a:t>What</a:t>
            </a:r>
            <a:r>
              <a:rPr lang="de-CH" dirty="0">
                <a:latin typeface="Calibri" panose="020F0502020204030204" pitchFamily="34" charset="0"/>
              </a:rPr>
              <a:t> </a:t>
            </a:r>
            <a:r>
              <a:rPr lang="de-CH" dirty="0" err="1">
                <a:latin typeface="Calibri" panose="020F0502020204030204" pitchFamily="34" charset="0"/>
              </a:rPr>
              <a:t>is</a:t>
            </a:r>
            <a:r>
              <a:rPr lang="de-CH" dirty="0">
                <a:latin typeface="Calibri" panose="020F0502020204030204" pitchFamily="34" charset="0"/>
              </a:rPr>
              <a:t> </a:t>
            </a:r>
            <a:r>
              <a:rPr lang="de-CH" dirty="0" err="1">
                <a:latin typeface="Calibri" panose="020F0502020204030204" pitchFamily="34" charset="0"/>
              </a:rPr>
              <a:t>helpful</a:t>
            </a:r>
            <a:r>
              <a:rPr lang="de-CH" dirty="0">
                <a:latin typeface="Calibri" panose="020F0502020204030204" pitchFamily="34" charset="0"/>
              </a:rPr>
              <a:t> – </a:t>
            </a:r>
            <a:r>
              <a:rPr lang="de-CH" dirty="0" err="1">
                <a:latin typeface="Calibri" panose="020F0502020204030204" pitchFamily="34" charset="0"/>
              </a:rPr>
              <a:t>destructive</a:t>
            </a:r>
            <a:r>
              <a:rPr lang="de-CH" dirty="0">
                <a:latin typeface="Calibri" panose="020F0502020204030204" pitchFamily="34" charset="0"/>
              </a:rPr>
              <a:t> ?</a:t>
            </a:r>
          </a:p>
        </p:txBody>
      </p:sp>
      <p:cxnSp>
        <p:nvCxnSpPr>
          <p:cNvPr id="16" name="Gerade Verbindung mit Pfeil 15"/>
          <p:cNvCxnSpPr/>
          <p:nvPr/>
        </p:nvCxnSpPr>
        <p:spPr>
          <a:xfrm>
            <a:off x="2843808" y="2934236"/>
            <a:ext cx="936104" cy="49670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2843808" y="3800271"/>
            <a:ext cx="936104" cy="1432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flipV="1">
            <a:off x="2843808" y="4183927"/>
            <a:ext cx="936104" cy="57471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a:off x="755576" y="2350006"/>
            <a:ext cx="7488832"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901222" y="5365797"/>
            <a:ext cx="3886801" cy="646331"/>
          </a:xfrm>
          <a:prstGeom prst="rect">
            <a:avLst/>
          </a:prstGeom>
          <a:noFill/>
        </p:spPr>
        <p:txBody>
          <a:bodyPr wrap="square" rtlCol="0">
            <a:spAutoFit/>
          </a:bodyPr>
          <a:lstStyle/>
          <a:p>
            <a:r>
              <a:rPr lang="de-CH" dirty="0">
                <a:latin typeface="Calibri" panose="020F0502020204030204" pitchFamily="34" charset="0"/>
              </a:rPr>
              <a:t>* In </a:t>
            </a:r>
            <a:r>
              <a:rPr lang="de-CH" dirty="0" err="1">
                <a:latin typeface="Calibri" panose="020F0502020204030204" pitchFamily="34" charset="0"/>
              </a:rPr>
              <a:t>the</a:t>
            </a:r>
            <a:r>
              <a:rPr lang="de-CH" dirty="0">
                <a:latin typeface="Calibri" panose="020F0502020204030204" pitchFamily="34" charset="0"/>
              </a:rPr>
              <a:t> </a:t>
            </a:r>
            <a:r>
              <a:rPr lang="de-CH" dirty="0" err="1">
                <a:latin typeface="Calibri" panose="020F0502020204030204" pitchFamily="34" charset="0"/>
              </a:rPr>
              <a:t>context</a:t>
            </a:r>
            <a:r>
              <a:rPr lang="de-CH" dirty="0">
                <a:latin typeface="Calibri" panose="020F0502020204030204" pitchFamily="34" charset="0"/>
              </a:rPr>
              <a:t> </a:t>
            </a:r>
            <a:r>
              <a:rPr lang="de-CH" dirty="0" err="1">
                <a:latin typeface="Calibri" panose="020F0502020204030204" pitchFamily="34" charset="0"/>
              </a:rPr>
              <a:t>of</a:t>
            </a:r>
            <a:r>
              <a:rPr lang="de-CH" dirty="0">
                <a:latin typeface="Calibri" panose="020F0502020204030204" pitchFamily="34" charset="0"/>
              </a:rPr>
              <a:t> </a:t>
            </a:r>
            <a:r>
              <a:rPr lang="de-CH" dirty="0" err="1">
                <a:latin typeface="Calibri" panose="020F0502020204030204" pitchFamily="34" charset="0"/>
              </a:rPr>
              <a:t>the</a:t>
            </a:r>
            <a:r>
              <a:rPr lang="de-CH" dirty="0">
                <a:latin typeface="Calibri" panose="020F0502020204030204" pitchFamily="34" charset="0"/>
              </a:rPr>
              <a:t> </a:t>
            </a:r>
            <a:r>
              <a:rPr lang="de-CH" dirty="0" err="1">
                <a:latin typeface="Calibri" panose="020F0502020204030204" pitchFamily="34" charset="0"/>
              </a:rPr>
              <a:t>prevalent</a:t>
            </a:r>
            <a:r>
              <a:rPr lang="de-CH" dirty="0">
                <a:latin typeface="Calibri" panose="020F0502020204030204" pitchFamily="34" charset="0"/>
              </a:rPr>
              <a:t> </a:t>
            </a:r>
            <a:r>
              <a:rPr lang="de-CH" dirty="0" err="1">
                <a:latin typeface="Calibri" panose="020F0502020204030204" pitchFamily="34" charset="0"/>
              </a:rPr>
              <a:t>culture</a:t>
            </a:r>
            <a:endParaRPr lang="de-CH" dirty="0">
              <a:latin typeface="Calibri" panose="020F0502020204030204" pitchFamily="34" charset="0"/>
            </a:endParaRPr>
          </a:p>
        </p:txBody>
      </p:sp>
      <p:cxnSp>
        <p:nvCxnSpPr>
          <p:cNvPr id="31" name="Gerader Verbinder 30"/>
          <p:cNvCxnSpPr/>
          <p:nvPr/>
        </p:nvCxnSpPr>
        <p:spPr>
          <a:xfrm>
            <a:off x="755576" y="5316542"/>
            <a:ext cx="748883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631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8686800" cy="936104"/>
          </a:xfrm>
        </p:spPr>
        <p:txBody>
          <a:bodyPr>
            <a:normAutofit/>
          </a:bodyPr>
          <a:lstStyle/>
          <a:p>
            <a:r>
              <a:rPr lang="en-US" dirty="0"/>
              <a:t>The highly religious patient in therapy is…  </a:t>
            </a:r>
          </a:p>
        </p:txBody>
      </p:sp>
      <p:sp>
        <p:nvSpPr>
          <p:cNvPr id="3" name="Inhaltsplatzhalter 2"/>
          <p:cNvSpPr>
            <a:spLocks noGrp="1"/>
          </p:cNvSpPr>
          <p:nvPr>
            <p:ph idx="1"/>
          </p:nvPr>
        </p:nvSpPr>
        <p:spPr/>
        <p:txBody>
          <a:bodyPr>
            <a:normAutofit lnSpcReduction="10000"/>
          </a:bodyPr>
          <a:lstStyle/>
          <a:p>
            <a:r>
              <a:rPr lang="en-US" dirty="0"/>
              <a:t>A suffering person (often with religious „idioms of distress“).</a:t>
            </a:r>
          </a:p>
          <a:p>
            <a:r>
              <a:rPr lang="en-US" dirty="0"/>
              <a:t>A person with subcultural values / history.</a:t>
            </a:r>
          </a:p>
          <a:p>
            <a:r>
              <a:rPr lang="en-US" dirty="0"/>
              <a:t>A person in conflict (within him/herself, with his/her religious values and with his / her environment /peers).</a:t>
            </a:r>
          </a:p>
          <a:p>
            <a:r>
              <a:rPr lang="en-US" dirty="0"/>
              <a:t>A person who experiences weakness, in which the promises and the coping strategies of religion do not really help. </a:t>
            </a:r>
          </a:p>
          <a:p>
            <a:r>
              <a:rPr lang="en-US" dirty="0"/>
              <a:t>A person with the desire for love and happiness (perhaps in contrast to religious rules and laws). </a:t>
            </a:r>
          </a:p>
          <a:p>
            <a:r>
              <a:rPr lang="en-US" dirty="0"/>
              <a:t>A person with his / her «shadow», i.e. destructive tendencies, impulses and desires, which are not compatible with religious ethics. </a:t>
            </a:r>
          </a:p>
          <a:p>
            <a:endParaRPr lang="en-US" dirty="0"/>
          </a:p>
        </p:txBody>
      </p:sp>
    </p:spTree>
    <p:extLst>
      <p:ext uri="{BB962C8B-B14F-4D97-AF65-F5344CB8AC3E}">
        <p14:creationId xmlns:p14="http://schemas.microsoft.com/office/powerpoint/2010/main" val="346453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err="1"/>
              <a:t>Characteristics</a:t>
            </a:r>
            <a:r>
              <a:rPr lang="de-CH" dirty="0"/>
              <a:t> </a:t>
            </a:r>
            <a:r>
              <a:rPr lang="de-CH" dirty="0" err="1"/>
              <a:t>of</a:t>
            </a:r>
            <a:r>
              <a:rPr lang="de-CH" dirty="0"/>
              <a:t> </a:t>
            </a:r>
            <a:r>
              <a:rPr lang="de-CH" dirty="0" err="1"/>
              <a:t>religious</a:t>
            </a:r>
            <a:r>
              <a:rPr lang="de-CH" dirty="0"/>
              <a:t> </a:t>
            </a:r>
            <a:r>
              <a:rPr lang="de-CH" dirty="0" err="1"/>
              <a:t>persons</a:t>
            </a:r>
            <a:endParaRPr lang="de-CH" dirty="0"/>
          </a:p>
        </p:txBody>
      </p:sp>
      <p:sp>
        <p:nvSpPr>
          <p:cNvPr id="3" name="Inhaltsplatzhalter 2"/>
          <p:cNvSpPr>
            <a:spLocks noGrp="1"/>
          </p:cNvSpPr>
          <p:nvPr>
            <p:ph idx="1"/>
          </p:nvPr>
        </p:nvSpPr>
        <p:spPr/>
        <p:txBody>
          <a:bodyPr>
            <a:noAutofit/>
          </a:bodyPr>
          <a:lstStyle/>
          <a:p>
            <a:pPr marL="0" indent="0">
              <a:buNone/>
            </a:pPr>
            <a:r>
              <a:rPr lang="en-US" sz="1600" b="1" i="1" dirty="0"/>
              <a:t>Structured descriptions – «centrality concept (Huber 2003) – some aspects:</a:t>
            </a:r>
          </a:p>
          <a:p>
            <a:r>
              <a:rPr lang="en-US" sz="1600" i="1" dirty="0"/>
              <a:t>My faith provides answers to many questions regarding the meaning of life</a:t>
            </a:r>
          </a:p>
          <a:p>
            <a:r>
              <a:rPr lang="en-US" sz="1600" i="1" dirty="0"/>
              <a:t>My religious convictions are what is really the foundation of my life</a:t>
            </a:r>
          </a:p>
          <a:p>
            <a:r>
              <a:rPr lang="en-US" sz="1600" i="1" dirty="0"/>
              <a:t>I am reading books about my faith or my church</a:t>
            </a:r>
          </a:p>
          <a:p>
            <a:r>
              <a:rPr lang="en-US" sz="1600" i="1" dirty="0"/>
              <a:t>It is important for me to take time for personal thoughts on my faith and for devotions</a:t>
            </a:r>
          </a:p>
          <a:p>
            <a:r>
              <a:rPr lang="en-US" sz="1600" i="1" dirty="0"/>
              <a:t>I am trying to apply my faith to all areas of my life</a:t>
            </a:r>
          </a:p>
          <a:p>
            <a:r>
              <a:rPr lang="en-US" sz="1600" i="1" dirty="0"/>
              <a:t>The presence of a divine being has been a strong personal experience at times.</a:t>
            </a:r>
          </a:p>
          <a:p>
            <a:pPr marL="0" indent="0">
              <a:buNone/>
            </a:pPr>
            <a:r>
              <a:rPr lang="en-US" sz="1600" b="1" i="1" dirty="0"/>
              <a:t>FURTHER ASPECTS</a:t>
            </a:r>
          </a:p>
          <a:p>
            <a:r>
              <a:rPr lang="en-US" sz="1600" i="1" dirty="0"/>
              <a:t>Submitting to rules about clothing, food and religious holidays</a:t>
            </a:r>
          </a:p>
          <a:p>
            <a:r>
              <a:rPr lang="en-US" sz="1600" i="1" dirty="0"/>
              <a:t>Regular exercise of prescribed prayers</a:t>
            </a:r>
          </a:p>
          <a:p>
            <a:r>
              <a:rPr lang="en-US" sz="1600" i="1" dirty="0"/>
              <a:t>Participation in religious holidays</a:t>
            </a:r>
          </a:p>
          <a:p>
            <a:r>
              <a:rPr lang="en-US" sz="1600" i="1" dirty="0"/>
              <a:t>Rejection of activities, which are seen as hindering religious life</a:t>
            </a:r>
          </a:p>
          <a:p>
            <a:r>
              <a:rPr lang="en-US" sz="1600" i="1" dirty="0"/>
              <a:t>Questions of sexuality, dating and choosing a partner </a:t>
            </a:r>
          </a:p>
          <a:p>
            <a:endParaRPr lang="en-US" sz="1600" b="1" i="1" dirty="0"/>
          </a:p>
        </p:txBody>
      </p:sp>
    </p:spTree>
    <p:extLst>
      <p:ext uri="{BB962C8B-B14F-4D97-AF65-F5344CB8AC3E}">
        <p14:creationId xmlns:p14="http://schemas.microsoft.com/office/powerpoint/2010/main" val="3107851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a:t>Ethical</a:t>
            </a:r>
            <a:r>
              <a:rPr lang="de-CH" dirty="0"/>
              <a:t> Attitude</a:t>
            </a:r>
          </a:p>
        </p:txBody>
      </p:sp>
      <p:sp>
        <p:nvSpPr>
          <p:cNvPr id="3" name="Inhaltsplatzhalter 2"/>
          <p:cNvSpPr>
            <a:spLocks noGrp="1"/>
          </p:cNvSpPr>
          <p:nvPr>
            <p:ph idx="1"/>
          </p:nvPr>
        </p:nvSpPr>
        <p:spPr>
          <a:xfrm>
            <a:off x="4499992" y="1484784"/>
            <a:ext cx="4536504" cy="4425355"/>
          </a:xfrm>
        </p:spPr>
        <p:txBody>
          <a:bodyPr>
            <a:normAutofit lnSpcReduction="10000"/>
          </a:bodyPr>
          <a:lstStyle/>
          <a:p>
            <a:r>
              <a:rPr lang="en-US" dirty="0"/>
              <a:t>Respect</a:t>
            </a:r>
          </a:p>
          <a:p>
            <a:r>
              <a:rPr lang="en-US" dirty="0"/>
              <a:t>Responsibility </a:t>
            </a:r>
          </a:p>
          <a:p>
            <a:r>
              <a:rPr lang="en-US" dirty="0"/>
              <a:t>Integrity</a:t>
            </a:r>
          </a:p>
          <a:p>
            <a:r>
              <a:rPr lang="en-US" dirty="0"/>
              <a:t>Competence </a:t>
            </a:r>
          </a:p>
          <a:p>
            <a:r>
              <a:rPr lang="en-US" dirty="0"/>
              <a:t>Concern</a:t>
            </a:r>
          </a:p>
          <a:p>
            <a:endParaRPr lang="en-US" dirty="0"/>
          </a:p>
          <a:p>
            <a:pPr marL="0" indent="0">
              <a:buNone/>
            </a:pPr>
            <a:r>
              <a:rPr lang="en-US" dirty="0"/>
              <a:t>NOTICE:</a:t>
            </a:r>
          </a:p>
          <a:p>
            <a:r>
              <a:rPr lang="en-US" dirty="0"/>
              <a:t>Tension between religious duties and damage to health and existence</a:t>
            </a:r>
          </a:p>
          <a:p>
            <a:r>
              <a:rPr lang="en-US" dirty="0"/>
              <a:t>Role Conflicts</a:t>
            </a:r>
          </a:p>
        </p:txBody>
      </p:sp>
      <p:sp>
        <p:nvSpPr>
          <p:cNvPr id="4" name="Textfeld 3"/>
          <p:cNvSpPr txBox="1"/>
          <p:nvPr/>
        </p:nvSpPr>
        <p:spPr>
          <a:xfrm>
            <a:off x="457200" y="5085184"/>
            <a:ext cx="3866530" cy="553998"/>
          </a:xfrm>
          <a:prstGeom prst="rect">
            <a:avLst/>
          </a:prstGeom>
          <a:noFill/>
        </p:spPr>
        <p:txBody>
          <a:bodyPr wrap="square" rtlCol="0">
            <a:spAutoFit/>
          </a:bodyPr>
          <a:lstStyle/>
          <a:p>
            <a:r>
              <a:rPr lang="en-US" sz="1000" dirty="0" err="1"/>
              <a:t>Plante</a:t>
            </a:r>
            <a:r>
              <a:rPr lang="en-US" sz="1000" dirty="0"/>
              <a:t> TG (2007) Integrating spirituality and psychotherapy: ethical issues and principles to consider. Journal of Clinical Psychology 63:891-902.</a:t>
            </a:r>
            <a:endParaRPr lang="de-CH" sz="1000" dirty="0"/>
          </a:p>
        </p:txBody>
      </p:sp>
      <p:pic>
        <p:nvPicPr>
          <p:cNvPr id="5" name="Grafik 4"/>
          <p:cNvPicPr>
            <a:picLocks noChangeAspect="1"/>
          </p:cNvPicPr>
          <p:nvPr/>
        </p:nvPicPr>
        <p:blipFill rotWithShape="1">
          <a:blip r:embed="rId3">
            <a:extLst>
              <a:ext uri="{28A0092B-C50C-407E-A947-70E740481C1C}">
                <a14:useLocalDpi xmlns:a14="http://schemas.microsoft.com/office/drawing/2010/main" val="0"/>
              </a:ext>
            </a:extLst>
          </a:blip>
          <a:srcRect r="8292"/>
          <a:stretch/>
        </p:blipFill>
        <p:spPr>
          <a:xfrm>
            <a:off x="-396552" y="1484784"/>
            <a:ext cx="4720282" cy="3025026"/>
          </a:xfrm>
          <a:prstGeom prst="rect">
            <a:avLst/>
          </a:prstGeom>
        </p:spPr>
      </p:pic>
    </p:spTree>
    <p:extLst>
      <p:ext uri="{BB962C8B-B14F-4D97-AF65-F5344CB8AC3E}">
        <p14:creationId xmlns:p14="http://schemas.microsoft.com/office/powerpoint/2010/main" val="1096326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Religion as a meta-therapeutic topic</a:t>
            </a:r>
          </a:p>
        </p:txBody>
      </p:sp>
      <p:sp>
        <p:nvSpPr>
          <p:cNvPr id="3" name="Inhaltsplatzhalter 2"/>
          <p:cNvSpPr>
            <a:spLocks noGrp="1"/>
          </p:cNvSpPr>
          <p:nvPr>
            <p:ph idx="1"/>
          </p:nvPr>
        </p:nvSpPr>
        <p:spPr/>
        <p:txBody>
          <a:bodyPr>
            <a:normAutofit/>
          </a:bodyPr>
          <a:lstStyle/>
          <a:p>
            <a:r>
              <a:rPr lang="en-US" dirty="0"/>
              <a:t>Religion should only be addressed in therapy if it is brought up by the patient.</a:t>
            </a:r>
          </a:p>
          <a:p>
            <a:r>
              <a:rPr lang="en-US" dirty="0"/>
              <a:t>Religion is not a shared spiritual practice / ritual in the context of the therapeutic setting.</a:t>
            </a:r>
          </a:p>
          <a:p>
            <a:r>
              <a:rPr lang="en-US" dirty="0"/>
              <a:t>Religion as meta-therapeutic topic: «Talking about religion», but not «Practicing as a religious ritual».</a:t>
            </a:r>
          </a:p>
          <a:p>
            <a:endParaRPr lang="en-US" dirty="0"/>
          </a:p>
          <a:p>
            <a:r>
              <a:rPr lang="en-US" dirty="0"/>
              <a:t>Exceptions: </a:t>
            </a:r>
          </a:p>
          <a:p>
            <a:pPr lvl="1"/>
            <a:r>
              <a:rPr lang="en-US" dirty="0"/>
              <a:t>Mindfulness Exercises, if possible with minimal religious connotation</a:t>
            </a:r>
          </a:p>
          <a:p>
            <a:pPr lvl="1"/>
            <a:r>
              <a:rPr lang="en-US" dirty="0"/>
              <a:t>Prayer in individuals who explicitly do wish prayer (e.g. at the end of a session cf. Weld &amp; </a:t>
            </a:r>
            <a:r>
              <a:rPr lang="en-US" dirty="0" err="1"/>
              <a:t>Eriksen</a:t>
            </a:r>
            <a:r>
              <a:rPr lang="en-US" dirty="0"/>
              <a:t> 2007)</a:t>
            </a:r>
          </a:p>
          <a:p>
            <a:endParaRPr lang="en-US" dirty="0"/>
          </a:p>
        </p:txBody>
      </p:sp>
    </p:spTree>
    <p:extLst>
      <p:ext uri="{BB962C8B-B14F-4D97-AF65-F5344CB8AC3E}">
        <p14:creationId xmlns:p14="http://schemas.microsoft.com/office/powerpoint/2010/main" val="3802623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3"/>
          <p:cNvGrpSpPr>
            <a:grpSpLocks/>
          </p:cNvGrpSpPr>
          <p:nvPr/>
        </p:nvGrpSpPr>
        <p:grpSpPr bwMode="auto">
          <a:xfrm>
            <a:off x="1692275" y="1916113"/>
            <a:ext cx="7056438" cy="3887787"/>
            <a:chOff x="1066" y="1207"/>
            <a:chExt cx="4445" cy="2449"/>
          </a:xfrm>
        </p:grpSpPr>
        <p:sp>
          <p:nvSpPr>
            <p:cNvPr id="30738" name="Oval 7"/>
            <p:cNvSpPr>
              <a:spLocks noChangeArrowheads="1"/>
            </p:cNvSpPr>
            <p:nvPr/>
          </p:nvSpPr>
          <p:spPr bwMode="auto">
            <a:xfrm>
              <a:off x="1066" y="1207"/>
              <a:ext cx="4309" cy="2313"/>
            </a:xfrm>
            <a:prstGeom prst="ellipse">
              <a:avLst/>
            </a:prstGeom>
            <a:solidFill>
              <a:srgbClr val="F9E89F"/>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sp>
          <p:nvSpPr>
            <p:cNvPr id="30739" name="Oval 10"/>
            <p:cNvSpPr>
              <a:spLocks noChangeArrowheads="1"/>
            </p:cNvSpPr>
            <p:nvPr/>
          </p:nvSpPr>
          <p:spPr bwMode="auto">
            <a:xfrm>
              <a:off x="1474" y="1343"/>
              <a:ext cx="4037" cy="2313"/>
            </a:xfrm>
            <a:prstGeom prst="ellipse">
              <a:avLst/>
            </a:prstGeom>
            <a:solidFill>
              <a:schemeClr val="bg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grpSp>
      <p:sp>
        <p:nvSpPr>
          <p:cNvPr id="30723" name="Oval 6"/>
          <p:cNvSpPr>
            <a:spLocks noChangeArrowheads="1"/>
          </p:cNvSpPr>
          <p:nvPr/>
        </p:nvSpPr>
        <p:spPr bwMode="auto">
          <a:xfrm rot="3104887">
            <a:off x="2983706" y="2926557"/>
            <a:ext cx="1512887" cy="2374900"/>
          </a:xfrm>
          <a:prstGeom prst="ellipse">
            <a:avLst/>
          </a:prstGeom>
          <a:solidFill>
            <a:srgbClr val="DACA68"/>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sp>
        <p:nvSpPr>
          <p:cNvPr id="30724" name="Rectangle 4"/>
          <p:cNvSpPr>
            <a:spLocks noGrp="1" noChangeArrowheads="1"/>
          </p:cNvSpPr>
          <p:nvPr>
            <p:ph type="title"/>
          </p:nvPr>
        </p:nvSpPr>
        <p:spPr/>
        <p:txBody>
          <a:bodyPr>
            <a:normAutofit fontScale="90000"/>
          </a:bodyPr>
          <a:lstStyle/>
          <a:p>
            <a:pPr eaLnBrk="1" hangingPunct="1"/>
            <a:r>
              <a:rPr lang="en-US" altLang="de-DE" dirty="0"/>
              <a:t>Culture and the Interpretation of Rel. Phenomena</a:t>
            </a:r>
          </a:p>
        </p:txBody>
      </p:sp>
      <p:sp>
        <p:nvSpPr>
          <p:cNvPr id="79877" name="Oval 5"/>
          <p:cNvSpPr>
            <a:spLocks noChangeArrowheads="1"/>
          </p:cNvSpPr>
          <p:nvPr/>
        </p:nvSpPr>
        <p:spPr bwMode="auto">
          <a:xfrm>
            <a:off x="3492500" y="3141663"/>
            <a:ext cx="1295400" cy="1152525"/>
          </a:xfrm>
          <a:prstGeom prst="ellipse">
            <a:avLst/>
          </a:prstGeom>
          <a:gradFill rotWithShape="1">
            <a:gsLst>
              <a:gs pos="0">
                <a:schemeClr val="accent1"/>
              </a:gs>
              <a:gs pos="100000">
                <a:schemeClr val="accent1">
                  <a:gamma/>
                  <a:shade val="46275"/>
                  <a:invGamma/>
                </a:schemeClr>
              </a:gs>
            </a:gsLst>
            <a:path path="rect">
              <a:fillToRect t="100000" r="100000"/>
            </a:path>
          </a:gra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lnSpc>
                <a:spcPct val="100000"/>
              </a:lnSpc>
              <a:spcBef>
                <a:spcPct val="20000"/>
              </a:spcBef>
              <a:defRPr/>
            </a:pPr>
            <a:r>
              <a:rPr lang="en-US" sz="2800">
                <a:latin typeface="Calibri" panose="020F0502020204030204" pitchFamily="34" charset="0"/>
              </a:rPr>
              <a:t>PAT*</a:t>
            </a:r>
          </a:p>
        </p:txBody>
      </p:sp>
      <p:sp>
        <p:nvSpPr>
          <p:cNvPr id="30726" name="Text Box 9"/>
          <p:cNvSpPr txBox="1">
            <a:spLocks noChangeArrowheads="1"/>
          </p:cNvSpPr>
          <p:nvPr/>
        </p:nvSpPr>
        <p:spPr bwMode="auto">
          <a:xfrm>
            <a:off x="2771775" y="4294188"/>
            <a:ext cx="15128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lnSpc>
                <a:spcPct val="100000"/>
              </a:lnSpc>
            </a:pPr>
            <a:r>
              <a:rPr lang="en-US" altLang="de-DE" sz="1600" b="0" dirty="0">
                <a:latin typeface="Calibri" panose="020F0502020204030204" pitchFamily="34" charset="0"/>
              </a:rPr>
              <a:t>Subculture</a:t>
            </a:r>
          </a:p>
          <a:p>
            <a:pPr eaLnBrk="1" hangingPunct="1">
              <a:lnSpc>
                <a:spcPct val="100000"/>
              </a:lnSpc>
            </a:pPr>
            <a:r>
              <a:rPr lang="en-US" altLang="de-DE" sz="1600" b="0" dirty="0">
                <a:latin typeface="Calibri" panose="020F0502020204030204" pitchFamily="34" charset="0"/>
              </a:rPr>
              <a:t>Religion</a:t>
            </a:r>
          </a:p>
        </p:txBody>
      </p:sp>
      <p:sp>
        <p:nvSpPr>
          <p:cNvPr id="30727" name="Text Box 12"/>
          <p:cNvSpPr txBox="1">
            <a:spLocks noChangeArrowheads="1"/>
          </p:cNvSpPr>
          <p:nvPr/>
        </p:nvSpPr>
        <p:spPr bwMode="auto">
          <a:xfrm>
            <a:off x="6154738" y="1493808"/>
            <a:ext cx="29241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lnSpc>
                <a:spcPct val="100000"/>
              </a:lnSpc>
            </a:pPr>
            <a:r>
              <a:rPr lang="en-US" altLang="de-DE" sz="2800" b="0" dirty="0">
                <a:latin typeface="Calibri" panose="020F0502020204030204" pitchFamily="34" charset="0"/>
              </a:rPr>
              <a:t>Shared culture</a:t>
            </a:r>
          </a:p>
        </p:txBody>
      </p:sp>
      <p:sp>
        <p:nvSpPr>
          <p:cNvPr id="30728" name="AutoShape 13"/>
          <p:cNvSpPr>
            <a:spLocks noChangeArrowheads="1"/>
          </p:cNvSpPr>
          <p:nvPr/>
        </p:nvSpPr>
        <p:spPr bwMode="auto">
          <a:xfrm>
            <a:off x="3779838" y="4149725"/>
            <a:ext cx="792162" cy="1584325"/>
          </a:xfrm>
          <a:prstGeom prst="upArrow">
            <a:avLst>
              <a:gd name="adj1" fmla="val 50000"/>
              <a:gd name="adj2" fmla="val 50000"/>
            </a:avLst>
          </a:prstGeom>
          <a:solidFill>
            <a:srgbClr val="CC33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sp>
        <p:nvSpPr>
          <p:cNvPr id="30729" name="AutoShape 14"/>
          <p:cNvSpPr>
            <a:spLocks noChangeArrowheads="1"/>
          </p:cNvSpPr>
          <p:nvPr/>
        </p:nvSpPr>
        <p:spPr bwMode="auto">
          <a:xfrm>
            <a:off x="3563938" y="1916113"/>
            <a:ext cx="1152525" cy="1441450"/>
          </a:xfrm>
          <a:prstGeom prst="flowChartManualOperation">
            <a:avLst/>
          </a:prstGeom>
          <a:solidFill>
            <a:srgbClr val="CC33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algn="ctr" eaLnBrk="1" hangingPunct="1">
              <a:lnSpc>
                <a:spcPct val="100000"/>
              </a:lnSpc>
              <a:spcBef>
                <a:spcPct val="20000"/>
              </a:spcBef>
            </a:pPr>
            <a:endParaRPr lang="en-US" altLang="de-DE" sz="1600" b="0">
              <a:latin typeface="Calibri" panose="020F0502020204030204" pitchFamily="34" charset="0"/>
            </a:endParaRPr>
          </a:p>
        </p:txBody>
      </p:sp>
      <p:sp>
        <p:nvSpPr>
          <p:cNvPr id="30730" name="Text Box 15"/>
          <p:cNvSpPr txBox="1">
            <a:spLocks noChangeArrowheads="1"/>
          </p:cNvSpPr>
          <p:nvPr/>
        </p:nvSpPr>
        <p:spPr bwMode="auto">
          <a:xfrm>
            <a:off x="3203575" y="1283031"/>
            <a:ext cx="1727200" cy="56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algn="ctr" eaLnBrk="1" hangingPunct="1">
              <a:spcBef>
                <a:spcPct val="20000"/>
              </a:spcBef>
            </a:pPr>
            <a:r>
              <a:rPr lang="en-US" altLang="de-DE" dirty="0">
                <a:latin typeface="Calibri" panose="020F0502020204030204" pitchFamily="34" charset="0"/>
              </a:rPr>
              <a:t>Pathological</a:t>
            </a:r>
          </a:p>
          <a:p>
            <a:pPr algn="ctr" eaLnBrk="1" hangingPunct="1">
              <a:spcBef>
                <a:spcPct val="20000"/>
              </a:spcBef>
            </a:pPr>
            <a:r>
              <a:rPr lang="en-US" altLang="de-DE" dirty="0">
                <a:latin typeface="Calibri" panose="020F0502020204030204" pitchFamily="34" charset="0"/>
              </a:rPr>
              <a:t>Experiences</a:t>
            </a:r>
          </a:p>
        </p:txBody>
      </p:sp>
      <p:sp>
        <p:nvSpPr>
          <p:cNvPr id="30731" name="Text Box 16"/>
          <p:cNvSpPr txBox="1">
            <a:spLocks noChangeArrowheads="1"/>
          </p:cNvSpPr>
          <p:nvPr/>
        </p:nvSpPr>
        <p:spPr bwMode="auto">
          <a:xfrm>
            <a:off x="3203575" y="5786438"/>
            <a:ext cx="194468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algn="ctr" eaLnBrk="1" hangingPunct="1"/>
            <a:r>
              <a:rPr lang="en-US" altLang="de-DE">
                <a:latin typeface="Calibri" panose="020F0502020204030204" pitchFamily="34" charset="0"/>
              </a:rPr>
              <a:t>Life events</a:t>
            </a:r>
          </a:p>
        </p:txBody>
      </p:sp>
      <p:sp>
        <p:nvSpPr>
          <p:cNvPr id="30732" name="AutoShape 18"/>
          <p:cNvSpPr>
            <a:spLocks noChangeArrowheads="1"/>
          </p:cNvSpPr>
          <p:nvPr/>
        </p:nvSpPr>
        <p:spPr bwMode="auto">
          <a:xfrm>
            <a:off x="4860131" y="3431282"/>
            <a:ext cx="2016125" cy="611386"/>
          </a:xfrm>
          <a:prstGeom prst="leftArrow">
            <a:avLst>
              <a:gd name="adj1" fmla="val 50000"/>
              <a:gd name="adj2" fmla="val 51879"/>
            </a:avLst>
          </a:prstGeom>
          <a:solidFill>
            <a:schemeClr val="accent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sp>
        <p:nvSpPr>
          <p:cNvPr id="30733" name="Oval 20"/>
          <p:cNvSpPr>
            <a:spLocks noChangeArrowheads="1"/>
          </p:cNvSpPr>
          <p:nvPr/>
        </p:nvSpPr>
        <p:spPr bwMode="auto">
          <a:xfrm rot="-2600135">
            <a:off x="7234238" y="3070225"/>
            <a:ext cx="1512887" cy="2374900"/>
          </a:xfrm>
          <a:prstGeom prst="ellipse">
            <a:avLst/>
          </a:prstGeom>
          <a:solidFill>
            <a:srgbClr val="DACA68"/>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endParaRPr lang="de-DE" altLang="de-DE">
              <a:latin typeface="Calibri" panose="020F0502020204030204" pitchFamily="34" charset="0"/>
            </a:endParaRPr>
          </a:p>
        </p:txBody>
      </p:sp>
      <p:sp>
        <p:nvSpPr>
          <p:cNvPr id="30734" name="Rectangle 17"/>
          <p:cNvSpPr>
            <a:spLocks noChangeArrowheads="1"/>
          </p:cNvSpPr>
          <p:nvPr/>
        </p:nvSpPr>
        <p:spPr bwMode="auto">
          <a:xfrm>
            <a:off x="6965950" y="3178175"/>
            <a:ext cx="1277938" cy="1079500"/>
          </a:xfrm>
          <a:prstGeom prst="rect">
            <a:avLst/>
          </a:prstGeom>
          <a:solidFill>
            <a:schemeClr val="bg1"/>
          </a:solidFill>
          <a:ln w="381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algn="ctr" eaLnBrk="1" hangingPunct="1">
              <a:lnSpc>
                <a:spcPct val="60000"/>
              </a:lnSpc>
            </a:pPr>
            <a:r>
              <a:rPr lang="en-US" altLang="de-DE" dirty="0">
                <a:latin typeface="Calibri" panose="020F0502020204030204" pitchFamily="34" charset="0"/>
              </a:rPr>
              <a:t>Psychiatrist</a:t>
            </a:r>
          </a:p>
          <a:p>
            <a:pPr algn="ctr" eaLnBrk="1" hangingPunct="1">
              <a:lnSpc>
                <a:spcPct val="60000"/>
              </a:lnSpc>
            </a:pPr>
            <a:r>
              <a:rPr lang="en-US" altLang="de-DE" dirty="0">
                <a:latin typeface="Calibri" panose="020F0502020204030204" pitchFamily="34" charset="0"/>
              </a:rPr>
              <a:t>Observer</a:t>
            </a:r>
          </a:p>
        </p:txBody>
      </p:sp>
      <p:sp>
        <p:nvSpPr>
          <p:cNvPr id="30735" name="Text Box 21"/>
          <p:cNvSpPr txBox="1">
            <a:spLocks noChangeArrowheads="1"/>
          </p:cNvSpPr>
          <p:nvPr/>
        </p:nvSpPr>
        <p:spPr bwMode="auto">
          <a:xfrm>
            <a:off x="7686732" y="4254179"/>
            <a:ext cx="151288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r>
              <a:rPr lang="en-US" altLang="de-DE" sz="1600" b="0" dirty="0">
                <a:latin typeface="Calibri" panose="020F0502020204030204" pitchFamily="34" charset="0"/>
              </a:rPr>
              <a:t>Subculture</a:t>
            </a:r>
          </a:p>
          <a:p>
            <a:pPr eaLnBrk="1" hangingPunct="1"/>
            <a:r>
              <a:rPr lang="en-US" altLang="de-DE" sz="1600" b="0" dirty="0">
                <a:latin typeface="Calibri" panose="020F0502020204030204" pitchFamily="34" charset="0"/>
              </a:rPr>
              <a:t>Professional Training, personal history</a:t>
            </a:r>
          </a:p>
          <a:p>
            <a:pPr eaLnBrk="1" hangingPunct="1"/>
            <a:endParaRPr lang="en-US" altLang="de-DE" sz="1600" b="0" dirty="0">
              <a:latin typeface="Calibri" panose="020F0502020204030204" pitchFamily="34" charset="0"/>
            </a:endParaRPr>
          </a:p>
        </p:txBody>
      </p:sp>
      <p:sp>
        <p:nvSpPr>
          <p:cNvPr id="30736" name="Text Box 22"/>
          <p:cNvSpPr txBox="1">
            <a:spLocks noChangeArrowheads="1"/>
          </p:cNvSpPr>
          <p:nvPr/>
        </p:nvSpPr>
        <p:spPr bwMode="auto">
          <a:xfrm>
            <a:off x="4859338" y="4383038"/>
            <a:ext cx="32416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r>
              <a:rPr lang="en-US" altLang="de-DE" sz="2000" dirty="0">
                <a:solidFill>
                  <a:schemeClr val="accent2"/>
                </a:solidFill>
                <a:latin typeface="Calibri" panose="020F0502020204030204" pitchFamily="34" charset="0"/>
              </a:rPr>
              <a:t>Interpretation</a:t>
            </a:r>
          </a:p>
          <a:p>
            <a:pPr eaLnBrk="1" hangingPunct="1"/>
            <a:r>
              <a:rPr lang="en-US" altLang="de-DE" sz="2000" dirty="0">
                <a:solidFill>
                  <a:schemeClr val="accent2"/>
                </a:solidFill>
                <a:latin typeface="Calibri" panose="020F0502020204030204" pitchFamily="34" charset="0"/>
              </a:rPr>
              <a:t>Diagnosis</a:t>
            </a:r>
          </a:p>
          <a:p>
            <a:pPr eaLnBrk="1" hangingPunct="1"/>
            <a:r>
              <a:rPr lang="en-US" altLang="de-DE" sz="2000" dirty="0">
                <a:solidFill>
                  <a:schemeClr val="accent2"/>
                </a:solidFill>
                <a:latin typeface="Calibri" panose="020F0502020204030204" pitchFamily="34" charset="0"/>
              </a:rPr>
              <a:t>Cultural Sensitivity</a:t>
            </a:r>
          </a:p>
        </p:txBody>
      </p:sp>
      <p:sp>
        <p:nvSpPr>
          <p:cNvPr id="30737" name="Text Box 24"/>
          <p:cNvSpPr txBox="1">
            <a:spLocks noChangeArrowheads="1"/>
          </p:cNvSpPr>
          <p:nvPr/>
        </p:nvSpPr>
        <p:spPr bwMode="auto">
          <a:xfrm>
            <a:off x="305594" y="1673576"/>
            <a:ext cx="2250281" cy="1169551"/>
          </a:xfrm>
          <a:prstGeom prst="rect">
            <a:avLst/>
          </a:prstGeom>
          <a:solidFill>
            <a:schemeClr val="bg1">
              <a:alpha val="49000"/>
            </a:schemeClr>
          </a:solidFill>
          <a:ln>
            <a:noFill/>
          </a:ln>
          <a:effectLst/>
        </p:spPr>
        <p:txBody>
          <a:bodyPr wrap="square">
            <a:spAutoFit/>
          </a:bodyPr>
          <a:lstStyle>
            <a:lvl1pPr eaLnBrk="0" hangingPunct="0">
              <a:defRPr sz="1400" b="1">
                <a:solidFill>
                  <a:schemeClr val="tx1"/>
                </a:solidFill>
                <a:latin typeface="Arial" panose="020B0604020202020204" pitchFamily="34" charset="0"/>
              </a:defRPr>
            </a:lvl1pPr>
            <a:lvl2pPr marL="742950" indent="-285750" eaLnBrk="0" hangingPunct="0">
              <a:defRPr sz="1400" b="1">
                <a:solidFill>
                  <a:schemeClr val="tx1"/>
                </a:solidFill>
                <a:latin typeface="Arial" panose="020B0604020202020204" pitchFamily="34" charset="0"/>
              </a:defRPr>
            </a:lvl2pPr>
            <a:lvl3pPr marL="1143000" indent="-228600" eaLnBrk="0" hangingPunct="0">
              <a:defRPr sz="1400" b="1">
                <a:solidFill>
                  <a:schemeClr val="tx1"/>
                </a:solidFill>
                <a:latin typeface="Arial" panose="020B0604020202020204" pitchFamily="34" charset="0"/>
              </a:defRPr>
            </a:lvl3pPr>
            <a:lvl4pPr marL="1600200" indent="-228600" eaLnBrk="0" hangingPunct="0">
              <a:defRPr sz="1400" b="1">
                <a:solidFill>
                  <a:schemeClr val="tx1"/>
                </a:solidFill>
                <a:latin typeface="Arial" panose="020B0604020202020204" pitchFamily="34" charset="0"/>
              </a:defRPr>
            </a:lvl4pPr>
            <a:lvl5pPr marL="2057400" indent="-228600" eaLnBrk="0" hangingPunct="0">
              <a:defRPr sz="1400" b="1">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accent2"/>
              </a:buClr>
              <a:buFont typeface="Wingdings" panose="05000000000000000000" pitchFamily="2" charset="2"/>
              <a:defRPr sz="1400" b="1">
                <a:solidFill>
                  <a:schemeClr val="tx1"/>
                </a:solidFill>
                <a:latin typeface="Arial" panose="020B0604020202020204" pitchFamily="34" charset="0"/>
              </a:defRPr>
            </a:lvl9pPr>
          </a:lstStyle>
          <a:p>
            <a:pPr eaLnBrk="1" hangingPunct="1"/>
            <a:r>
              <a:rPr lang="en-US" altLang="de-DE" b="0" dirty="0">
                <a:latin typeface="Calibri" panose="020F0502020204030204" pitchFamily="34" charset="0"/>
              </a:rPr>
              <a:t>* PAT = The suffering person shows both functional and dysfunctional aspects of behavior and ideas, some of which may be religious.</a:t>
            </a:r>
          </a:p>
        </p:txBody>
      </p:sp>
    </p:spTree>
    <p:extLst>
      <p:ext uri="{BB962C8B-B14F-4D97-AF65-F5344CB8AC3E}">
        <p14:creationId xmlns:p14="http://schemas.microsoft.com/office/powerpoint/2010/main" val="3518196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Intercultural Competence in Psychotherapy</a:t>
            </a:r>
          </a:p>
        </p:txBody>
      </p:sp>
      <p:sp>
        <p:nvSpPr>
          <p:cNvPr id="3" name="Inhaltsplatzhalter 2"/>
          <p:cNvSpPr>
            <a:spLocks noGrp="1"/>
          </p:cNvSpPr>
          <p:nvPr>
            <p:ph idx="1"/>
          </p:nvPr>
        </p:nvSpPr>
        <p:spPr/>
        <p:txBody>
          <a:bodyPr>
            <a:normAutofit/>
          </a:bodyPr>
          <a:lstStyle/>
          <a:p>
            <a:r>
              <a:rPr lang="en-US" dirty="0"/>
              <a:t>Curiosity and value-free interest in the religious life of a person.</a:t>
            </a:r>
          </a:p>
          <a:p>
            <a:r>
              <a:rPr lang="en-US" dirty="0"/>
              <a:t>Respectful balance between useful and hindering aspects of religious convictions. (Griffiths 2013)</a:t>
            </a:r>
          </a:p>
          <a:p>
            <a:r>
              <a:rPr lang="en-US" dirty="0"/>
              <a:t>Open discussion of positive emotions, be it independent of religious premises (“I am free to do so!”) or in a different view of a loving God, who wants my personal happiness. </a:t>
            </a:r>
          </a:p>
          <a:p>
            <a:r>
              <a:rPr lang="en-US" dirty="0"/>
              <a:t>Refrain from touching religious laws, if they are viewed as fundamental and indisputable.</a:t>
            </a:r>
          </a:p>
        </p:txBody>
      </p:sp>
    </p:spTree>
    <p:extLst>
      <p:ext uri="{BB962C8B-B14F-4D97-AF65-F5344CB8AC3E}">
        <p14:creationId xmlns:p14="http://schemas.microsoft.com/office/powerpoint/2010/main" val="556070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a:t>Integrity</a:t>
            </a:r>
            <a:endParaRPr lang="de-CH" dirty="0"/>
          </a:p>
        </p:txBody>
      </p:sp>
      <p:sp>
        <p:nvSpPr>
          <p:cNvPr id="3" name="Inhaltsplatzhalter 2"/>
          <p:cNvSpPr>
            <a:spLocks noGrp="1"/>
          </p:cNvSpPr>
          <p:nvPr>
            <p:ph idx="1"/>
          </p:nvPr>
        </p:nvSpPr>
        <p:spPr/>
        <p:txBody>
          <a:bodyPr/>
          <a:lstStyle/>
          <a:p>
            <a:r>
              <a:rPr lang="en-US" dirty="0"/>
              <a:t>The therapist may indicate that he / she cannot share religious presumptions, but that she / he tries to understand why religion is important to the patient. </a:t>
            </a:r>
          </a:p>
          <a:p>
            <a:r>
              <a:rPr lang="en-US" dirty="0"/>
              <a:t>«Temporary suspension of unbelief» on both sides(</a:t>
            </a:r>
            <a:r>
              <a:rPr lang="en-US" dirty="0" err="1"/>
              <a:t>Bilu</a:t>
            </a:r>
            <a:r>
              <a:rPr lang="en-US" dirty="0"/>
              <a:t> &amp; </a:t>
            </a:r>
            <a:r>
              <a:rPr lang="en-US" dirty="0" err="1"/>
              <a:t>Witztum</a:t>
            </a:r>
            <a:r>
              <a:rPr lang="en-US" dirty="0"/>
              <a:t> 1993) </a:t>
            </a:r>
          </a:p>
          <a:p>
            <a:r>
              <a:rPr lang="en-US" dirty="0"/>
              <a:t>Clear therapeutic attitude, combined with warm interest in the personal experience of </a:t>
            </a:r>
            <a:r>
              <a:rPr lang="en-US"/>
              <a:t>the client. </a:t>
            </a:r>
            <a:endParaRPr lang="en-US" dirty="0"/>
          </a:p>
        </p:txBody>
      </p:sp>
    </p:spTree>
    <p:extLst>
      <p:ext uri="{BB962C8B-B14F-4D97-AF65-F5344CB8AC3E}">
        <p14:creationId xmlns:p14="http://schemas.microsoft.com/office/powerpoint/2010/main" val="1617386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de-CH" dirty="0"/>
              <a:t>The End</a:t>
            </a:r>
          </a:p>
        </p:txBody>
      </p:sp>
      <p:sp>
        <p:nvSpPr>
          <p:cNvPr id="7" name="Untertitel 6"/>
          <p:cNvSpPr>
            <a:spLocks noGrp="1"/>
          </p:cNvSpPr>
          <p:nvPr>
            <p:ph type="subTitle" idx="1"/>
          </p:nvPr>
        </p:nvSpPr>
        <p:spPr>
          <a:xfrm>
            <a:off x="1371600" y="4437112"/>
            <a:ext cx="6400800" cy="1219200"/>
          </a:xfrm>
        </p:spPr>
        <p:txBody>
          <a:bodyPr>
            <a:normAutofit/>
          </a:bodyPr>
          <a:lstStyle/>
          <a:p>
            <a:r>
              <a:rPr lang="de-CH" dirty="0"/>
              <a:t>DOWNLOAD:</a:t>
            </a:r>
          </a:p>
          <a:p>
            <a:r>
              <a:rPr lang="de-CH" dirty="0">
                <a:hlinkClick r:id="rId2"/>
              </a:rPr>
              <a:t>www.samuelpfeifer.com</a:t>
            </a:r>
            <a:r>
              <a:rPr lang="de-CH" dirty="0"/>
              <a:t> </a:t>
            </a:r>
          </a:p>
          <a:p>
            <a:endParaRPr lang="de-CH" dirty="0"/>
          </a:p>
        </p:txBody>
      </p:sp>
    </p:spTree>
    <p:extLst>
      <p:ext uri="{BB962C8B-B14F-4D97-AF65-F5344CB8AC3E}">
        <p14:creationId xmlns:p14="http://schemas.microsoft.com/office/powerpoint/2010/main" val="2576847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Abstract</a:t>
            </a:r>
          </a:p>
        </p:txBody>
      </p:sp>
      <p:sp>
        <p:nvSpPr>
          <p:cNvPr id="3" name="Inhaltsplatzhalter 2"/>
          <p:cNvSpPr>
            <a:spLocks noGrp="1"/>
          </p:cNvSpPr>
          <p:nvPr>
            <p:ph idx="1"/>
          </p:nvPr>
        </p:nvSpPr>
        <p:spPr/>
        <p:txBody>
          <a:bodyPr>
            <a:normAutofit fontScale="92500" lnSpcReduction="10000"/>
          </a:bodyPr>
          <a:lstStyle/>
          <a:p>
            <a:r>
              <a:rPr lang="en-US" dirty="0"/>
              <a:t>There is a substantial degree of anxiety regarding psychotherapy. Individual fears and subcultural reservations play a major role. In religious patients, the question of the acceptance of their values is essential. Research has shown that psychotherapy can never be completely unbiased. Although therapists try to have empathy with their clients, they will not be able to conceal their personal background of values completely. This creates a highly loaded network of countertransference and value considerations. Therapy thus becomes an art to develop a common ground of change and to evaluate in which way religious assumptions can serve as helpful or as dysfunctional factors which have to be modified. Clinical examples illustrate the ethical tensions and serve to develop basic guidelines in dealing with religious patients.</a:t>
            </a:r>
            <a:endParaRPr lang="de-CH" dirty="0"/>
          </a:p>
        </p:txBody>
      </p:sp>
    </p:spTree>
    <p:extLst>
      <p:ext uri="{BB962C8B-B14F-4D97-AF65-F5344CB8AC3E}">
        <p14:creationId xmlns:p14="http://schemas.microsoft.com/office/powerpoint/2010/main" val="4042813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Further </a:t>
            </a:r>
            <a:r>
              <a:rPr lang="de-CH" dirty="0" err="1"/>
              <a:t>Literature</a:t>
            </a:r>
            <a:endParaRPr lang="de-CH" dirty="0"/>
          </a:p>
        </p:txBody>
      </p:sp>
      <p:sp>
        <p:nvSpPr>
          <p:cNvPr id="3" name="Inhaltsplatzhalter 2"/>
          <p:cNvSpPr>
            <a:spLocks noGrp="1"/>
          </p:cNvSpPr>
          <p:nvPr>
            <p:ph idx="1"/>
          </p:nvPr>
        </p:nvSpPr>
        <p:spPr/>
        <p:txBody>
          <a:bodyPr/>
          <a:lstStyle/>
          <a:p>
            <a:r>
              <a:rPr lang="en-US" dirty="0"/>
              <a:t>If you are interested in further literature, please address your request to my E-Mail:</a:t>
            </a:r>
          </a:p>
          <a:p>
            <a:endParaRPr lang="en-US" dirty="0"/>
          </a:p>
          <a:p>
            <a:pPr marL="474662" lvl="1" indent="0">
              <a:buNone/>
            </a:pPr>
            <a:r>
              <a:rPr lang="en-US" sz="2800" dirty="0"/>
              <a:t>samuelpfeifer@gmail.com</a:t>
            </a:r>
          </a:p>
        </p:txBody>
      </p:sp>
    </p:spTree>
    <p:extLst>
      <p:ext uri="{BB962C8B-B14F-4D97-AF65-F5344CB8AC3E}">
        <p14:creationId xmlns:p14="http://schemas.microsoft.com/office/powerpoint/2010/main" val="47523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a:t>Secular</a:t>
            </a:r>
            <a:r>
              <a:rPr lang="de-CH" dirty="0"/>
              <a:t> </a:t>
            </a:r>
            <a:r>
              <a:rPr lang="de-CH" dirty="0" err="1"/>
              <a:t>psychotherapy</a:t>
            </a:r>
            <a:r>
              <a:rPr lang="de-CH" dirty="0"/>
              <a:t>?</a:t>
            </a:r>
          </a:p>
        </p:txBody>
      </p:sp>
      <p:sp>
        <p:nvSpPr>
          <p:cNvPr id="3" name="Inhaltsplatzhalter 2"/>
          <p:cNvSpPr>
            <a:spLocks noGrp="1"/>
          </p:cNvSpPr>
          <p:nvPr>
            <p:ph idx="1"/>
          </p:nvPr>
        </p:nvSpPr>
        <p:spPr/>
        <p:txBody>
          <a:bodyPr/>
          <a:lstStyle/>
          <a:p>
            <a:r>
              <a:rPr lang="en-US" dirty="0"/>
              <a:t>Different socialization – scientific world view</a:t>
            </a:r>
          </a:p>
          <a:p>
            <a:r>
              <a:rPr lang="en-US" dirty="0"/>
              <a:t>Different focus in life – western individualism</a:t>
            </a:r>
          </a:p>
          <a:p>
            <a:r>
              <a:rPr lang="en-US" dirty="0"/>
              <a:t>Antireligious tendencies (Sigmund Freud and others) as a historical concept of psychoanalysis</a:t>
            </a:r>
          </a:p>
          <a:p>
            <a:r>
              <a:rPr lang="en-US" dirty="0"/>
              <a:t>Prejudice against religious people caused by negative encounters, reports of destructive, restrictive religiosity</a:t>
            </a:r>
          </a:p>
          <a:p>
            <a:endParaRPr lang="en-US" dirty="0"/>
          </a:p>
          <a:p>
            <a:r>
              <a:rPr lang="en-US" dirty="0"/>
              <a:t>STUDIES: </a:t>
            </a:r>
          </a:p>
          <a:p>
            <a:pPr lvl="1"/>
            <a:r>
              <a:rPr lang="en-US" dirty="0"/>
              <a:t>Bergin &amp; Jensen (1990); Delaney et al. (2007)</a:t>
            </a:r>
          </a:p>
          <a:p>
            <a:pPr lvl="1"/>
            <a:r>
              <a:rPr lang="en-US" dirty="0"/>
              <a:t>Religiosity of Clients is higher than rel. of therapists</a:t>
            </a:r>
          </a:p>
          <a:p>
            <a:endParaRPr lang="en-US" dirty="0"/>
          </a:p>
        </p:txBody>
      </p:sp>
    </p:spTree>
    <p:extLst>
      <p:ext uri="{BB962C8B-B14F-4D97-AF65-F5344CB8AC3E}">
        <p14:creationId xmlns:p14="http://schemas.microsoft.com/office/powerpoint/2010/main" val="2527995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Topics in highly religious patients</a:t>
            </a:r>
          </a:p>
        </p:txBody>
      </p:sp>
      <p:sp>
        <p:nvSpPr>
          <p:cNvPr id="3" name="Inhaltsplatzhalter 2"/>
          <p:cNvSpPr>
            <a:spLocks noGrp="1"/>
          </p:cNvSpPr>
          <p:nvPr>
            <p:ph idx="1"/>
          </p:nvPr>
        </p:nvSpPr>
        <p:spPr/>
        <p:txBody>
          <a:bodyPr>
            <a:normAutofit lnSpcReduction="10000"/>
          </a:bodyPr>
          <a:lstStyle/>
          <a:p>
            <a:r>
              <a:rPr lang="en-US" dirty="0"/>
              <a:t>Religious dominance of everyday life </a:t>
            </a:r>
          </a:p>
          <a:p>
            <a:r>
              <a:rPr lang="en-US" dirty="0"/>
              <a:t>Importance of religious leaders (Priest, Rabbi, Pastor, Imam) and theological guidelines for opinion and personal behavior.</a:t>
            </a:r>
          </a:p>
          <a:p>
            <a:r>
              <a:rPr lang="en-US" dirty="0"/>
              <a:t>Demarcation from differing world views: We and the others.</a:t>
            </a:r>
          </a:p>
          <a:p>
            <a:r>
              <a:rPr lang="en-US" dirty="0"/>
              <a:t>Sexuality and  choosing a marital partner  (e.g. orthodox Jewish culture, Indian caste system).</a:t>
            </a:r>
          </a:p>
          <a:p>
            <a:r>
              <a:rPr lang="en-US" dirty="0"/>
              <a:t>Intensity of religious experience (e.g. charismatics, mysticism) and overlapping with psychiatric conditions.</a:t>
            </a:r>
          </a:p>
          <a:p>
            <a:r>
              <a:rPr lang="en-US" dirty="0"/>
              <a:t>Rejection of psychology, psychotherapy, and psychiatry. </a:t>
            </a:r>
          </a:p>
          <a:p>
            <a:r>
              <a:rPr lang="en-US" dirty="0"/>
              <a:t>Expectation of healings and miracles</a:t>
            </a:r>
          </a:p>
          <a:p>
            <a:r>
              <a:rPr lang="en-US" dirty="0"/>
              <a:t>Systemic aspects of family structure and family honor.</a:t>
            </a:r>
          </a:p>
        </p:txBody>
      </p:sp>
    </p:spTree>
    <p:extLst>
      <p:ext uri="{BB962C8B-B14F-4D97-AF65-F5344CB8AC3E}">
        <p14:creationId xmlns:p14="http://schemas.microsoft.com/office/powerpoint/2010/main" val="4051531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Special </a:t>
            </a:r>
            <a:r>
              <a:rPr lang="de-CH" dirty="0" err="1"/>
              <a:t>Questions</a:t>
            </a:r>
            <a:endParaRPr lang="de-CH" dirty="0"/>
          </a:p>
        </p:txBody>
      </p:sp>
      <p:sp>
        <p:nvSpPr>
          <p:cNvPr id="3" name="Inhaltsplatzhalter 2"/>
          <p:cNvSpPr>
            <a:spLocks noGrp="1"/>
          </p:cNvSpPr>
          <p:nvPr>
            <p:ph idx="1"/>
          </p:nvPr>
        </p:nvSpPr>
        <p:spPr/>
        <p:txBody>
          <a:bodyPr>
            <a:normAutofit fontScale="85000" lnSpcReduction="10000"/>
          </a:bodyPr>
          <a:lstStyle/>
          <a:p>
            <a:pPr marL="457200" indent="-457200">
              <a:buFont typeface="+mj-lt"/>
              <a:buAutoNum type="arabicPeriod"/>
            </a:pPr>
            <a:r>
              <a:rPr lang="en-US" dirty="0"/>
              <a:t>The problem of suffering</a:t>
            </a:r>
          </a:p>
          <a:p>
            <a:pPr marL="474662" lvl="1" indent="0">
              <a:buNone/>
            </a:pPr>
            <a:r>
              <a:rPr lang="en-US" dirty="0"/>
              <a:t>Why does God allow pain? (negative events, trauma, impairment)</a:t>
            </a:r>
          </a:p>
          <a:p>
            <a:pPr marL="457200" indent="-457200">
              <a:buFont typeface="+mj-lt"/>
              <a:buAutoNum type="arabicPeriod"/>
            </a:pPr>
            <a:r>
              <a:rPr lang="en-US" dirty="0"/>
              <a:t>Pathways to care</a:t>
            </a:r>
          </a:p>
          <a:p>
            <a:pPr marL="474662" lvl="1" indent="0">
              <a:buNone/>
            </a:pPr>
            <a:r>
              <a:rPr lang="en-US" dirty="0"/>
              <a:t>Hoping for a miracle through spiritual interventions, a special blessing, religious pilgrimage. ----- pathways to care (comparable to concepts of traditional folk medicine)</a:t>
            </a:r>
          </a:p>
          <a:p>
            <a:pPr marL="457200" indent="-457200">
              <a:buFont typeface="+mj-lt"/>
              <a:buAutoNum type="arabicPeriod"/>
            </a:pPr>
            <a:r>
              <a:rPr lang="en-US" dirty="0"/>
              <a:t>Spiritual Struggle</a:t>
            </a:r>
          </a:p>
          <a:p>
            <a:pPr marL="474662" lvl="1" indent="0">
              <a:buNone/>
            </a:pPr>
            <a:r>
              <a:rPr lang="en-US" dirty="0"/>
              <a:t>The interpretation of mental conflicts as “spiritual struggle / Satanic temptation”  </a:t>
            </a:r>
            <a:br>
              <a:rPr lang="en-US" dirty="0"/>
            </a:br>
            <a:r>
              <a:rPr lang="en-US" dirty="0"/>
              <a:t>(cf. </a:t>
            </a:r>
            <a:r>
              <a:rPr lang="en-US" dirty="0" err="1"/>
              <a:t>Exline</a:t>
            </a:r>
            <a:r>
              <a:rPr lang="en-US" dirty="0"/>
              <a:t> &amp; </a:t>
            </a:r>
            <a:r>
              <a:rPr lang="en-US" dirty="0" err="1"/>
              <a:t>Pargament</a:t>
            </a:r>
            <a:r>
              <a:rPr lang="en-US" dirty="0"/>
              <a:t>)</a:t>
            </a:r>
          </a:p>
          <a:p>
            <a:pPr marL="457200" indent="-457200">
              <a:buFont typeface="+mj-lt"/>
              <a:buAutoNum type="arabicPeriod"/>
            </a:pPr>
            <a:r>
              <a:rPr lang="en-US" dirty="0"/>
              <a:t>Importance of prayer</a:t>
            </a:r>
          </a:p>
          <a:p>
            <a:pPr marL="474662" lvl="1" indent="0">
              <a:buNone/>
            </a:pPr>
            <a:r>
              <a:rPr lang="en-US" dirty="0"/>
              <a:t>Dialogue with God / Religious duty</a:t>
            </a:r>
          </a:p>
          <a:p>
            <a:pPr marL="457200" indent="-457200">
              <a:buFont typeface="+mj-lt"/>
              <a:buAutoNum type="arabicPeriod"/>
            </a:pPr>
            <a:r>
              <a:rPr lang="en-US" dirty="0"/>
              <a:t>Ethical / moral guide-lines / taboos: </a:t>
            </a:r>
          </a:p>
          <a:p>
            <a:pPr marL="474662" lvl="1" indent="0">
              <a:buNone/>
            </a:pPr>
            <a:r>
              <a:rPr lang="en-US" dirty="0"/>
              <a:t>“Mortal sins”, prohibition of other world views or conversion (e.g. to Christianity, in Islam); Mating rules; threats of condemnation in case of trespass.</a:t>
            </a:r>
          </a:p>
        </p:txBody>
      </p:sp>
    </p:spTree>
    <p:extLst>
      <p:ext uri="{BB962C8B-B14F-4D97-AF65-F5344CB8AC3E}">
        <p14:creationId xmlns:p14="http://schemas.microsoft.com/office/powerpoint/2010/main" val="22641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Respectful Regard</a:t>
            </a:r>
          </a:p>
        </p:txBody>
      </p:sp>
      <p:sp>
        <p:nvSpPr>
          <p:cNvPr id="3" name="Inhaltsplatzhalter 2"/>
          <p:cNvSpPr>
            <a:spLocks noGrp="1"/>
          </p:cNvSpPr>
          <p:nvPr>
            <p:ph idx="1"/>
          </p:nvPr>
        </p:nvSpPr>
        <p:spPr>
          <a:xfrm>
            <a:off x="457200" y="1484785"/>
            <a:ext cx="8229600" cy="3384376"/>
          </a:xfrm>
        </p:spPr>
        <p:txBody>
          <a:bodyPr>
            <a:normAutofit/>
          </a:bodyPr>
          <a:lstStyle/>
          <a:p>
            <a:r>
              <a:rPr lang="en-US" dirty="0"/>
              <a:t>It would be presumptuous to regard highly religious patients as the measure of bliss or calamity of religious life style in general.</a:t>
            </a:r>
          </a:p>
          <a:p>
            <a:r>
              <a:rPr lang="en-US" dirty="0"/>
              <a:t>Even if religion may seem to be strange or constrictive for the external observer, this does not exclude high satisfaction of life. </a:t>
            </a:r>
          </a:p>
        </p:txBody>
      </p:sp>
      <p:sp>
        <p:nvSpPr>
          <p:cNvPr id="4" name="Textfeld 3"/>
          <p:cNvSpPr txBox="1"/>
          <p:nvPr/>
        </p:nvSpPr>
        <p:spPr>
          <a:xfrm>
            <a:off x="827584" y="4268996"/>
            <a:ext cx="7704856" cy="1754326"/>
          </a:xfrm>
          <a:prstGeom prst="rect">
            <a:avLst/>
          </a:prstGeom>
          <a:noFill/>
        </p:spPr>
        <p:txBody>
          <a:bodyPr wrap="square" rtlCol="0">
            <a:spAutoFit/>
          </a:bodyPr>
          <a:lstStyle/>
          <a:p>
            <a:r>
              <a:rPr lang="en-US" sz="3600" dirty="0"/>
              <a:t>«Only what we regard </a:t>
            </a:r>
          </a:p>
          <a:p>
            <a:r>
              <a:rPr lang="en-US" sz="3600" dirty="0"/>
              <a:t>in a respectful way, </a:t>
            </a:r>
          </a:p>
          <a:p>
            <a:r>
              <a:rPr lang="en-US" sz="3600" dirty="0"/>
              <a:t>is opening to us.»</a:t>
            </a:r>
          </a:p>
        </p:txBody>
      </p:sp>
    </p:spTree>
    <p:extLst>
      <p:ext uri="{BB962C8B-B14F-4D97-AF65-F5344CB8AC3E}">
        <p14:creationId xmlns:p14="http://schemas.microsoft.com/office/powerpoint/2010/main" val="2439662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a:t>Objections</a:t>
            </a:r>
            <a:r>
              <a:rPr lang="de-CH" dirty="0"/>
              <a:t> </a:t>
            </a:r>
            <a:r>
              <a:rPr lang="de-CH" dirty="0" err="1"/>
              <a:t>against</a:t>
            </a:r>
            <a:r>
              <a:rPr lang="de-CH" dirty="0"/>
              <a:t> </a:t>
            </a:r>
            <a:r>
              <a:rPr lang="de-CH" dirty="0" err="1"/>
              <a:t>psychotherapy</a:t>
            </a:r>
            <a:endParaRPr lang="de-CH" dirty="0"/>
          </a:p>
        </p:txBody>
      </p:sp>
      <p:sp>
        <p:nvSpPr>
          <p:cNvPr id="3" name="Inhaltsplatzhalter 2"/>
          <p:cNvSpPr>
            <a:spLocks noGrp="1"/>
          </p:cNvSpPr>
          <p:nvPr>
            <p:ph idx="1"/>
          </p:nvPr>
        </p:nvSpPr>
        <p:spPr>
          <a:xfrm>
            <a:off x="457200" y="1484784"/>
            <a:ext cx="8229600" cy="4752528"/>
          </a:xfrm>
        </p:spPr>
        <p:txBody>
          <a:bodyPr>
            <a:normAutofit fontScale="92500" lnSpcReduction="20000"/>
          </a:bodyPr>
          <a:lstStyle/>
          <a:p>
            <a:pPr marL="0" indent="0">
              <a:buNone/>
            </a:pPr>
            <a:r>
              <a:rPr lang="en-US" i="1" dirty="0"/>
              <a:t>The secular therapist …</a:t>
            </a:r>
          </a:p>
          <a:p>
            <a:r>
              <a:rPr lang="en-US" dirty="0"/>
              <a:t>Could look into my emotional life too deeply.  </a:t>
            </a:r>
          </a:p>
          <a:p>
            <a:r>
              <a:rPr lang="en-US" dirty="0"/>
              <a:t>Could change my personality</a:t>
            </a:r>
          </a:p>
          <a:p>
            <a:r>
              <a:rPr lang="en-US" dirty="0"/>
              <a:t>May reject my spiritual values / despise me</a:t>
            </a:r>
          </a:p>
          <a:p>
            <a:r>
              <a:rPr lang="en-US" dirty="0"/>
              <a:t>May change my values in a way that I would transgress my religious ideals</a:t>
            </a:r>
          </a:p>
          <a:p>
            <a:r>
              <a:rPr lang="en-US" dirty="0"/>
              <a:t>May not approve of my religious fellowship</a:t>
            </a:r>
          </a:p>
          <a:p>
            <a:r>
              <a:rPr lang="en-US" dirty="0"/>
              <a:t>May use (esoteric) therapeutic techniques, which are incompatible with my faith</a:t>
            </a:r>
          </a:p>
          <a:p>
            <a:pPr marL="0" indent="0">
              <a:buNone/>
            </a:pPr>
            <a:endParaRPr lang="en-US" dirty="0"/>
          </a:p>
          <a:p>
            <a:r>
              <a:rPr lang="en-US" dirty="0"/>
              <a:t>STUDIES: </a:t>
            </a:r>
          </a:p>
          <a:p>
            <a:pPr lvl="1"/>
            <a:r>
              <a:rPr lang="en-US" dirty="0" err="1"/>
              <a:t>Belaire</a:t>
            </a:r>
            <a:r>
              <a:rPr lang="en-US" dirty="0"/>
              <a:t> et al. (2002 and 2005)</a:t>
            </a:r>
          </a:p>
          <a:p>
            <a:pPr lvl="1"/>
            <a:r>
              <a:rPr lang="en-US" dirty="0"/>
              <a:t>Rose E, </a:t>
            </a:r>
            <a:r>
              <a:rPr lang="en-US" dirty="0" err="1"/>
              <a:t>Westefeld</a:t>
            </a:r>
            <a:r>
              <a:rPr lang="en-US" dirty="0"/>
              <a:t> J, Ansley T (2001)</a:t>
            </a:r>
          </a:p>
          <a:p>
            <a:pPr lvl="1"/>
            <a:r>
              <a:rPr lang="en-US" dirty="0"/>
              <a:t>Mohr D et al. (2006) </a:t>
            </a:r>
          </a:p>
          <a:p>
            <a:pPr marL="0" indent="0">
              <a:buNone/>
            </a:pPr>
            <a:endParaRPr lang="en-US" dirty="0"/>
          </a:p>
          <a:p>
            <a:endParaRPr lang="en-US" dirty="0"/>
          </a:p>
        </p:txBody>
      </p:sp>
    </p:spTree>
    <p:extLst>
      <p:ext uri="{BB962C8B-B14F-4D97-AF65-F5344CB8AC3E}">
        <p14:creationId xmlns:p14="http://schemas.microsoft.com/office/powerpoint/2010/main" val="38099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Muslim </a:t>
            </a:r>
            <a:r>
              <a:rPr lang="de-CH" dirty="0" err="1"/>
              <a:t>fears</a:t>
            </a:r>
            <a:r>
              <a:rPr lang="de-CH" dirty="0"/>
              <a:t> </a:t>
            </a:r>
            <a:r>
              <a:rPr lang="de-CH" dirty="0" err="1"/>
              <a:t>against</a:t>
            </a:r>
            <a:r>
              <a:rPr lang="de-CH" dirty="0"/>
              <a:t> </a:t>
            </a:r>
            <a:r>
              <a:rPr lang="de-CH" dirty="0" err="1"/>
              <a:t>therapy</a:t>
            </a:r>
            <a:endParaRPr lang="de-CH" dirty="0"/>
          </a:p>
        </p:txBody>
      </p:sp>
      <p:sp>
        <p:nvSpPr>
          <p:cNvPr id="3" name="Inhaltsplatzhalter 2"/>
          <p:cNvSpPr>
            <a:spLocks noGrp="1"/>
          </p:cNvSpPr>
          <p:nvPr>
            <p:ph idx="1"/>
          </p:nvPr>
        </p:nvSpPr>
        <p:spPr/>
        <p:txBody>
          <a:bodyPr>
            <a:normAutofit/>
          </a:bodyPr>
          <a:lstStyle/>
          <a:p>
            <a:r>
              <a:rPr lang="en-US" dirty="0"/>
              <a:t>„The doctors do not know my religion and will not understand me.“ </a:t>
            </a:r>
          </a:p>
          <a:p>
            <a:r>
              <a:rPr lang="en-US" dirty="0"/>
              <a:t>„The doctors will give me advice which I cannot follow as a Muslim. “ </a:t>
            </a:r>
          </a:p>
          <a:p>
            <a:r>
              <a:rPr lang="en-US" dirty="0"/>
              <a:t>„Therapy will lure me away from my religion.“ </a:t>
            </a:r>
          </a:p>
          <a:p>
            <a:r>
              <a:rPr lang="en-US" dirty="0"/>
              <a:t>„I am afraid that the doctors will not respect my religion.“ </a:t>
            </a:r>
          </a:p>
          <a:p>
            <a:r>
              <a:rPr lang="en-US" dirty="0"/>
              <a:t>„Always it’s my religion, which is blamed for my problems!“ </a:t>
            </a:r>
            <a:br>
              <a:rPr lang="en-US" dirty="0"/>
            </a:br>
            <a:endParaRPr lang="en-US" dirty="0"/>
          </a:p>
          <a:p>
            <a:pPr marL="474662" lvl="1" indent="0">
              <a:buNone/>
            </a:pPr>
            <a:r>
              <a:rPr lang="en-US" dirty="0"/>
              <a:t>(compiled by Laabdallaoui und Rüschoff 2010, p. 31)</a:t>
            </a:r>
          </a:p>
          <a:p>
            <a:endParaRPr lang="en-US" dirty="0"/>
          </a:p>
        </p:txBody>
      </p:sp>
    </p:spTree>
    <p:extLst>
      <p:ext uri="{BB962C8B-B14F-4D97-AF65-F5344CB8AC3E}">
        <p14:creationId xmlns:p14="http://schemas.microsoft.com/office/powerpoint/2010/main" val="199095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a:t>Cults</a:t>
            </a:r>
            <a:r>
              <a:rPr lang="de-CH" dirty="0"/>
              <a:t> / </a:t>
            </a:r>
            <a:r>
              <a:rPr lang="de-CH" dirty="0" err="1"/>
              <a:t>Religious</a:t>
            </a:r>
            <a:r>
              <a:rPr lang="de-CH" dirty="0"/>
              <a:t> sub-groups</a:t>
            </a:r>
          </a:p>
        </p:txBody>
      </p:sp>
      <p:sp>
        <p:nvSpPr>
          <p:cNvPr id="3" name="Inhaltsplatzhalter 2"/>
          <p:cNvSpPr>
            <a:spLocks noGrp="1"/>
          </p:cNvSpPr>
          <p:nvPr>
            <p:ph idx="1"/>
          </p:nvPr>
        </p:nvSpPr>
        <p:spPr/>
        <p:txBody>
          <a:bodyPr/>
          <a:lstStyle/>
          <a:p>
            <a:r>
              <a:rPr lang="en-US" dirty="0"/>
              <a:t>„We were not allowed to get help from outside our fellowship, as perfect divine help has to be demonstrated for outsiders. Where God  is leading directly, there can be no contradiction and no disharmony. And if so, the Devil is involved. If you have problems, you are lacking faith! “</a:t>
            </a:r>
          </a:p>
          <a:p>
            <a:endParaRPr lang="en-US" dirty="0"/>
          </a:p>
          <a:p>
            <a:endParaRPr lang="en-US" dirty="0"/>
          </a:p>
        </p:txBody>
      </p:sp>
    </p:spTree>
    <p:extLst>
      <p:ext uri="{BB962C8B-B14F-4D97-AF65-F5344CB8AC3E}">
        <p14:creationId xmlns:p14="http://schemas.microsoft.com/office/powerpoint/2010/main" val="2446703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Benutzerdefiniert 2">
      <a:dk1>
        <a:sysClr val="windowText" lastClr="000000"/>
      </a:dk1>
      <a:lt1>
        <a:sysClr val="window" lastClr="FFFFFF"/>
      </a:lt1>
      <a:dk2>
        <a:srgbClr val="1F497D"/>
      </a:dk2>
      <a:lt2>
        <a:srgbClr val="EEECE1"/>
      </a:lt2>
      <a:accent1>
        <a:srgbClr val="4F81BD"/>
      </a:accent1>
      <a:accent2>
        <a:srgbClr val="3F0040"/>
      </a:accent2>
      <a:accent3>
        <a:srgbClr val="002060"/>
      </a:accent3>
      <a:accent4>
        <a:srgbClr val="8064A2"/>
      </a:accent4>
      <a:accent5>
        <a:srgbClr val="4BACC6"/>
      </a:accent5>
      <a:accent6>
        <a:srgbClr val="BAAE84"/>
      </a:accent6>
      <a:hlink>
        <a:srgbClr val="548DD4"/>
      </a:hlink>
      <a:folHlink>
        <a:srgbClr val="80008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1991</Words>
  <Application>Microsoft Office PowerPoint</Application>
  <PresentationFormat>Bildschirmpräsentation (4:3)</PresentationFormat>
  <Paragraphs>258</Paragraphs>
  <Slides>27</Slides>
  <Notes>7</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27</vt:i4>
      </vt:variant>
    </vt:vector>
  </HeadingPairs>
  <TitlesOfParts>
    <vt:vector size="35" baseType="lpstr">
      <vt:lpstr>Arial</vt:lpstr>
      <vt:lpstr>Calibri</vt:lpstr>
      <vt:lpstr>Cambria</vt:lpstr>
      <vt:lpstr>Courier New</vt:lpstr>
      <vt:lpstr>Palatino Linotype</vt:lpstr>
      <vt:lpstr>Tahoma</vt:lpstr>
      <vt:lpstr>Wingdings</vt:lpstr>
      <vt:lpstr>Executive</vt:lpstr>
      <vt:lpstr>  Religious Patients and Secular Therapists – an Ethical Challenge</vt:lpstr>
      <vt:lpstr>Characteristics of religious persons</vt:lpstr>
      <vt:lpstr>Secular psychotherapy?</vt:lpstr>
      <vt:lpstr>Topics in highly religious patients</vt:lpstr>
      <vt:lpstr>Special Questions</vt:lpstr>
      <vt:lpstr>Respectful Regard</vt:lpstr>
      <vt:lpstr>Objections against psychotherapy</vt:lpstr>
      <vt:lpstr>Muslim fears against therapy</vt:lpstr>
      <vt:lpstr>Cults / Religious sub-groups</vt:lpstr>
      <vt:lpstr>Goals in psychotherapy</vt:lpstr>
      <vt:lpstr>How can we approach the topic – in a culturally sensitive way  – in ethical responsibility – with a focus on therapeutic goals? </vt:lpstr>
      <vt:lpstr>Expectations in Therapy</vt:lpstr>
      <vt:lpstr>Religious Struggles  / Conflicts</vt:lpstr>
      <vt:lpstr>Paradox in Psychotherapy</vt:lpstr>
      <vt:lpstr>Guidelines</vt:lpstr>
      <vt:lpstr>The locus of spirituality  in the bio-psycho-social model</vt:lpstr>
      <vt:lpstr>Approaching spirituality</vt:lpstr>
      <vt:lpstr>Religion as environmental conditioning/ as theme in therapy</vt:lpstr>
      <vt:lpstr>The highly religious patient in therapy is…  </vt:lpstr>
      <vt:lpstr>Ethical Attitude</vt:lpstr>
      <vt:lpstr>Religion as a meta-therapeutic topic</vt:lpstr>
      <vt:lpstr>Culture and the Interpretation of Rel. Phenomena</vt:lpstr>
      <vt:lpstr>Intercultural Competence in Psychotherapy</vt:lpstr>
      <vt:lpstr>Integrity</vt:lpstr>
      <vt:lpstr>The End</vt:lpstr>
      <vt:lpstr>Abstract</vt:lpstr>
      <vt:lpstr>Further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Religiöse Patienten und säkulare Threapeuten - ein ethisches Spannungsfeld</dc:title>
  <dc:creator>PF</dc:creator>
  <cp:lastModifiedBy>Samuel Pfeifer</cp:lastModifiedBy>
  <cp:revision>374</cp:revision>
  <cp:lastPrinted>2015-08-21T08:49:22Z</cp:lastPrinted>
  <dcterms:created xsi:type="dcterms:W3CDTF">2012-12-12T08:45:31Z</dcterms:created>
  <dcterms:modified xsi:type="dcterms:W3CDTF">2016-05-07T09:03:20Z</dcterms:modified>
</cp:coreProperties>
</file>