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4"/>
  </p:notesMasterIdLst>
  <p:sldIdLst>
    <p:sldId id="274" r:id="rId2"/>
    <p:sldId id="304" r:id="rId3"/>
    <p:sldId id="305" r:id="rId4"/>
    <p:sldId id="306" r:id="rId5"/>
    <p:sldId id="307" r:id="rId6"/>
    <p:sldId id="308" r:id="rId7"/>
    <p:sldId id="309" r:id="rId8"/>
    <p:sldId id="310" r:id="rId9"/>
    <p:sldId id="293" r:id="rId10"/>
    <p:sldId id="294" r:id="rId11"/>
    <p:sldId id="295" r:id="rId12"/>
    <p:sldId id="275" r:id="rId13"/>
    <p:sldId id="296" r:id="rId14"/>
    <p:sldId id="259" r:id="rId15"/>
    <p:sldId id="297" r:id="rId16"/>
    <p:sldId id="273" r:id="rId17"/>
    <p:sldId id="260" r:id="rId18"/>
    <p:sldId id="261" r:id="rId19"/>
    <p:sldId id="262" r:id="rId20"/>
    <p:sldId id="266" r:id="rId21"/>
    <p:sldId id="267" r:id="rId22"/>
    <p:sldId id="268" r:id="rId23"/>
    <p:sldId id="269" r:id="rId24"/>
    <p:sldId id="270" r:id="rId25"/>
    <p:sldId id="271" r:id="rId26"/>
    <p:sldId id="276" r:id="rId27"/>
    <p:sldId id="298" r:id="rId28"/>
    <p:sldId id="299" r:id="rId29"/>
    <p:sldId id="300" r:id="rId30"/>
    <p:sldId id="301" r:id="rId31"/>
    <p:sldId id="302" r:id="rId32"/>
    <p:sldId id="303" r:id="rId3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8" autoAdjust="0"/>
    <p:restoredTop sz="94647" autoAdjust="0"/>
  </p:normalViewPr>
  <p:slideViewPr>
    <p:cSldViewPr>
      <p:cViewPr varScale="1">
        <p:scale>
          <a:sx n="104" d="100"/>
          <a:sy n="104" d="100"/>
        </p:scale>
        <p:origin x="1752"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90012" cy="90012"/>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75AE601F-7198-492F-A6F0-A0AECFA9A2F1}"/>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CH" altLang="de-DE"/>
          </a:p>
        </p:txBody>
      </p:sp>
      <p:sp>
        <p:nvSpPr>
          <p:cNvPr id="66563" name="Rectangle 3">
            <a:extLst>
              <a:ext uri="{FF2B5EF4-FFF2-40B4-BE49-F238E27FC236}">
                <a16:creationId xmlns:a16="http://schemas.microsoft.com/office/drawing/2014/main" id="{BD94E23C-9527-448E-8133-EE767E382382}"/>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CH" altLang="de-DE"/>
          </a:p>
        </p:txBody>
      </p:sp>
      <p:sp>
        <p:nvSpPr>
          <p:cNvPr id="66564" name="Rectangle 4">
            <a:extLst>
              <a:ext uri="{FF2B5EF4-FFF2-40B4-BE49-F238E27FC236}">
                <a16:creationId xmlns:a16="http://schemas.microsoft.com/office/drawing/2014/main" id="{6E78B2C8-DCBD-4B50-B20E-6B66A4648B22}"/>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6565" name="Rectangle 5">
            <a:extLst>
              <a:ext uri="{FF2B5EF4-FFF2-40B4-BE49-F238E27FC236}">
                <a16:creationId xmlns:a16="http://schemas.microsoft.com/office/drawing/2014/main" id="{6204A1B5-78D3-4DD9-8B71-C8AC8C200E4D}"/>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CH" altLang="de-DE"/>
              <a:t>Textmasterformate durch Klicken bearbeiten</a:t>
            </a:r>
          </a:p>
          <a:p>
            <a:pPr lvl="1"/>
            <a:r>
              <a:rPr lang="de-CH" altLang="de-DE"/>
              <a:t>Zweite Ebene</a:t>
            </a:r>
          </a:p>
          <a:p>
            <a:pPr lvl="2"/>
            <a:r>
              <a:rPr lang="de-CH" altLang="de-DE"/>
              <a:t>Dritte Ebene</a:t>
            </a:r>
          </a:p>
          <a:p>
            <a:pPr lvl="3"/>
            <a:r>
              <a:rPr lang="de-CH" altLang="de-DE"/>
              <a:t>Vierte Ebene</a:t>
            </a:r>
          </a:p>
          <a:p>
            <a:pPr lvl="4"/>
            <a:r>
              <a:rPr lang="de-CH" altLang="de-DE"/>
              <a:t>Fünfte Ebene</a:t>
            </a:r>
          </a:p>
        </p:txBody>
      </p:sp>
      <p:sp>
        <p:nvSpPr>
          <p:cNvPr id="66566" name="Rectangle 6">
            <a:extLst>
              <a:ext uri="{FF2B5EF4-FFF2-40B4-BE49-F238E27FC236}">
                <a16:creationId xmlns:a16="http://schemas.microsoft.com/office/drawing/2014/main" id="{F4DD500F-13D9-4C1B-8B52-F2D51553F21C}"/>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CH" altLang="de-DE"/>
          </a:p>
        </p:txBody>
      </p:sp>
      <p:sp>
        <p:nvSpPr>
          <p:cNvPr id="66567" name="Rectangle 7">
            <a:extLst>
              <a:ext uri="{FF2B5EF4-FFF2-40B4-BE49-F238E27FC236}">
                <a16:creationId xmlns:a16="http://schemas.microsoft.com/office/drawing/2014/main" id="{EA0164A3-0B51-4D16-AD7B-229FC8D224C6}"/>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B4D9F8A6-3679-4751-A743-2201FA921119}" type="slidenum">
              <a:rPr lang="de-CH" altLang="de-DE"/>
              <a:pPr/>
              <a:t>‹Nr.›</a:t>
            </a:fld>
            <a:endParaRPr lang="de-CH" altLang="de-DE"/>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panose="02020603050405020304" pitchFamily="18" charset="0"/>
        <a:ea typeface="+mn-ea"/>
        <a:cs typeface="+mn-cs"/>
      </a:defRPr>
    </a:lvl1pPr>
    <a:lvl2pPr marL="457200" algn="l" rtl="0" fontAlgn="base">
      <a:spcBef>
        <a:spcPct val="30000"/>
      </a:spcBef>
      <a:spcAft>
        <a:spcPct val="0"/>
      </a:spcAft>
      <a:defRPr sz="1200" kern="1200">
        <a:solidFill>
          <a:schemeClr val="tx1"/>
        </a:solidFill>
        <a:latin typeface="Times" panose="02020603050405020304" pitchFamily="18" charset="0"/>
        <a:ea typeface="+mn-ea"/>
        <a:cs typeface="+mn-cs"/>
      </a:defRPr>
    </a:lvl2pPr>
    <a:lvl3pPr marL="914400" algn="l" rtl="0" fontAlgn="base">
      <a:spcBef>
        <a:spcPct val="30000"/>
      </a:spcBef>
      <a:spcAft>
        <a:spcPct val="0"/>
      </a:spcAft>
      <a:defRPr sz="1200" kern="1200">
        <a:solidFill>
          <a:schemeClr val="tx1"/>
        </a:solidFill>
        <a:latin typeface="Times" panose="02020603050405020304" pitchFamily="18" charset="0"/>
        <a:ea typeface="+mn-ea"/>
        <a:cs typeface="+mn-cs"/>
      </a:defRPr>
    </a:lvl3pPr>
    <a:lvl4pPr marL="1371600" algn="l" rtl="0" fontAlgn="base">
      <a:spcBef>
        <a:spcPct val="30000"/>
      </a:spcBef>
      <a:spcAft>
        <a:spcPct val="0"/>
      </a:spcAft>
      <a:defRPr sz="1200" kern="1200">
        <a:solidFill>
          <a:schemeClr val="tx1"/>
        </a:solidFill>
        <a:latin typeface="Times" panose="02020603050405020304" pitchFamily="18" charset="0"/>
        <a:ea typeface="+mn-ea"/>
        <a:cs typeface="+mn-cs"/>
      </a:defRPr>
    </a:lvl4pPr>
    <a:lvl5pPr marL="1828800" algn="l" rtl="0" fontAlgn="base">
      <a:spcBef>
        <a:spcPct val="30000"/>
      </a:spcBef>
      <a:spcAft>
        <a:spcPct val="0"/>
      </a:spcAft>
      <a:defRPr sz="1200" kern="1200">
        <a:solidFill>
          <a:schemeClr val="tx1"/>
        </a:solidFill>
        <a:latin typeface="Times"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D78503A-994B-468A-858E-063914FEFD09}"/>
              </a:ext>
            </a:extLst>
          </p:cNvPr>
          <p:cNvSpPr>
            <a:spLocks noGrp="1" noChangeArrowheads="1"/>
          </p:cNvSpPr>
          <p:nvPr>
            <p:ph type="sldNum" sz="quarter" idx="5"/>
          </p:nvPr>
        </p:nvSpPr>
        <p:spPr>
          <a:ln/>
        </p:spPr>
        <p:txBody>
          <a:bodyPr/>
          <a:lstStyle/>
          <a:p>
            <a:fld id="{7F13A59D-83C7-4198-929D-C4BCAE903C87}" type="slidenum">
              <a:rPr lang="de-CH" altLang="de-DE"/>
              <a:pPr/>
              <a:t>2</a:t>
            </a:fld>
            <a:endParaRPr lang="de-CH" altLang="de-DE"/>
          </a:p>
        </p:txBody>
      </p:sp>
      <p:sp>
        <p:nvSpPr>
          <p:cNvPr id="74754" name="Rectangle 2">
            <a:extLst>
              <a:ext uri="{FF2B5EF4-FFF2-40B4-BE49-F238E27FC236}">
                <a16:creationId xmlns:a16="http://schemas.microsoft.com/office/drawing/2014/main" id="{D7B83910-D9E1-4C2F-8E2F-90605444DC49}"/>
              </a:ext>
            </a:extLst>
          </p:cNvPr>
          <p:cNvSpPr>
            <a:spLocks noGrp="1" noRot="1" noChangeAspect="1" noChangeArrowheads="1" noTextEdit="1"/>
          </p:cNvSpPr>
          <p:nvPr>
            <p:ph type="sldImg"/>
          </p:nvPr>
        </p:nvSpPr>
        <p:spPr>
          <a:xfrm>
            <a:off x="1143000" y="685800"/>
            <a:ext cx="4573588" cy="3430588"/>
          </a:xfrm>
          <a:ln/>
        </p:spPr>
      </p:sp>
      <p:sp>
        <p:nvSpPr>
          <p:cNvPr id="74755" name="Rectangle 3">
            <a:extLst>
              <a:ext uri="{FF2B5EF4-FFF2-40B4-BE49-F238E27FC236}">
                <a16:creationId xmlns:a16="http://schemas.microsoft.com/office/drawing/2014/main" id="{7D6FBBA1-E0E0-4F86-A97A-DB03EAE0A87D}"/>
              </a:ext>
            </a:extLst>
          </p:cNvPr>
          <p:cNvSpPr>
            <a:spLocks noGrp="1" noChangeArrowheads="1"/>
          </p:cNvSpPr>
          <p:nvPr>
            <p:ph type="body" idx="1"/>
          </p:nvPr>
        </p:nvSpPr>
        <p:spPr>
          <a:xfrm>
            <a:off x="914400" y="4343400"/>
            <a:ext cx="5029200" cy="4114800"/>
          </a:xfrm>
        </p:spPr>
        <p:txBody>
          <a:bodyPr/>
          <a:lstStyle/>
          <a:p>
            <a:r>
              <a:rPr lang="de-CH" altLang="de-DE"/>
              <a:t>George E. Vaillant (2003): Mental Health. American Journal of Psychiatry 160:1373–1384.</a:t>
            </a:r>
            <a:endParaRPr lang="en-GB" alt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1297CF8-9F58-4D4A-B052-D3A5C4A994B9}"/>
              </a:ext>
            </a:extLst>
          </p:cNvPr>
          <p:cNvSpPr>
            <a:spLocks noGrp="1" noChangeArrowheads="1"/>
          </p:cNvSpPr>
          <p:nvPr>
            <p:ph type="sldNum" sz="quarter" idx="5"/>
          </p:nvPr>
        </p:nvSpPr>
        <p:spPr>
          <a:ln/>
        </p:spPr>
        <p:txBody>
          <a:bodyPr/>
          <a:lstStyle/>
          <a:p>
            <a:fld id="{E6BAB6DE-312C-48A1-800E-BE44408DE3E3}" type="slidenum">
              <a:rPr lang="de-CH" altLang="de-DE"/>
              <a:pPr/>
              <a:t>5</a:t>
            </a:fld>
            <a:endParaRPr lang="de-CH" altLang="de-DE"/>
          </a:p>
        </p:txBody>
      </p:sp>
      <p:sp>
        <p:nvSpPr>
          <p:cNvPr id="78850" name="Rectangle 2">
            <a:extLst>
              <a:ext uri="{FF2B5EF4-FFF2-40B4-BE49-F238E27FC236}">
                <a16:creationId xmlns:a16="http://schemas.microsoft.com/office/drawing/2014/main" id="{B37DA495-321F-48C7-AD35-F2B474CC88FB}"/>
              </a:ext>
            </a:extLst>
          </p:cNvPr>
          <p:cNvSpPr>
            <a:spLocks noGrp="1" noRot="1" noChangeAspect="1" noChangeArrowheads="1" noTextEdit="1"/>
          </p:cNvSpPr>
          <p:nvPr>
            <p:ph type="sldImg"/>
          </p:nvPr>
        </p:nvSpPr>
        <p:spPr>
          <a:xfrm>
            <a:off x="1143000" y="685800"/>
            <a:ext cx="4573588" cy="3430588"/>
          </a:xfrm>
          <a:ln/>
        </p:spPr>
      </p:sp>
      <p:sp>
        <p:nvSpPr>
          <p:cNvPr id="78851" name="Rectangle 3">
            <a:extLst>
              <a:ext uri="{FF2B5EF4-FFF2-40B4-BE49-F238E27FC236}">
                <a16:creationId xmlns:a16="http://schemas.microsoft.com/office/drawing/2014/main" id="{9740CC9B-8EFF-4AD8-8C96-9A9B86542B42}"/>
              </a:ext>
            </a:extLst>
          </p:cNvPr>
          <p:cNvSpPr>
            <a:spLocks noGrp="1" noChangeArrowheads="1"/>
          </p:cNvSpPr>
          <p:nvPr>
            <p:ph type="body" idx="1"/>
          </p:nvPr>
        </p:nvSpPr>
        <p:spPr>
          <a:xfrm>
            <a:off x="914400" y="4343400"/>
            <a:ext cx="5029200" cy="4114800"/>
          </a:xfrm>
        </p:spPr>
        <p:txBody>
          <a:bodyPr/>
          <a:lstStyle/>
          <a:p>
            <a:r>
              <a:rPr lang="de-CH" altLang="de-DE"/>
              <a:t>Van Gogh     ––-    Street Girl Brasil</a:t>
            </a:r>
            <a:endParaRPr lang="en-GB" alt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3F9F482-CAE9-4CBD-ABF1-2C026D9F6D8D}"/>
              </a:ext>
            </a:extLst>
          </p:cNvPr>
          <p:cNvSpPr>
            <a:spLocks noGrp="1" noChangeArrowheads="1"/>
          </p:cNvSpPr>
          <p:nvPr>
            <p:ph type="sldNum" sz="quarter" idx="5"/>
          </p:nvPr>
        </p:nvSpPr>
        <p:spPr>
          <a:ln/>
        </p:spPr>
        <p:txBody>
          <a:bodyPr/>
          <a:lstStyle/>
          <a:p>
            <a:fld id="{B6DA2B4D-4E1E-410D-B3A8-941C2C06C18C}" type="slidenum">
              <a:rPr lang="de-CH" altLang="de-DE"/>
              <a:pPr/>
              <a:t>7</a:t>
            </a:fld>
            <a:endParaRPr lang="de-CH" altLang="de-DE"/>
          </a:p>
        </p:txBody>
      </p:sp>
      <p:sp>
        <p:nvSpPr>
          <p:cNvPr id="81922" name="Rectangle 2">
            <a:extLst>
              <a:ext uri="{FF2B5EF4-FFF2-40B4-BE49-F238E27FC236}">
                <a16:creationId xmlns:a16="http://schemas.microsoft.com/office/drawing/2014/main" id="{189B0848-6450-45CA-895B-C9362E68FF0D}"/>
              </a:ext>
            </a:extLst>
          </p:cNvPr>
          <p:cNvSpPr>
            <a:spLocks noGrp="1" noRot="1" noChangeAspect="1" noChangeArrowheads="1" noTextEdit="1"/>
          </p:cNvSpPr>
          <p:nvPr>
            <p:ph type="sldImg"/>
          </p:nvPr>
        </p:nvSpPr>
        <p:spPr>
          <a:xfrm>
            <a:off x="1143000" y="685800"/>
            <a:ext cx="4573588" cy="3430588"/>
          </a:xfrm>
          <a:ln/>
        </p:spPr>
      </p:sp>
      <p:sp>
        <p:nvSpPr>
          <p:cNvPr id="81923" name="Rectangle 3">
            <a:extLst>
              <a:ext uri="{FF2B5EF4-FFF2-40B4-BE49-F238E27FC236}">
                <a16:creationId xmlns:a16="http://schemas.microsoft.com/office/drawing/2014/main" id="{B8760743-8926-4285-AF9A-7CA570541A22}"/>
              </a:ext>
            </a:extLst>
          </p:cNvPr>
          <p:cNvSpPr>
            <a:spLocks noGrp="1" noChangeArrowheads="1"/>
          </p:cNvSpPr>
          <p:nvPr>
            <p:ph type="body" idx="1"/>
          </p:nvPr>
        </p:nvSpPr>
        <p:spPr>
          <a:xfrm>
            <a:off x="914400" y="4343400"/>
            <a:ext cx="5029200" cy="4114800"/>
          </a:xfrm>
        </p:spPr>
        <p:txBody>
          <a:bodyPr/>
          <a:lstStyle/>
          <a:p>
            <a:pPr>
              <a:lnSpc>
                <a:spcPct val="80000"/>
              </a:lnSpc>
            </a:pPr>
            <a:r>
              <a:rPr lang="de-DE" altLang="de-DE" sz="900"/>
              <a:t>Als psychisch gesund mit positiver Persönlichkeitsentwicklung wäre eine Person zu bezeichnen, die sich – je nach Lebenskontext und Lebensanforderung – aller acht Bedürfnisaspekte bzw. Polaritäten situationsspezifisch und funktional bedienen wird.  (131)</a:t>
            </a:r>
          </a:p>
          <a:p>
            <a:pPr>
              <a:lnSpc>
                <a:spcPct val="80000"/>
              </a:lnSpc>
            </a:pPr>
            <a:endParaRPr lang="de-DE" altLang="de-DE" sz="900"/>
          </a:p>
          <a:p>
            <a:pPr>
              <a:lnSpc>
                <a:spcPct val="80000"/>
              </a:lnSpc>
            </a:pPr>
            <a:r>
              <a:rPr lang="de-DE" altLang="de-DE" sz="900"/>
              <a:t>Zwei Zielkonstrukte:</a:t>
            </a:r>
          </a:p>
          <a:p>
            <a:pPr>
              <a:lnSpc>
                <a:spcPct val="80000"/>
              </a:lnSpc>
            </a:pPr>
            <a:r>
              <a:rPr lang="de-DE" altLang="de-DE" sz="900"/>
              <a:t>a) sozialbezogene Autonomie</a:t>
            </a:r>
          </a:p>
          <a:p>
            <a:pPr>
              <a:lnSpc>
                <a:spcPct val="80000"/>
              </a:lnSpc>
            </a:pPr>
            <a:r>
              <a:rPr lang="de-DE" altLang="de-DE" sz="900"/>
              <a:t>b) erfahrungsoffene Selbstsicherheit</a:t>
            </a:r>
          </a:p>
          <a:p>
            <a:pPr>
              <a:lnSpc>
                <a:spcPct val="80000"/>
              </a:lnSpc>
            </a:pPr>
            <a:endParaRPr lang="de-DE" altLang="de-DE" sz="900"/>
          </a:p>
          <a:p>
            <a:pPr>
              <a:lnSpc>
                <a:spcPct val="80000"/>
              </a:lnSpc>
            </a:pPr>
            <a:endParaRPr lang="de-DE" altLang="de-DE" sz="900"/>
          </a:p>
          <a:p>
            <a:pPr>
              <a:lnSpc>
                <a:spcPct val="80000"/>
              </a:lnSpc>
            </a:pPr>
            <a:endParaRPr lang="de-DE" altLang="de-DE" sz="900"/>
          </a:p>
          <a:p>
            <a:pPr>
              <a:lnSpc>
                <a:spcPct val="80000"/>
              </a:lnSpc>
            </a:pPr>
            <a:r>
              <a:rPr lang="de-DE" altLang="de-DE" sz="900"/>
              <a:t>Therapeutische Vorschläge (Millon 1996):</a:t>
            </a:r>
          </a:p>
          <a:p>
            <a:pPr>
              <a:lnSpc>
                <a:spcPct val="80000"/>
              </a:lnSpc>
            </a:pPr>
            <a:r>
              <a:rPr lang="de-DE" altLang="de-DE" sz="900"/>
              <a:t>1.	Bringe die extremen Pole ins Gleichgewicht </a:t>
            </a:r>
          </a:p>
          <a:p>
            <a:pPr>
              <a:lnSpc>
                <a:spcPct val="80000"/>
              </a:lnSpc>
            </a:pPr>
            <a:r>
              <a:rPr lang="de-DE" altLang="de-DE" sz="900"/>
              <a:t>2.	Wirke den wiederholten dysfunktionalen Mustern entgegen</a:t>
            </a:r>
          </a:p>
          <a:p>
            <a:pPr>
              <a:lnSpc>
                <a:spcPct val="80000"/>
              </a:lnSpc>
            </a:pPr>
            <a:r>
              <a:rPr lang="de-DE" altLang="de-DE" sz="900"/>
              <a:t>3.	Ergreife praktische Schritte (Tactical Modalities)</a:t>
            </a:r>
          </a:p>
          <a:p>
            <a:pPr>
              <a:lnSpc>
                <a:spcPct val="80000"/>
              </a:lnSpc>
            </a:pPr>
            <a:endParaRPr lang="de-DE" altLang="de-DE" sz="900"/>
          </a:p>
          <a:p>
            <a:pPr>
              <a:lnSpc>
                <a:spcPct val="80000"/>
              </a:lnSpc>
            </a:pPr>
            <a:endParaRPr lang="de-DE" altLang="de-DE" sz="900"/>
          </a:p>
          <a:p>
            <a:pPr>
              <a:lnSpc>
                <a:spcPct val="80000"/>
              </a:lnSpc>
            </a:pPr>
            <a:endParaRPr lang="de-DE" altLang="de-DE" sz="900"/>
          </a:p>
          <a:p>
            <a:pPr>
              <a:lnSpc>
                <a:spcPct val="80000"/>
              </a:lnSpc>
            </a:pPr>
            <a:endParaRPr lang="de-DE" altLang="de-DE" sz="900"/>
          </a:p>
          <a:p>
            <a:pPr>
              <a:lnSpc>
                <a:spcPct val="80000"/>
              </a:lnSpc>
            </a:pPr>
            <a:r>
              <a:rPr lang="de-DE" altLang="de-DE" sz="900"/>
              <a:t>Das Gute, das ich tun will, tue ich nicht</a:t>
            </a:r>
          </a:p>
          <a:p>
            <a:pPr>
              <a:lnSpc>
                <a:spcPct val="80000"/>
              </a:lnSpc>
            </a:pPr>
            <a:endParaRPr lang="de-DE" altLang="de-DE" sz="900"/>
          </a:p>
          <a:p>
            <a:pPr>
              <a:lnSpc>
                <a:spcPct val="80000"/>
              </a:lnSpc>
            </a:pPr>
            <a:r>
              <a:rPr lang="de-DE" altLang="de-DE" sz="900"/>
              <a:t>Take-Home-Messages</a:t>
            </a:r>
          </a:p>
          <a:p>
            <a:pPr>
              <a:lnSpc>
                <a:spcPct val="80000"/>
              </a:lnSpc>
            </a:pPr>
            <a:endParaRPr lang="de-DE" altLang="de-DE" sz="900"/>
          </a:p>
          <a:p>
            <a:pPr>
              <a:lnSpc>
                <a:spcPct val="80000"/>
              </a:lnSpc>
            </a:pPr>
            <a:r>
              <a:rPr lang="de-DE" altLang="de-DE" sz="900"/>
              <a:t>1.	in uns allen schlummern Regungen und unerfüllte Wünsche, die uns oft nicht so reagieren lassen, wie wir möchten (Römer 7)</a:t>
            </a:r>
          </a:p>
          <a:p>
            <a:pPr>
              <a:lnSpc>
                <a:spcPct val="80000"/>
              </a:lnSpc>
            </a:pPr>
            <a:r>
              <a:rPr lang="de-DE" altLang="de-DE" sz="900"/>
              <a:t>2.	Nicht nur auf die Schwächen schauen – auch die Stärken sehen.</a:t>
            </a:r>
          </a:p>
          <a:p>
            <a:pPr>
              <a:lnSpc>
                <a:spcPct val="80000"/>
              </a:lnSpc>
            </a:pPr>
            <a:r>
              <a:rPr lang="de-DE" altLang="de-DE" sz="900"/>
              <a:t>3.	Anreichern der Persönlichkeit mit anderen Anteilen – welche Anteile möchte ich bei mir verstärken?</a:t>
            </a:r>
          </a:p>
          <a:p>
            <a:pPr>
              <a:lnSpc>
                <a:spcPct val="80000"/>
              </a:lnSpc>
            </a:pPr>
            <a:r>
              <a:rPr lang="de-DE" altLang="de-DE" sz="900"/>
              <a:t>4.	Wir leben nicht allein – persönliche Nische (Willi) – Spannungsfeld Person – Ideal – Umgebung – Realität.</a:t>
            </a:r>
          </a:p>
          <a:p>
            <a:pPr>
              <a:lnSpc>
                <a:spcPct val="80000"/>
              </a:lnSpc>
            </a:pPr>
            <a:r>
              <a:rPr lang="de-DE" altLang="de-DE" sz="900"/>
              <a:t>5.	Lernen Spannungen auszuhalten und eine persönliche Mitte finden. – hier vielleicht geistliche Ansätze.</a:t>
            </a:r>
          </a:p>
          <a:p>
            <a:pPr>
              <a:lnSpc>
                <a:spcPct val="80000"/>
              </a:lnSpc>
            </a:pPr>
            <a:endParaRPr lang="en-GB" altLang="de-DE" sz="9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671AD32-38B3-4B9A-8CDD-224708034486}"/>
              </a:ext>
            </a:extLst>
          </p:cNvPr>
          <p:cNvSpPr>
            <a:spLocks noGrp="1" noChangeArrowheads="1"/>
          </p:cNvSpPr>
          <p:nvPr>
            <p:ph type="sldNum" sz="quarter" idx="5"/>
          </p:nvPr>
        </p:nvSpPr>
        <p:spPr>
          <a:ln/>
        </p:spPr>
        <p:txBody>
          <a:bodyPr/>
          <a:lstStyle/>
          <a:p>
            <a:fld id="{C3F0DC07-0024-4066-8338-D080C2B4B163}" type="slidenum">
              <a:rPr lang="de-CH" altLang="de-DE"/>
              <a:pPr/>
              <a:t>28</a:t>
            </a:fld>
            <a:endParaRPr lang="de-CH" altLang="de-DE"/>
          </a:p>
        </p:txBody>
      </p:sp>
      <p:sp>
        <p:nvSpPr>
          <p:cNvPr id="67586" name="Rectangle 2">
            <a:extLst>
              <a:ext uri="{FF2B5EF4-FFF2-40B4-BE49-F238E27FC236}">
                <a16:creationId xmlns:a16="http://schemas.microsoft.com/office/drawing/2014/main" id="{2F51AB10-ED61-4B1C-9EF0-671A185C470D}"/>
              </a:ext>
            </a:extLst>
          </p:cNvPr>
          <p:cNvSpPr>
            <a:spLocks noGrp="1" noRot="1" noChangeAspect="1" noChangeArrowheads="1" noTextEdit="1"/>
          </p:cNvSpPr>
          <p:nvPr>
            <p:ph type="sldImg"/>
          </p:nvPr>
        </p:nvSpPr>
        <p:spPr>
          <a:xfrm>
            <a:off x="1143000" y="685800"/>
            <a:ext cx="4573588" cy="3430588"/>
          </a:xfrm>
          <a:ln/>
        </p:spPr>
      </p:sp>
      <p:sp>
        <p:nvSpPr>
          <p:cNvPr id="67587" name="Rectangle 3">
            <a:extLst>
              <a:ext uri="{FF2B5EF4-FFF2-40B4-BE49-F238E27FC236}">
                <a16:creationId xmlns:a16="http://schemas.microsoft.com/office/drawing/2014/main" id="{06145588-4B69-44CD-9283-43F1CC842ED3}"/>
              </a:ext>
            </a:extLst>
          </p:cNvPr>
          <p:cNvSpPr>
            <a:spLocks noGrp="1" noChangeArrowheads="1"/>
          </p:cNvSpPr>
          <p:nvPr>
            <p:ph type="body" idx="1"/>
          </p:nvPr>
        </p:nvSpPr>
        <p:spPr>
          <a:xfrm>
            <a:off x="914400" y="4343400"/>
            <a:ext cx="5029200" cy="4114800"/>
          </a:xfrm>
        </p:spPr>
        <p:txBody>
          <a:bodyPr/>
          <a:lstStyle/>
          <a:p>
            <a:r>
              <a:rPr lang="de-CH" altLang="de-DE" b="1"/>
              <a:t>Sünde:</a:t>
            </a:r>
          </a:p>
          <a:p>
            <a:r>
              <a:rPr lang="de-CH" altLang="de-DE"/>
              <a:t>in uns brechen Regungen auf, die andere verletzen: </a:t>
            </a:r>
          </a:p>
          <a:p>
            <a:r>
              <a:rPr lang="de-CH" altLang="de-DE"/>
              <a:t>Wut, gekränkter Rückzug, Ichbezogenheit, Impulsivität etc. und die vielen Dinge, die eine Übertretung von Regeln, Geboten und Grenzen beinhalten, von der Geschwindigkeitsübertretung bis zum Konsum von Kinderpornographie.</a:t>
            </a:r>
          </a:p>
          <a:p>
            <a:endParaRPr lang="de-CH" altLang="de-DE"/>
          </a:p>
          <a:p>
            <a:r>
              <a:rPr lang="de-CH" altLang="de-DE" b="1"/>
              <a:t>Regungen, die uns innerlich vergiften:</a:t>
            </a:r>
            <a:r>
              <a:rPr lang="de-CH" altLang="de-DE"/>
              <a:t> Eifersucht, Neid, das Gefühl, ewig zu kurz zu kommen etc. </a:t>
            </a:r>
            <a:endParaRPr lang="en-GB" alt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97D5C8B-5E73-44A3-9560-5E0D2A76C353}"/>
              </a:ext>
            </a:extLst>
          </p:cNvPr>
          <p:cNvSpPr>
            <a:spLocks noGrp="1" noChangeArrowheads="1"/>
          </p:cNvSpPr>
          <p:nvPr>
            <p:ph type="sldNum" sz="quarter" idx="5"/>
          </p:nvPr>
        </p:nvSpPr>
        <p:spPr>
          <a:ln/>
        </p:spPr>
        <p:txBody>
          <a:bodyPr/>
          <a:lstStyle/>
          <a:p>
            <a:fld id="{313572D9-932C-4E50-B37C-2B736C4E6859}" type="slidenum">
              <a:rPr lang="de-CH" altLang="de-DE"/>
              <a:pPr/>
              <a:t>32</a:t>
            </a:fld>
            <a:endParaRPr lang="de-CH" altLang="de-DE"/>
          </a:p>
        </p:txBody>
      </p:sp>
      <p:sp>
        <p:nvSpPr>
          <p:cNvPr id="72706" name="Rectangle 2">
            <a:extLst>
              <a:ext uri="{FF2B5EF4-FFF2-40B4-BE49-F238E27FC236}">
                <a16:creationId xmlns:a16="http://schemas.microsoft.com/office/drawing/2014/main" id="{EFDD3287-5FAA-4AF8-9E88-D0360A00C8F0}"/>
              </a:ext>
            </a:extLst>
          </p:cNvPr>
          <p:cNvSpPr>
            <a:spLocks noGrp="1" noRot="1" noChangeAspect="1" noChangeArrowheads="1" noTextEdit="1"/>
          </p:cNvSpPr>
          <p:nvPr>
            <p:ph type="sldImg"/>
          </p:nvPr>
        </p:nvSpPr>
        <p:spPr>
          <a:ln/>
        </p:spPr>
      </p:sp>
      <p:sp>
        <p:nvSpPr>
          <p:cNvPr id="72707" name="Rectangle 3">
            <a:extLst>
              <a:ext uri="{FF2B5EF4-FFF2-40B4-BE49-F238E27FC236}">
                <a16:creationId xmlns:a16="http://schemas.microsoft.com/office/drawing/2014/main" id="{5A4B5A98-532E-4BDC-8DEF-1944D584CB56}"/>
              </a:ext>
            </a:extLst>
          </p:cNvPr>
          <p:cNvSpPr>
            <a:spLocks noGrp="1" noChangeArrowheads="1"/>
          </p:cNvSpPr>
          <p:nvPr>
            <p:ph type="body" idx="1"/>
          </p:nvPr>
        </p:nvSpPr>
        <p:spPr>
          <a:xfrm>
            <a:off x="914400" y="4343400"/>
            <a:ext cx="5029200" cy="4114800"/>
          </a:xfrm>
        </p:spPr>
        <p:txBody>
          <a:bodyPr/>
          <a:lstStyle/>
          <a:p>
            <a:r>
              <a:rPr lang="de-DE" altLang="de-DE"/>
              <a:t>Man könnte also sagen, die Religiosität sei eine inhaltliche Ausprägung eines grundlegenden neurotischen Prozesses, religiöser Inhalt eines pathodynamischen Gefäßes. Es wäre daher sinnvoll, den kausalen Begriff der "Ekklesiogenen Neurose" durch den Begriff "Ekklesiomorphe Neurose" zu ersetzen. Damit wird die Beziehung zwischen Religiosität von Neurose ausgedrückt, aber in einen breiteren Kontext gestellt. Der religiöse Konflikt ist nur eine Sonderform der allgemeinen neurotischen Konfliktsituation des einzelnen zwischen seinem inneren Erleben und der äußeren Welt </a:t>
            </a:r>
          </a:p>
          <a:p>
            <a:endParaRPr lang="de-DE" altLang="de-DE"/>
          </a:p>
          <a:p>
            <a:endParaRPr lang="de-DE" altLang="de-DE"/>
          </a:p>
          <a:p>
            <a:r>
              <a:rPr lang="de-DE" altLang="de-DE"/>
              <a:t>„Consideration should be given to how patients use their religious belief systems as a vehicle for the expression of neurotic needs and conflicts, in particular to identify patterns of symptomatic and characterological expression with their particular religious phenomenology“ </a:t>
            </a:r>
          </a:p>
          <a:p>
            <a:endParaRPr lang="de-DE" alt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E2D1B5-2030-4B77-92BC-8987AEF1B5C3}"/>
              </a:ext>
            </a:extLst>
          </p:cNvPr>
          <p:cNvSpPr>
            <a:spLocks noGrp="1"/>
          </p:cNvSpPr>
          <p:nvPr>
            <p:ph type="ctrTitle"/>
          </p:nvPr>
        </p:nvSpPr>
        <p:spPr>
          <a:xfrm>
            <a:off x="1143000" y="1122363"/>
            <a:ext cx="6858000" cy="2387600"/>
          </a:xfr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5DF22009-7745-4DFB-8CDE-AA02C226B141}"/>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52241840-DFBE-4ED3-98D6-325AFD743421}"/>
              </a:ext>
            </a:extLst>
          </p:cNvPr>
          <p:cNvSpPr>
            <a:spLocks noGrp="1"/>
          </p:cNvSpPr>
          <p:nvPr>
            <p:ph type="dt" sz="half" idx="10"/>
          </p:nvPr>
        </p:nvSpPr>
        <p:spPr/>
        <p:txBody>
          <a:bodyPr/>
          <a:lstStyle>
            <a:lvl1pPr>
              <a:defRPr/>
            </a:lvl1pPr>
          </a:lstStyle>
          <a:p>
            <a:endParaRPr lang="en-US" altLang="de-DE"/>
          </a:p>
        </p:txBody>
      </p:sp>
      <p:sp>
        <p:nvSpPr>
          <p:cNvPr id="5" name="Fußzeilenplatzhalter 4">
            <a:extLst>
              <a:ext uri="{FF2B5EF4-FFF2-40B4-BE49-F238E27FC236}">
                <a16:creationId xmlns:a16="http://schemas.microsoft.com/office/drawing/2014/main" id="{8B0AD77A-D7FF-43D7-821B-A16CD62A1C4E}"/>
              </a:ext>
            </a:extLst>
          </p:cNvPr>
          <p:cNvSpPr>
            <a:spLocks noGrp="1"/>
          </p:cNvSpPr>
          <p:nvPr>
            <p:ph type="ftr" sz="quarter" idx="11"/>
          </p:nvPr>
        </p:nvSpPr>
        <p:spPr/>
        <p:txBody>
          <a:bodyPr/>
          <a:lstStyle>
            <a:lvl1pPr>
              <a:defRPr/>
            </a:lvl1pPr>
          </a:lstStyle>
          <a:p>
            <a:endParaRPr lang="en-US" altLang="de-DE"/>
          </a:p>
        </p:txBody>
      </p:sp>
      <p:sp>
        <p:nvSpPr>
          <p:cNvPr id="6" name="Foliennummernplatzhalter 5">
            <a:extLst>
              <a:ext uri="{FF2B5EF4-FFF2-40B4-BE49-F238E27FC236}">
                <a16:creationId xmlns:a16="http://schemas.microsoft.com/office/drawing/2014/main" id="{D5BA8D28-47EF-46F7-9FDD-53D7CA3FCCBA}"/>
              </a:ext>
            </a:extLst>
          </p:cNvPr>
          <p:cNvSpPr>
            <a:spLocks noGrp="1"/>
          </p:cNvSpPr>
          <p:nvPr>
            <p:ph type="sldNum" sz="quarter" idx="12"/>
          </p:nvPr>
        </p:nvSpPr>
        <p:spPr/>
        <p:txBody>
          <a:bodyPr/>
          <a:lstStyle>
            <a:lvl1pPr>
              <a:defRPr/>
            </a:lvl1pPr>
          </a:lstStyle>
          <a:p>
            <a:fld id="{4F7BA1EB-B79B-47F2-8F69-D1957C0457AB}" type="slidenum">
              <a:rPr lang="en-US" altLang="de-DE"/>
              <a:pPr/>
              <a:t>‹Nr.›</a:t>
            </a:fld>
            <a:endParaRPr lang="en-US" altLang="de-DE"/>
          </a:p>
        </p:txBody>
      </p:sp>
    </p:spTree>
    <p:extLst>
      <p:ext uri="{BB962C8B-B14F-4D97-AF65-F5344CB8AC3E}">
        <p14:creationId xmlns:p14="http://schemas.microsoft.com/office/powerpoint/2010/main" val="3484896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C61CCA-E3B0-4D2C-9CB2-0E4DA7A03CAA}"/>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a16="http://schemas.microsoft.com/office/drawing/2014/main" id="{034DAE2D-3E28-4127-82A5-DDD019CF702F}"/>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631790FC-163D-4D61-972B-E330E8C1B6B1}"/>
              </a:ext>
            </a:extLst>
          </p:cNvPr>
          <p:cNvSpPr>
            <a:spLocks noGrp="1"/>
          </p:cNvSpPr>
          <p:nvPr>
            <p:ph type="dt" sz="half" idx="10"/>
          </p:nvPr>
        </p:nvSpPr>
        <p:spPr/>
        <p:txBody>
          <a:bodyPr/>
          <a:lstStyle>
            <a:lvl1pPr>
              <a:defRPr/>
            </a:lvl1pPr>
          </a:lstStyle>
          <a:p>
            <a:endParaRPr lang="en-US" altLang="de-DE"/>
          </a:p>
        </p:txBody>
      </p:sp>
      <p:sp>
        <p:nvSpPr>
          <p:cNvPr id="5" name="Fußzeilenplatzhalter 4">
            <a:extLst>
              <a:ext uri="{FF2B5EF4-FFF2-40B4-BE49-F238E27FC236}">
                <a16:creationId xmlns:a16="http://schemas.microsoft.com/office/drawing/2014/main" id="{57AF2248-8B4A-464C-BA78-4AB28579D7E0}"/>
              </a:ext>
            </a:extLst>
          </p:cNvPr>
          <p:cNvSpPr>
            <a:spLocks noGrp="1"/>
          </p:cNvSpPr>
          <p:nvPr>
            <p:ph type="ftr" sz="quarter" idx="11"/>
          </p:nvPr>
        </p:nvSpPr>
        <p:spPr/>
        <p:txBody>
          <a:bodyPr/>
          <a:lstStyle>
            <a:lvl1pPr>
              <a:defRPr/>
            </a:lvl1pPr>
          </a:lstStyle>
          <a:p>
            <a:endParaRPr lang="en-US" altLang="de-DE"/>
          </a:p>
        </p:txBody>
      </p:sp>
      <p:sp>
        <p:nvSpPr>
          <p:cNvPr id="6" name="Foliennummernplatzhalter 5">
            <a:extLst>
              <a:ext uri="{FF2B5EF4-FFF2-40B4-BE49-F238E27FC236}">
                <a16:creationId xmlns:a16="http://schemas.microsoft.com/office/drawing/2014/main" id="{A2B6521A-F781-433D-8898-C77AD8412414}"/>
              </a:ext>
            </a:extLst>
          </p:cNvPr>
          <p:cNvSpPr>
            <a:spLocks noGrp="1"/>
          </p:cNvSpPr>
          <p:nvPr>
            <p:ph type="sldNum" sz="quarter" idx="12"/>
          </p:nvPr>
        </p:nvSpPr>
        <p:spPr/>
        <p:txBody>
          <a:bodyPr/>
          <a:lstStyle>
            <a:lvl1pPr>
              <a:defRPr/>
            </a:lvl1pPr>
          </a:lstStyle>
          <a:p>
            <a:fld id="{46F31FC6-6575-43A2-B96B-039FF1E70522}" type="slidenum">
              <a:rPr lang="en-US" altLang="de-DE"/>
              <a:pPr/>
              <a:t>‹Nr.›</a:t>
            </a:fld>
            <a:endParaRPr lang="en-US" altLang="de-DE"/>
          </a:p>
        </p:txBody>
      </p:sp>
    </p:spTree>
    <p:extLst>
      <p:ext uri="{BB962C8B-B14F-4D97-AF65-F5344CB8AC3E}">
        <p14:creationId xmlns:p14="http://schemas.microsoft.com/office/powerpoint/2010/main" val="404861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19F5F494-1FB6-4416-9449-D913B1CBA66C}"/>
              </a:ext>
            </a:extLst>
          </p:cNvPr>
          <p:cNvSpPr>
            <a:spLocks noGrp="1"/>
          </p:cNvSpPr>
          <p:nvPr>
            <p:ph type="title" orient="vert"/>
          </p:nvPr>
        </p:nvSpPr>
        <p:spPr>
          <a:xfrm>
            <a:off x="7078663" y="90488"/>
            <a:ext cx="2065337" cy="6005512"/>
          </a:xfrm>
        </p:spPr>
        <p:txBody>
          <a:bodyPr vert="eaVert"/>
          <a:lstStyle/>
          <a:p>
            <a:r>
              <a:rPr lang="de-DE"/>
              <a:t>Mastertitelformat bearbeiten</a:t>
            </a:r>
            <a:endParaRPr lang="de-CH"/>
          </a:p>
        </p:txBody>
      </p:sp>
      <p:sp>
        <p:nvSpPr>
          <p:cNvPr id="3" name="Vertikaler Textplatzhalter 2">
            <a:extLst>
              <a:ext uri="{FF2B5EF4-FFF2-40B4-BE49-F238E27FC236}">
                <a16:creationId xmlns:a16="http://schemas.microsoft.com/office/drawing/2014/main" id="{A1EB10FB-0355-4A3F-8622-05F5DF7DC7EA}"/>
              </a:ext>
            </a:extLst>
          </p:cNvPr>
          <p:cNvSpPr>
            <a:spLocks noGrp="1"/>
          </p:cNvSpPr>
          <p:nvPr>
            <p:ph type="body" orient="vert" idx="1"/>
          </p:nvPr>
        </p:nvSpPr>
        <p:spPr>
          <a:xfrm>
            <a:off x="881063" y="90488"/>
            <a:ext cx="6045200" cy="6005512"/>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CB4EF7CC-060B-4306-A2BD-36B91A97D3AC}"/>
              </a:ext>
            </a:extLst>
          </p:cNvPr>
          <p:cNvSpPr>
            <a:spLocks noGrp="1"/>
          </p:cNvSpPr>
          <p:nvPr>
            <p:ph type="dt" sz="half" idx="10"/>
          </p:nvPr>
        </p:nvSpPr>
        <p:spPr/>
        <p:txBody>
          <a:bodyPr/>
          <a:lstStyle>
            <a:lvl1pPr>
              <a:defRPr/>
            </a:lvl1pPr>
          </a:lstStyle>
          <a:p>
            <a:endParaRPr lang="en-US" altLang="de-DE"/>
          </a:p>
        </p:txBody>
      </p:sp>
      <p:sp>
        <p:nvSpPr>
          <p:cNvPr id="5" name="Fußzeilenplatzhalter 4">
            <a:extLst>
              <a:ext uri="{FF2B5EF4-FFF2-40B4-BE49-F238E27FC236}">
                <a16:creationId xmlns:a16="http://schemas.microsoft.com/office/drawing/2014/main" id="{95E489EE-C26F-4EB8-81E1-6209B60A83D9}"/>
              </a:ext>
            </a:extLst>
          </p:cNvPr>
          <p:cNvSpPr>
            <a:spLocks noGrp="1"/>
          </p:cNvSpPr>
          <p:nvPr>
            <p:ph type="ftr" sz="quarter" idx="11"/>
          </p:nvPr>
        </p:nvSpPr>
        <p:spPr/>
        <p:txBody>
          <a:bodyPr/>
          <a:lstStyle>
            <a:lvl1pPr>
              <a:defRPr/>
            </a:lvl1pPr>
          </a:lstStyle>
          <a:p>
            <a:endParaRPr lang="en-US" altLang="de-DE"/>
          </a:p>
        </p:txBody>
      </p:sp>
      <p:sp>
        <p:nvSpPr>
          <p:cNvPr id="6" name="Foliennummernplatzhalter 5">
            <a:extLst>
              <a:ext uri="{FF2B5EF4-FFF2-40B4-BE49-F238E27FC236}">
                <a16:creationId xmlns:a16="http://schemas.microsoft.com/office/drawing/2014/main" id="{D154AA24-C2FE-4514-8207-F43485408C97}"/>
              </a:ext>
            </a:extLst>
          </p:cNvPr>
          <p:cNvSpPr>
            <a:spLocks noGrp="1"/>
          </p:cNvSpPr>
          <p:nvPr>
            <p:ph type="sldNum" sz="quarter" idx="12"/>
          </p:nvPr>
        </p:nvSpPr>
        <p:spPr/>
        <p:txBody>
          <a:bodyPr/>
          <a:lstStyle>
            <a:lvl1pPr>
              <a:defRPr/>
            </a:lvl1pPr>
          </a:lstStyle>
          <a:p>
            <a:fld id="{1F5A7933-4865-4BD8-8D09-51BC8D9026AF}" type="slidenum">
              <a:rPr lang="en-US" altLang="de-DE"/>
              <a:pPr/>
              <a:t>‹Nr.›</a:t>
            </a:fld>
            <a:endParaRPr lang="en-US" altLang="de-DE"/>
          </a:p>
        </p:txBody>
      </p:sp>
    </p:spTree>
    <p:extLst>
      <p:ext uri="{BB962C8B-B14F-4D97-AF65-F5344CB8AC3E}">
        <p14:creationId xmlns:p14="http://schemas.microsoft.com/office/powerpoint/2010/main" val="3529471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87340D-84B7-4813-AD48-E753F3C5E21B}"/>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D8CEF4F0-EDA7-4662-A04A-8266FBDA917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8F74CAC0-022E-41F6-B161-27BCB27A76D4}"/>
              </a:ext>
            </a:extLst>
          </p:cNvPr>
          <p:cNvSpPr>
            <a:spLocks noGrp="1"/>
          </p:cNvSpPr>
          <p:nvPr>
            <p:ph type="dt" sz="half" idx="10"/>
          </p:nvPr>
        </p:nvSpPr>
        <p:spPr/>
        <p:txBody>
          <a:bodyPr/>
          <a:lstStyle>
            <a:lvl1pPr>
              <a:defRPr/>
            </a:lvl1pPr>
          </a:lstStyle>
          <a:p>
            <a:endParaRPr lang="en-US" altLang="de-DE"/>
          </a:p>
        </p:txBody>
      </p:sp>
      <p:sp>
        <p:nvSpPr>
          <p:cNvPr id="5" name="Fußzeilenplatzhalter 4">
            <a:extLst>
              <a:ext uri="{FF2B5EF4-FFF2-40B4-BE49-F238E27FC236}">
                <a16:creationId xmlns:a16="http://schemas.microsoft.com/office/drawing/2014/main" id="{70BDA0D2-65B6-409C-BE78-401342DAA419}"/>
              </a:ext>
            </a:extLst>
          </p:cNvPr>
          <p:cNvSpPr>
            <a:spLocks noGrp="1"/>
          </p:cNvSpPr>
          <p:nvPr>
            <p:ph type="ftr" sz="quarter" idx="11"/>
          </p:nvPr>
        </p:nvSpPr>
        <p:spPr/>
        <p:txBody>
          <a:bodyPr/>
          <a:lstStyle>
            <a:lvl1pPr>
              <a:defRPr/>
            </a:lvl1pPr>
          </a:lstStyle>
          <a:p>
            <a:endParaRPr lang="en-US" altLang="de-DE"/>
          </a:p>
        </p:txBody>
      </p:sp>
      <p:sp>
        <p:nvSpPr>
          <p:cNvPr id="6" name="Foliennummernplatzhalter 5">
            <a:extLst>
              <a:ext uri="{FF2B5EF4-FFF2-40B4-BE49-F238E27FC236}">
                <a16:creationId xmlns:a16="http://schemas.microsoft.com/office/drawing/2014/main" id="{EF9939F3-5B0A-4497-84EB-DFFE3A721EBB}"/>
              </a:ext>
            </a:extLst>
          </p:cNvPr>
          <p:cNvSpPr>
            <a:spLocks noGrp="1"/>
          </p:cNvSpPr>
          <p:nvPr>
            <p:ph type="sldNum" sz="quarter" idx="12"/>
          </p:nvPr>
        </p:nvSpPr>
        <p:spPr/>
        <p:txBody>
          <a:bodyPr/>
          <a:lstStyle>
            <a:lvl1pPr>
              <a:defRPr/>
            </a:lvl1pPr>
          </a:lstStyle>
          <a:p>
            <a:fld id="{6DDE4EA7-3523-4EFE-B105-05115D2B3616}" type="slidenum">
              <a:rPr lang="en-US" altLang="de-DE"/>
              <a:pPr/>
              <a:t>‹Nr.›</a:t>
            </a:fld>
            <a:endParaRPr lang="en-US" altLang="de-DE"/>
          </a:p>
        </p:txBody>
      </p:sp>
    </p:spTree>
    <p:extLst>
      <p:ext uri="{BB962C8B-B14F-4D97-AF65-F5344CB8AC3E}">
        <p14:creationId xmlns:p14="http://schemas.microsoft.com/office/powerpoint/2010/main" val="2905515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F3AF0D-CEA5-4308-BBDD-8DFC6ACA52A5}"/>
              </a:ext>
            </a:extLst>
          </p:cNvPr>
          <p:cNvSpPr>
            <a:spLocks noGrp="1"/>
          </p:cNvSpPr>
          <p:nvPr>
            <p:ph type="title"/>
          </p:nvPr>
        </p:nvSpPr>
        <p:spPr>
          <a:xfrm>
            <a:off x="623888" y="1709738"/>
            <a:ext cx="7886700" cy="2852737"/>
          </a:xfrm>
        </p:spPr>
        <p:txBody>
          <a:bodyPr anchor="b"/>
          <a:lstStyle>
            <a:lvl1pPr>
              <a:defRPr sz="6000"/>
            </a:lvl1pPr>
          </a:lstStyle>
          <a:p>
            <a:r>
              <a:rPr lang="de-DE"/>
              <a:t>Mastertitelformat bearbeiten</a:t>
            </a:r>
            <a:endParaRPr lang="de-CH"/>
          </a:p>
        </p:txBody>
      </p:sp>
      <p:sp>
        <p:nvSpPr>
          <p:cNvPr id="3" name="Textplatzhalter 2">
            <a:extLst>
              <a:ext uri="{FF2B5EF4-FFF2-40B4-BE49-F238E27FC236}">
                <a16:creationId xmlns:a16="http://schemas.microsoft.com/office/drawing/2014/main" id="{F4C74AE4-D07A-46B0-8BEB-A49D93C6EA48}"/>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Mastertextformat bearbeiten</a:t>
            </a:r>
          </a:p>
        </p:txBody>
      </p:sp>
      <p:sp>
        <p:nvSpPr>
          <p:cNvPr id="4" name="Datumsplatzhalter 3">
            <a:extLst>
              <a:ext uri="{FF2B5EF4-FFF2-40B4-BE49-F238E27FC236}">
                <a16:creationId xmlns:a16="http://schemas.microsoft.com/office/drawing/2014/main" id="{4901ED22-B899-4A2E-B5E3-09B21D2B4239}"/>
              </a:ext>
            </a:extLst>
          </p:cNvPr>
          <p:cNvSpPr>
            <a:spLocks noGrp="1"/>
          </p:cNvSpPr>
          <p:nvPr>
            <p:ph type="dt" sz="half" idx="10"/>
          </p:nvPr>
        </p:nvSpPr>
        <p:spPr/>
        <p:txBody>
          <a:bodyPr/>
          <a:lstStyle>
            <a:lvl1pPr>
              <a:defRPr/>
            </a:lvl1pPr>
          </a:lstStyle>
          <a:p>
            <a:endParaRPr lang="en-US" altLang="de-DE"/>
          </a:p>
        </p:txBody>
      </p:sp>
      <p:sp>
        <p:nvSpPr>
          <p:cNvPr id="5" name="Fußzeilenplatzhalter 4">
            <a:extLst>
              <a:ext uri="{FF2B5EF4-FFF2-40B4-BE49-F238E27FC236}">
                <a16:creationId xmlns:a16="http://schemas.microsoft.com/office/drawing/2014/main" id="{F6CE7440-DD7E-473D-92D5-5F3A72B70789}"/>
              </a:ext>
            </a:extLst>
          </p:cNvPr>
          <p:cNvSpPr>
            <a:spLocks noGrp="1"/>
          </p:cNvSpPr>
          <p:nvPr>
            <p:ph type="ftr" sz="quarter" idx="11"/>
          </p:nvPr>
        </p:nvSpPr>
        <p:spPr/>
        <p:txBody>
          <a:bodyPr/>
          <a:lstStyle>
            <a:lvl1pPr>
              <a:defRPr/>
            </a:lvl1pPr>
          </a:lstStyle>
          <a:p>
            <a:endParaRPr lang="en-US" altLang="de-DE"/>
          </a:p>
        </p:txBody>
      </p:sp>
      <p:sp>
        <p:nvSpPr>
          <p:cNvPr id="6" name="Foliennummernplatzhalter 5">
            <a:extLst>
              <a:ext uri="{FF2B5EF4-FFF2-40B4-BE49-F238E27FC236}">
                <a16:creationId xmlns:a16="http://schemas.microsoft.com/office/drawing/2014/main" id="{7BC79F22-DA5E-44D4-863B-2B60C8A4D861}"/>
              </a:ext>
            </a:extLst>
          </p:cNvPr>
          <p:cNvSpPr>
            <a:spLocks noGrp="1"/>
          </p:cNvSpPr>
          <p:nvPr>
            <p:ph type="sldNum" sz="quarter" idx="12"/>
          </p:nvPr>
        </p:nvSpPr>
        <p:spPr/>
        <p:txBody>
          <a:bodyPr/>
          <a:lstStyle>
            <a:lvl1pPr>
              <a:defRPr/>
            </a:lvl1pPr>
          </a:lstStyle>
          <a:p>
            <a:fld id="{B0C61FFB-A1C4-44E3-976F-8009748921C3}" type="slidenum">
              <a:rPr lang="en-US" altLang="de-DE"/>
              <a:pPr/>
              <a:t>‹Nr.›</a:t>
            </a:fld>
            <a:endParaRPr lang="en-US" altLang="de-DE"/>
          </a:p>
        </p:txBody>
      </p:sp>
    </p:spTree>
    <p:extLst>
      <p:ext uri="{BB962C8B-B14F-4D97-AF65-F5344CB8AC3E}">
        <p14:creationId xmlns:p14="http://schemas.microsoft.com/office/powerpoint/2010/main" val="2174496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5A0616-915D-4562-8425-B6AED6C7668F}"/>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B6B392EE-D5A5-44BC-8924-2037FE31A254}"/>
              </a:ext>
            </a:extLst>
          </p:cNvPr>
          <p:cNvSpPr>
            <a:spLocks noGrp="1"/>
          </p:cNvSpPr>
          <p:nvPr>
            <p:ph sz="half" idx="1"/>
          </p:nvPr>
        </p:nvSpPr>
        <p:spPr>
          <a:xfrm>
            <a:off x="881063" y="1449388"/>
            <a:ext cx="3810000" cy="464661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a16="http://schemas.microsoft.com/office/drawing/2014/main" id="{0542D179-623B-4998-B137-0469E83739CA}"/>
              </a:ext>
            </a:extLst>
          </p:cNvPr>
          <p:cNvSpPr>
            <a:spLocks noGrp="1"/>
          </p:cNvSpPr>
          <p:nvPr>
            <p:ph sz="half" idx="2"/>
          </p:nvPr>
        </p:nvSpPr>
        <p:spPr>
          <a:xfrm>
            <a:off x="4843463" y="1449388"/>
            <a:ext cx="3810000" cy="464661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a16="http://schemas.microsoft.com/office/drawing/2014/main" id="{F9678366-527C-4117-97E3-C22E2644A634}"/>
              </a:ext>
            </a:extLst>
          </p:cNvPr>
          <p:cNvSpPr>
            <a:spLocks noGrp="1"/>
          </p:cNvSpPr>
          <p:nvPr>
            <p:ph type="dt" sz="half" idx="10"/>
          </p:nvPr>
        </p:nvSpPr>
        <p:spPr/>
        <p:txBody>
          <a:bodyPr/>
          <a:lstStyle>
            <a:lvl1pPr>
              <a:defRPr/>
            </a:lvl1pPr>
          </a:lstStyle>
          <a:p>
            <a:endParaRPr lang="en-US" altLang="de-DE"/>
          </a:p>
        </p:txBody>
      </p:sp>
      <p:sp>
        <p:nvSpPr>
          <p:cNvPr id="6" name="Fußzeilenplatzhalter 5">
            <a:extLst>
              <a:ext uri="{FF2B5EF4-FFF2-40B4-BE49-F238E27FC236}">
                <a16:creationId xmlns:a16="http://schemas.microsoft.com/office/drawing/2014/main" id="{94528C19-5B56-4AC6-A5B4-E47915DACD1F}"/>
              </a:ext>
            </a:extLst>
          </p:cNvPr>
          <p:cNvSpPr>
            <a:spLocks noGrp="1"/>
          </p:cNvSpPr>
          <p:nvPr>
            <p:ph type="ftr" sz="quarter" idx="11"/>
          </p:nvPr>
        </p:nvSpPr>
        <p:spPr/>
        <p:txBody>
          <a:bodyPr/>
          <a:lstStyle>
            <a:lvl1pPr>
              <a:defRPr/>
            </a:lvl1pPr>
          </a:lstStyle>
          <a:p>
            <a:endParaRPr lang="en-US" altLang="de-DE"/>
          </a:p>
        </p:txBody>
      </p:sp>
      <p:sp>
        <p:nvSpPr>
          <p:cNvPr id="7" name="Foliennummernplatzhalter 6">
            <a:extLst>
              <a:ext uri="{FF2B5EF4-FFF2-40B4-BE49-F238E27FC236}">
                <a16:creationId xmlns:a16="http://schemas.microsoft.com/office/drawing/2014/main" id="{30C23CD5-DBB0-4A23-9CAE-45EE488AF751}"/>
              </a:ext>
            </a:extLst>
          </p:cNvPr>
          <p:cNvSpPr>
            <a:spLocks noGrp="1"/>
          </p:cNvSpPr>
          <p:nvPr>
            <p:ph type="sldNum" sz="quarter" idx="12"/>
          </p:nvPr>
        </p:nvSpPr>
        <p:spPr/>
        <p:txBody>
          <a:bodyPr/>
          <a:lstStyle>
            <a:lvl1pPr>
              <a:defRPr/>
            </a:lvl1pPr>
          </a:lstStyle>
          <a:p>
            <a:fld id="{895AC18D-73BB-4720-AAF8-6E320799302B}" type="slidenum">
              <a:rPr lang="en-US" altLang="de-DE"/>
              <a:pPr/>
              <a:t>‹Nr.›</a:t>
            </a:fld>
            <a:endParaRPr lang="en-US" altLang="de-DE"/>
          </a:p>
        </p:txBody>
      </p:sp>
    </p:spTree>
    <p:extLst>
      <p:ext uri="{BB962C8B-B14F-4D97-AF65-F5344CB8AC3E}">
        <p14:creationId xmlns:p14="http://schemas.microsoft.com/office/powerpoint/2010/main" val="3099468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A1538F-6ACA-424B-AE27-193A6005D80F}"/>
              </a:ext>
            </a:extLst>
          </p:cNvPr>
          <p:cNvSpPr>
            <a:spLocks noGrp="1"/>
          </p:cNvSpPr>
          <p:nvPr>
            <p:ph type="title"/>
          </p:nvPr>
        </p:nvSpPr>
        <p:spPr>
          <a:xfrm>
            <a:off x="630238" y="365125"/>
            <a:ext cx="7886700" cy="1325563"/>
          </a:xfrm>
        </p:spPr>
        <p:txBody>
          <a:bodyPr/>
          <a:lstStyle/>
          <a:p>
            <a:r>
              <a:rPr lang="de-DE"/>
              <a:t>Mastertitelformat bearbeiten</a:t>
            </a:r>
            <a:endParaRPr lang="de-CH"/>
          </a:p>
        </p:txBody>
      </p:sp>
      <p:sp>
        <p:nvSpPr>
          <p:cNvPr id="3" name="Textplatzhalter 2">
            <a:extLst>
              <a:ext uri="{FF2B5EF4-FFF2-40B4-BE49-F238E27FC236}">
                <a16:creationId xmlns:a16="http://schemas.microsoft.com/office/drawing/2014/main" id="{36C72292-E8A9-4EF6-A39E-3B2E4A672A7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A0F3C5F-1475-4C11-BF4E-A671280F7BD2}"/>
              </a:ext>
            </a:extLst>
          </p:cNvPr>
          <p:cNvSpPr>
            <a:spLocks noGrp="1"/>
          </p:cNvSpPr>
          <p:nvPr>
            <p:ph sz="half" idx="2"/>
          </p:nvPr>
        </p:nvSpPr>
        <p:spPr>
          <a:xfrm>
            <a:off x="630238" y="2505075"/>
            <a:ext cx="386873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a16="http://schemas.microsoft.com/office/drawing/2014/main" id="{A7769829-2BE2-474B-AB52-7D111DBAB352}"/>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A0D3D063-0258-4A71-AAFF-724007E9D41D}"/>
              </a:ext>
            </a:extLst>
          </p:cNvPr>
          <p:cNvSpPr>
            <a:spLocks noGrp="1"/>
          </p:cNvSpPr>
          <p:nvPr>
            <p:ph sz="quarter" idx="4"/>
          </p:nvPr>
        </p:nvSpPr>
        <p:spPr>
          <a:xfrm>
            <a:off x="4629150" y="2505075"/>
            <a:ext cx="38877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a16="http://schemas.microsoft.com/office/drawing/2014/main" id="{833B47D1-A747-42E4-83B4-2862FF0A905E}"/>
              </a:ext>
            </a:extLst>
          </p:cNvPr>
          <p:cNvSpPr>
            <a:spLocks noGrp="1"/>
          </p:cNvSpPr>
          <p:nvPr>
            <p:ph type="dt" sz="half" idx="10"/>
          </p:nvPr>
        </p:nvSpPr>
        <p:spPr/>
        <p:txBody>
          <a:bodyPr/>
          <a:lstStyle>
            <a:lvl1pPr>
              <a:defRPr/>
            </a:lvl1pPr>
          </a:lstStyle>
          <a:p>
            <a:endParaRPr lang="en-US" altLang="de-DE"/>
          </a:p>
        </p:txBody>
      </p:sp>
      <p:sp>
        <p:nvSpPr>
          <p:cNvPr id="8" name="Fußzeilenplatzhalter 7">
            <a:extLst>
              <a:ext uri="{FF2B5EF4-FFF2-40B4-BE49-F238E27FC236}">
                <a16:creationId xmlns:a16="http://schemas.microsoft.com/office/drawing/2014/main" id="{AD81C831-DD20-4525-ACC2-F06335CE3EDC}"/>
              </a:ext>
            </a:extLst>
          </p:cNvPr>
          <p:cNvSpPr>
            <a:spLocks noGrp="1"/>
          </p:cNvSpPr>
          <p:nvPr>
            <p:ph type="ftr" sz="quarter" idx="11"/>
          </p:nvPr>
        </p:nvSpPr>
        <p:spPr/>
        <p:txBody>
          <a:bodyPr/>
          <a:lstStyle>
            <a:lvl1pPr>
              <a:defRPr/>
            </a:lvl1pPr>
          </a:lstStyle>
          <a:p>
            <a:endParaRPr lang="en-US" altLang="de-DE"/>
          </a:p>
        </p:txBody>
      </p:sp>
      <p:sp>
        <p:nvSpPr>
          <p:cNvPr id="9" name="Foliennummernplatzhalter 8">
            <a:extLst>
              <a:ext uri="{FF2B5EF4-FFF2-40B4-BE49-F238E27FC236}">
                <a16:creationId xmlns:a16="http://schemas.microsoft.com/office/drawing/2014/main" id="{5D23628D-3AA6-4E84-A23B-787C2FD41E53}"/>
              </a:ext>
            </a:extLst>
          </p:cNvPr>
          <p:cNvSpPr>
            <a:spLocks noGrp="1"/>
          </p:cNvSpPr>
          <p:nvPr>
            <p:ph type="sldNum" sz="quarter" idx="12"/>
          </p:nvPr>
        </p:nvSpPr>
        <p:spPr/>
        <p:txBody>
          <a:bodyPr/>
          <a:lstStyle>
            <a:lvl1pPr>
              <a:defRPr/>
            </a:lvl1pPr>
          </a:lstStyle>
          <a:p>
            <a:fld id="{D024F523-717E-4BB4-A46A-35F59FC334FF}" type="slidenum">
              <a:rPr lang="en-US" altLang="de-DE"/>
              <a:pPr/>
              <a:t>‹Nr.›</a:t>
            </a:fld>
            <a:endParaRPr lang="en-US" altLang="de-DE"/>
          </a:p>
        </p:txBody>
      </p:sp>
    </p:spTree>
    <p:extLst>
      <p:ext uri="{BB962C8B-B14F-4D97-AF65-F5344CB8AC3E}">
        <p14:creationId xmlns:p14="http://schemas.microsoft.com/office/powerpoint/2010/main" val="2959100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95209D-A795-4A0C-B76D-6E76A53C7F69}"/>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D64C1A21-50AF-459C-B130-20B3520FEE3D}"/>
              </a:ext>
            </a:extLst>
          </p:cNvPr>
          <p:cNvSpPr>
            <a:spLocks noGrp="1"/>
          </p:cNvSpPr>
          <p:nvPr>
            <p:ph type="dt" sz="half" idx="10"/>
          </p:nvPr>
        </p:nvSpPr>
        <p:spPr/>
        <p:txBody>
          <a:bodyPr/>
          <a:lstStyle>
            <a:lvl1pPr>
              <a:defRPr/>
            </a:lvl1pPr>
          </a:lstStyle>
          <a:p>
            <a:endParaRPr lang="en-US" altLang="de-DE"/>
          </a:p>
        </p:txBody>
      </p:sp>
      <p:sp>
        <p:nvSpPr>
          <p:cNvPr id="4" name="Fußzeilenplatzhalter 3">
            <a:extLst>
              <a:ext uri="{FF2B5EF4-FFF2-40B4-BE49-F238E27FC236}">
                <a16:creationId xmlns:a16="http://schemas.microsoft.com/office/drawing/2014/main" id="{8A802CA1-30A6-40BE-8CF5-8A45AA65AF90}"/>
              </a:ext>
            </a:extLst>
          </p:cNvPr>
          <p:cNvSpPr>
            <a:spLocks noGrp="1"/>
          </p:cNvSpPr>
          <p:nvPr>
            <p:ph type="ftr" sz="quarter" idx="11"/>
          </p:nvPr>
        </p:nvSpPr>
        <p:spPr/>
        <p:txBody>
          <a:bodyPr/>
          <a:lstStyle>
            <a:lvl1pPr>
              <a:defRPr/>
            </a:lvl1pPr>
          </a:lstStyle>
          <a:p>
            <a:endParaRPr lang="en-US" altLang="de-DE"/>
          </a:p>
        </p:txBody>
      </p:sp>
      <p:sp>
        <p:nvSpPr>
          <p:cNvPr id="5" name="Foliennummernplatzhalter 4">
            <a:extLst>
              <a:ext uri="{FF2B5EF4-FFF2-40B4-BE49-F238E27FC236}">
                <a16:creationId xmlns:a16="http://schemas.microsoft.com/office/drawing/2014/main" id="{BC5A922D-822C-4834-BA7D-2DA21E3CCB8C}"/>
              </a:ext>
            </a:extLst>
          </p:cNvPr>
          <p:cNvSpPr>
            <a:spLocks noGrp="1"/>
          </p:cNvSpPr>
          <p:nvPr>
            <p:ph type="sldNum" sz="quarter" idx="12"/>
          </p:nvPr>
        </p:nvSpPr>
        <p:spPr/>
        <p:txBody>
          <a:bodyPr/>
          <a:lstStyle>
            <a:lvl1pPr>
              <a:defRPr/>
            </a:lvl1pPr>
          </a:lstStyle>
          <a:p>
            <a:fld id="{C17A47FC-93B7-4765-85EB-607B1B0638D5}" type="slidenum">
              <a:rPr lang="en-US" altLang="de-DE"/>
              <a:pPr/>
              <a:t>‹Nr.›</a:t>
            </a:fld>
            <a:endParaRPr lang="en-US" altLang="de-DE"/>
          </a:p>
        </p:txBody>
      </p:sp>
    </p:spTree>
    <p:extLst>
      <p:ext uri="{BB962C8B-B14F-4D97-AF65-F5344CB8AC3E}">
        <p14:creationId xmlns:p14="http://schemas.microsoft.com/office/powerpoint/2010/main" val="339141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A5346E6B-AE6F-40B9-9113-0B0744074879}"/>
              </a:ext>
            </a:extLst>
          </p:cNvPr>
          <p:cNvSpPr>
            <a:spLocks noGrp="1"/>
          </p:cNvSpPr>
          <p:nvPr>
            <p:ph type="dt" sz="half" idx="10"/>
          </p:nvPr>
        </p:nvSpPr>
        <p:spPr/>
        <p:txBody>
          <a:bodyPr/>
          <a:lstStyle>
            <a:lvl1pPr>
              <a:defRPr/>
            </a:lvl1pPr>
          </a:lstStyle>
          <a:p>
            <a:endParaRPr lang="en-US" altLang="de-DE"/>
          </a:p>
        </p:txBody>
      </p:sp>
      <p:sp>
        <p:nvSpPr>
          <p:cNvPr id="3" name="Fußzeilenplatzhalter 2">
            <a:extLst>
              <a:ext uri="{FF2B5EF4-FFF2-40B4-BE49-F238E27FC236}">
                <a16:creationId xmlns:a16="http://schemas.microsoft.com/office/drawing/2014/main" id="{BCDCC83B-FFDB-4E1E-9417-7715CE82EFAC}"/>
              </a:ext>
            </a:extLst>
          </p:cNvPr>
          <p:cNvSpPr>
            <a:spLocks noGrp="1"/>
          </p:cNvSpPr>
          <p:nvPr>
            <p:ph type="ftr" sz="quarter" idx="11"/>
          </p:nvPr>
        </p:nvSpPr>
        <p:spPr/>
        <p:txBody>
          <a:bodyPr/>
          <a:lstStyle>
            <a:lvl1pPr>
              <a:defRPr/>
            </a:lvl1pPr>
          </a:lstStyle>
          <a:p>
            <a:endParaRPr lang="en-US" altLang="de-DE"/>
          </a:p>
        </p:txBody>
      </p:sp>
      <p:sp>
        <p:nvSpPr>
          <p:cNvPr id="4" name="Foliennummernplatzhalter 3">
            <a:extLst>
              <a:ext uri="{FF2B5EF4-FFF2-40B4-BE49-F238E27FC236}">
                <a16:creationId xmlns:a16="http://schemas.microsoft.com/office/drawing/2014/main" id="{24C73A7C-0C75-440E-A108-FCF4B09EE6FE}"/>
              </a:ext>
            </a:extLst>
          </p:cNvPr>
          <p:cNvSpPr>
            <a:spLocks noGrp="1"/>
          </p:cNvSpPr>
          <p:nvPr>
            <p:ph type="sldNum" sz="quarter" idx="12"/>
          </p:nvPr>
        </p:nvSpPr>
        <p:spPr/>
        <p:txBody>
          <a:bodyPr/>
          <a:lstStyle>
            <a:lvl1pPr>
              <a:defRPr/>
            </a:lvl1pPr>
          </a:lstStyle>
          <a:p>
            <a:fld id="{9E34EDE5-6CB4-4075-9236-03422068186B}" type="slidenum">
              <a:rPr lang="en-US" altLang="de-DE"/>
              <a:pPr/>
              <a:t>‹Nr.›</a:t>
            </a:fld>
            <a:endParaRPr lang="en-US" altLang="de-DE"/>
          </a:p>
        </p:txBody>
      </p:sp>
    </p:spTree>
    <p:extLst>
      <p:ext uri="{BB962C8B-B14F-4D97-AF65-F5344CB8AC3E}">
        <p14:creationId xmlns:p14="http://schemas.microsoft.com/office/powerpoint/2010/main" val="609586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8F5B0D-1C53-4248-B3CB-734387DD495B}"/>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endParaRPr lang="de-CH"/>
          </a:p>
        </p:txBody>
      </p:sp>
      <p:sp>
        <p:nvSpPr>
          <p:cNvPr id="3" name="Inhaltsplatzhalter 2">
            <a:extLst>
              <a:ext uri="{FF2B5EF4-FFF2-40B4-BE49-F238E27FC236}">
                <a16:creationId xmlns:a16="http://schemas.microsoft.com/office/drawing/2014/main" id="{0875FE92-DEE3-4182-888A-59B19E015AC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a16="http://schemas.microsoft.com/office/drawing/2014/main" id="{6787560A-8640-4665-92EC-FAFFF4EABCB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035AE3A6-E6A9-4926-9F85-333FAC86BA0B}"/>
              </a:ext>
            </a:extLst>
          </p:cNvPr>
          <p:cNvSpPr>
            <a:spLocks noGrp="1"/>
          </p:cNvSpPr>
          <p:nvPr>
            <p:ph type="dt" sz="half" idx="10"/>
          </p:nvPr>
        </p:nvSpPr>
        <p:spPr/>
        <p:txBody>
          <a:bodyPr/>
          <a:lstStyle>
            <a:lvl1pPr>
              <a:defRPr/>
            </a:lvl1pPr>
          </a:lstStyle>
          <a:p>
            <a:endParaRPr lang="en-US" altLang="de-DE"/>
          </a:p>
        </p:txBody>
      </p:sp>
      <p:sp>
        <p:nvSpPr>
          <p:cNvPr id="6" name="Fußzeilenplatzhalter 5">
            <a:extLst>
              <a:ext uri="{FF2B5EF4-FFF2-40B4-BE49-F238E27FC236}">
                <a16:creationId xmlns:a16="http://schemas.microsoft.com/office/drawing/2014/main" id="{BCBBEFAA-1AE1-4EA5-894E-51BB0A748339}"/>
              </a:ext>
            </a:extLst>
          </p:cNvPr>
          <p:cNvSpPr>
            <a:spLocks noGrp="1"/>
          </p:cNvSpPr>
          <p:nvPr>
            <p:ph type="ftr" sz="quarter" idx="11"/>
          </p:nvPr>
        </p:nvSpPr>
        <p:spPr/>
        <p:txBody>
          <a:bodyPr/>
          <a:lstStyle>
            <a:lvl1pPr>
              <a:defRPr/>
            </a:lvl1pPr>
          </a:lstStyle>
          <a:p>
            <a:endParaRPr lang="en-US" altLang="de-DE"/>
          </a:p>
        </p:txBody>
      </p:sp>
      <p:sp>
        <p:nvSpPr>
          <p:cNvPr id="7" name="Foliennummernplatzhalter 6">
            <a:extLst>
              <a:ext uri="{FF2B5EF4-FFF2-40B4-BE49-F238E27FC236}">
                <a16:creationId xmlns:a16="http://schemas.microsoft.com/office/drawing/2014/main" id="{6F86D601-3F33-4A9A-90A7-D7268F016F99}"/>
              </a:ext>
            </a:extLst>
          </p:cNvPr>
          <p:cNvSpPr>
            <a:spLocks noGrp="1"/>
          </p:cNvSpPr>
          <p:nvPr>
            <p:ph type="sldNum" sz="quarter" idx="12"/>
          </p:nvPr>
        </p:nvSpPr>
        <p:spPr/>
        <p:txBody>
          <a:bodyPr/>
          <a:lstStyle>
            <a:lvl1pPr>
              <a:defRPr/>
            </a:lvl1pPr>
          </a:lstStyle>
          <a:p>
            <a:fld id="{14898611-0AE8-4D0B-82EC-6F0C91DD78CA}" type="slidenum">
              <a:rPr lang="en-US" altLang="de-DE"/>
              <a:pPr/>
              <a:t>‹Nr.›</a:t>
            </a:fld>
            <a:endParaRPr lang="en-US" altLang="de-DE"/>
          </a:p>
        </p:txBody>
      </p:sp>
    </p:spTree>
    <p:extLst>
      <p:ext uri="{BB962C8B-B14F-4D97-AF65-F5344CB8AC3E}">
        <p14:creationId xmlns:p14="http://schemas.microsoft.com/office/powerpoint/2010/main" val="1372863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5C90E6-250D-4E2D-BE12-2B2154677872}"/>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endParaRPr lang="de-CH"/>
          </a:p>
        </p:txBody>
      </p:sp>
      <p:sp>
        <p:nvSpPr>
          <p:cNvPr id="3" name="Bildplatzhalter 2">
            <a:extLst>
              <a:ext uri="{FF2B5EF4-FFF2-40B4-BE49-F238E27FC236}">
                <a16:creationId xmlns:a16="http://schemas.microsoft.com/office/drawing/2014/main" id="{0C683974-D05E-49AF-8BC6-42DD5A15FA6E}"/>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a:extLst>
              <a:ext uri="{FF2B5EF4-FFF2-40B4-BE49-F238E27FC236}">
                <a16:creationId xmlns:a16="http://schemas.microsoft.com/office/drawing/2014/main" id="{1AB62FF5-F406-4056-BA09-5A52340204E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55F9515-02B0-4C56-A3B9-EE9F57E841B4}"/>
              </a:ext>
            </a:extLst>
          </p:cNvPr>
          <p:cNvSpPr>
            <a:spLocks noGrp="1"/>
          </p:cNvSpPr>
          <p:nvPr>
            <p:ph type="dt" sz="half" idx="10"/>
          </p:nvPr>
        </p:nvSpPr>
        <p:spPr/>
        <p:txBody>
          <a:bodyPr/>
          <a:lstStyle>
            <a:lvl1pPr>
              <a:defRPr/>
            </a:lvl1pPr>
          </a:lstStyle>
          <a:p>
            <a:endParaRPr lang="en-US" altLang="de-DE"/>
          </a:p>
        </p:txBody>
      </p:sp>
      <p:sp>
        <p:nvSpPr>
          <p:cNvPr id="6" name="Fußzeilenplatzhalter 5">
            <a:extLst>
              <a:ext uri="{FF2B5EF4-FFF2-40B4-BE49-F238E27FC236}">
                <a16:creationId xmlns:a16="http://schemas.microsoft.com/office/drawing/2014/main" id="{3C94309C-3E30-4931-BE79-8ED13CEB5610}"/>
              </a:ext>
            </a:extLst>
          </p:cNvPr>
          <p:cNvSpPr>
            <a:spLocks noGrp="1"/>
          </p:cNvSpPr>
          <p:nvPr>
            <p:ph type="ftr" sz="quarter" idx="11"/>
          </p:nvPr>
        </p:nvSpPr>
        <p:spPr/>
        <p:txBody>
          <a:bodyPr/>
          <a:lstStyle>
            <a:lvl1pPr>
              <a:defRPr/>
            </a:lvl1pPr>
          </a:lstStyle>
          <a:p>
            <a:endParaRPr lang="en-US" altLang="de-DE"/>
          </a:p>
        </p:txBody>
      </p:sp>
      <p:sp>
        <p:nvSpPr>
          <p:cNvPr id="7" name="Foliennummernplatzhalter 6">
            <a:extLst>
              <a:ext uri="{FF2B5EF4-FFF2-40B4-BE49-F238E27FC236}">
                <a16:creationId xmlns:a16="http://schemas.microsoft.com/office/drawing/2014/main" id="{1814AA82-4AE6-4B6E-B734-7CC0355AB7DF}"/>
              </a:ext>
            </a:extLst>
          </p:cNvPr>
          <p:cNvSpPr>
            <a:spLocks noGrp="1"/>
          </p:cNvSpPr>
          <p:nvPr>
            <p:ph type="sldNum" sz="quarter" idx="12"/>
          </p:nvPr>
        </p:nvSpPr>
        <p:spPr/>
        <p:txBody>
          <a:bodyPr/>
          <a:lstStyle>
            <a:lvl1pPr>
              <a:defRPr/>
            </a:lvl1pPr>
          </a:lstStyle>
          <a:p>
            <a:fld id="{607ACB3B-1325-42A8-B1BE-C8829D7F570E}" type="slidenum">
              <a:rPr lang="en-US" altLang="de-DE"/>
              <a:pPr/>
              <a:t>‹Nr.›</a:t>
            </a:fld>
            <a:endParaRPr lang="en-US" altLang="de-DE"/>
          </a:p>
        </p:txBody>
      </p:sp>
    </p:spTree>
    <p:extLst>
      <p:ext uri="{BB962C8B-B14F-4D97-AF65-F5344CB8AC3E}">
        <p14:creationId xmlns:p14="http://schemas.microsoft.com/office/powerpoint/2010/main" val="4142571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www.seminare-ps.net/"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167C3A8-651B-4D53-B665-B5EB97E9B7C7}"/>
              </a:ext>
            </a:extLst>
          </p:cNvPr>
          <p:cNvSpPr>
            <a:spLocks noGrp="1" noChangeArrowheads="1"/>
          </p:cNvSpPr>
          <p:nvPr>
            <p:ph type="title"/>
          </p:nvPr>
        </p:nvSpPr>
        <p:spPr bwMode="auto">
          <a:xfrm>
            <a:off x="881063" y="90488"/>
            <a:ext cx="8262937"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de-DE"/>
              <a:t>Click to edit Master title style</a:t>
            </a:r>
          </a:p>
        </p:txBody>
      </p:sp>
      <p:sp>
        <p:nvSpPr>
          <p:cNvPr id="1027" name="Rectangle 3">
            <a:extLst>
              <a:ext uri="{FF2B5EF4-FFF2-40B4-BE49-F238E27FC236}">
                <a16:creationId xmlns:a16="http://schemas.microsoft.com/office/drawing/2014/main" id="{3B737AD9-72AA-4C28-957A-FECF9C2F7E65}"/>
              </a:ext>
            </a:extLst>
          </p:cNvPr>
          <p:cNvSpPr>
            <a:spLocks noGrp="1" noChangeArrowheads="1"/>
          </p:cNvSpPr>
          <p:nvPr>
            <p:ph type="body" idx="1"/>
          </p:nvPr>
        </p:nvSpPr>
        <p:spPr bwMode="auto">
          <a:xfrm>
            <a:off x="881063" y="1449388"/>
            <a:ext cx="7772400" cy="4646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de-DE"/>
              <a:t>Click to edit Master text styles</a:t>
            </a:r>
          </a:p>
          <a:p>
            <a:pPr lvl="1"/>
            <a:r>
              <a:rPr lang="en-US" altLang="de-DE"/>
              <a:t>Second level</a:t>
            </a:r>
          </a:p>
          <a:p>
            <a:pPr lvl="2"/>
            <a:r>
              <a:rPr lang="en-US" altLang="de-DE"/>
              <a:t>Third level</a:t>
            </a:r>
          </a:p>
          <a:p>
            <a:pPr lvl="3"/>
            <a:r>
              <a:rPr lang="en-US" altLang="de-DE"/>
              <a:t>Fourth level</a:t>
            </a:r>
          </a:p>
          <a:p>
            <a:pPr lvl="4"/>
            <a:r>
              <a:rPr lang="en-US" altLang="de-DE"/>
              <a:t>Fifth level</a:t>
            </a:r>
          </a:p>
        </p:txBody>
      </p:sp>
      <p:sp>
        <p:nvSpPr>
          <p:cNvPr id="1028" name="Rectangle 4">
            <a:extLst>
              <a:ext uri="{FF2B5EF4-FFF2-40B4-BE49-F238E27FC236}">
                <a16:creationId xmlns:a16="http://schemas.microsoft.com/office/drawing/2014/main" id="{083D1B73-1F00-45B4-911D-EBBA6D53349D}"/>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de-DE"/>
          </a:p>
        </p:txBody>
      </p:sp>
      <p:sp>
        <p:nvSpPr>
          <p:cNvPr id="1029" name="Rectangle 5">
            <a:extLst>
              <a:ext uri="{FF2B5EF4-FFF2-40B4-BE49-F238E27FC236}">
                <a16:creationId xmlns:a16="http://schemas.microsoft.com/office/drawing/2014/main" id="{0AA0EB97-0DBC-4387-A56A-75184F8FD203}"/>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de-DE"/>
          </a:p>
        </p:txBody>
      </p:sp>
      <p:sp>
        <p:nvSpPr>
          <p:cNvPr id="1030" name="Rectangle 6">
            <a:extLst>
              <a:ext uri="{FF2B5EF4-FFF2-40B4-BE49-F238E27FC236}">
                <a16:creationId xmlns:a16="http://schemas.microsoft.com/office/drawing/2014/main" id="{CC8F2302-B53E-4266-9C89-CB3BA1E780F4}"/>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5CC9886A-5D59-4AAF-80D5-EEDC7B6ADCBF}" type="slidenum">
              <a:rPr lang="en-US" altLang="de-DE"/>
              <a:pPr/>
              <a:t>‹Nr.›</a:t>
            </a:fld>
            <a:endParaRPr lang="en-US" altLang="de-DE"/>
          </a:p>
        </p:txBody>
      </p:sp>
      <p:sp>
        <p:nvSpPr>
          <p:cNvPr id="1032" name="Rectangle 8">
            <a:extLst>
              <a:ext uri="{FF2B5EF4-FFF2-40B4-BE49-F238E27FC236}">
                <a16:creationId xmlns:a16="http://schemas.microsoft.com/office/drawing/2014/main" id="{28C4C283-8846-4088-88B6-DD6E5E917EF3}"/>
              </a:ext>
            </a:extLst>
          </p:cNvPr>
          <p:cNvSpPr>
            <a:spLocks noChangeArrowheads="1"/>
          </p:cNvSpPr>
          <p:nvPr userDrawn="1"/>
        </p:nvSpPr>
        <p:spPr bwMode="auto">
          <a:xfrm>
            <a:off x="2951163" y="998538"/>
            <a:ext cx="6192837" cy="90487"/>
          </a:xfrm>
          <a:prstGeom prst="rect">
            <a:avLst/>
          </a:prstGeom>
          <a:gradFill rotWithShape="1">
            <a:gsLst>
              <a:gs pos="0">
                <a:schemeClr val="accent1"/>
              </a:gs>
              <a:gs pos="50000">
                <a:schemeClr val="accent1">
                  <a:gamma/>
                  <a:shade val="46275"/>
                  <a:invGamma/>
                </a:schemeClr>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1033" name="Rectangle 9">
            <a:extLst>
              <a:ext uri="{FF2B5EF4-FFF2-40B4-BE49-F238E27FC236}">
                <a16:creationId xmlns:a16="http://schemas.microsoft.com/office/drawing/2014/main" id="{89EBF900-8B9B-4553-AE31-4D52CA168A7C}"/>
              </a:ext>
            </a:extLst>
          </p:cNvPr>
          <p:cNvSpPr>
            <a:spLocks noChangeArrowheads="1"/>
          </p:cNvSpPr>
          <p:nvPr userDrawn="1"/>
        </p:nvSpPr>
        <p:spPr bwMode="auto">
          <a:xfrm>
            <a:off x="0" y="6597650"/>
            <a:ext cx="9947275" cy="26035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CH"/>
          </a:p>
        </p:txBody>
      </p:sp>
      <p:sp>
        <p:nvSpPr>
          <p:cNvPr id="1034" name="Text Box 10">
            <a:extLst>
              <a:ext uri="{FF2B5EF4-FFF2-40B4-BE49-F238E27FC236}">
                <a16:creationId xmlns:a16="http://schemas.microsoft.com/office/drawing/2014/main" id="{8CC91C0A-A372-4B03-BB9B-65BD1F998403}"/>
              </a:ext>
            </a:extLst>
          </p:cNvPr>
          <p:cNvSpPr txBox="1">
            <a:spLocks noChangeArrowheads="1"/>
          </p:cNvSpPr>
          <p:nvPr userDrawn="1"/>
        </p:nvSpPr>
        <p:spPr bwMode="auto">
          <a:xfrm>
            <a:off x="1954213" y="6553200"/>
            <a:ext cx="60483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buClr>
                <a:srgbClr val="FFCC00"/>
              </a:buClr>
            </a:pPr>
            <a:r>
              <a:rPr lang="de-CH" altLang="de-DE" sz="1400">
                <a:solidFill>
                  <a:srgbClr val="FFCC00"/>
                </a:solidFill>
                <a:latin typeface="Tahoma" panose="020B0604030504040204" pitchFamily="34" charset="0"/>
                <a:hlinkClick r:id="rId14"/>
              </a:rPr>
              <a:t>www.seminare-ps.net</a:t>
            </a:r>
            <a:endParaRPr lang="de-CH" altLang="de-DE" sz="1400">
              <a:solidFill>
                <a:srgbClr val="FFCC00"/>
              </a:solidFill>
              <a:latin typeface="Tahoma" panose="020B060403050404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spcBef>
          <a:spcPct val="0"/>
        </a:spcBef>
        <a:spcAft>
          <a:spcPct val="0"/>
        </a:spcAft>
        <a:defRPr sz="3200" b="1" kern="1200">
          <a:solidFill>
            <a:schemeClr val="tx2"/>
          </a:solidFill>
          <a:latin typeface="+mj-lt"/>
          <a:ea typeface="+mj-ea"/>
          <a:cs typeface="+mj-cs"/>
        </a:defRPr>
      </a:lvl1pPr>
      <a:lvl2pPr algn="l" rtl="0" fontAlgn="base">
        <a:spcBef>
          <a:spcPct val="0"/>
        </a:spcBef>
        <a:spcAft>
          <a:spcPct val="0"/>
        </a:spcAft>
        <a:defRPr sz="3200" b="1">
          <a:solidFill>
            <a:schemeClr val="tx2"/>
          </a:solidFill>
          <a:latin typeface="Tahoma" panose="020B0604030504040204" pitchFamily="34" charset="0"/>
        </a:defRPr>
      </a:lvl2pPr>
      <a:lvl3pPr algn="l" rtl="0" fontAlgn="base">
        <a:spcBef>
          <a:spcPct val="0"/>
        </a:spcBef>
        <a:spcAft>
          <a:spcPct val="0"/>
        </a:spcAft>
        <a:defRPr sz="3200" b="1">
          <a:solidFill>
            <a:schemeClr val="tx2"/>
          </a:solidFill>
          <a:latin typeface="Tahoma" panose="020B0604030504040204" pitchFamily="34" charset="0"/>
        </a:defRPr>
      </a:lvl3pPr>
      <a:lvl4pPr algn="l" rtl="0" fontAlgn="base">
        <a:spcBef>
          <a:spcPct val="0"/>
        </a:spcBef>
        <a:spcAft>
          <a:spcPct val="0"/>
        </a:spcAft>
        <a:defRPr sz="3200" b="1">
          <a:solidFill>
            <a:schemeClr val="tx2"/>
          </a:solidFill>
          <a:latin typeface="Tahoma" panose="020B0604030504040204" pitchFamily="34" charset="0"/>
        </a:defRPr>
      </a:lvl4pPr>
      <a:lvl5pPr algn="l" rtl="0" fontAlgn="base">
        <a:spcBef>
          <a:spcPct val="0"/>
        </a:spcBef>
        <a:spcAft>
          <a:spcPct val="0"/>
        </a:spcAft>
        <a:defRPr sz="3200" b="1">
          <a:solidFill>
            <a:schemeClr val="tx2"/>
          </a:solidFill>
          <a:latin typeface="Tahoma" panose="020B0604030504040204" pitchFamily="34" charset="0"/>
        </a:defRPr>
      </a:lvl5pPr>
      <a:lvl6pPr marL="457200" algn="l" rtl="0" fontAlgn="base">
        <a:spcBef>
          <a:spcPct val="0"/>
        </a:spcBef>
        <a:spcAft>
          <a:spcPct val="0"/>
        </a:spcAft>
        <a:defRPr sz="3200" b="1">
          <a:solidFill>
            <a:schemeClr val="tx2"/>
          </a:solidFill>
          <a:latin typeface="Tahoma" panose="020B0604030504040204" pitchFamily="34" charset="0"/>
        </a:defRPr>
      </a:lvl6pPr>
      <a:lvl7pPr marL="914400" algn="l" rtl="0" fontAlgn="base">
        <a:spcBef>
          <a:spcPct val="0"/>
        </a:spcBef>
        <a:spcAft>
          <a:spcPct val="0"/>
        </a:spcAft>
        <a:defRPr sz="3200" b="1">
          <a:solidFill>
            <a:schemeClr val="tx2"/>
          </a:solidFill>
          <a:latin typeface="Tahoma" panose="020B0604030504040204" pitchFamily="34" charset="0"/>
        </a:defRPr>
      </a:lvl7pPr>
      <a:lvl8pPr marL="1371600" algn="l" rtl="0" fontAlgn="base">
        <a:spcBef>
          <a:spcPct val="0"/>
        </a:spcBef>
        <a:spcAft>
          <a:spcPct val="0"/>
        </a:spcAft>
        <a:defRPr sz="3200" b="1">
          <a:solidFill>
            <a:schemeClr val="tx2"/>
          </a:solidFill>
          <a:latin typeface="Tahoma" panose="020B0604030504040204" pitchFamily="34" charset="0"/>
        </a:defRPr>
      </a:lvl8pPr>
      <a:lvl9pPr marL="1828800" algn="l" rtl="0" fontAlgn="base">
        <a:spcBef>
          <a:spcPct val="0"/>
        </a:spcBef>
        <a:spcAft>
          <a:spcPct val="0"/>
        </a:spcAft>
        <a:defRPr sz="3200" b="1">
          <a:solidFill>
            <a:schemeClr val="tx2"/>
          </a:solidFill>
          <a:latin typeface="Tahoma" panose="020B0604030504040204" pitchFamily="34" charset="0"/>
        </a:defRPr>
      </a:lvl9pPr>
    </p:titleStyle>
    <p:bodyStyle>
      <a:lvl1pPr marL="342900" indent="-342900" algn="l" rtl="0" fontAlgn="base">
        <a:spcBef>
          <a:spcPct val="20000"/>
        </a:spcBef>
        <a:spcAft>
          <a:spcPct val="0"/>
        </a:spcAft>
        <a:buClr>
          <a:srgbClr val="FF6600"/>
        </a:buClr>
        <a:buSzPct val="140000"/>
        <a:buFont typeface="Wingdings" panose="05000000000000000000" pitchFamily="2" charset="2"/>
        <a:buChar char="§"/>
        <a:defRPr sz="2400" kern="1200">
          <a:solidFill>
            <a:schemeClr val="tx1"/>
          </a:solidFill>
          <a:latin typeface="+mn-lt"/>
          <a:ea typeface="+mn-ea"/>
          <a:cs typeface="+mn-cs"/>
        </a:defRPr>
      </a:lvl1pPr>
      <a:lvl2pPr marL="742950" indent="-285750" algn="l" rtl="0" fontAlgn="base">
        <a:spcBef>
          <a:spcPct val="20000"/>
        </a:spcBef>
        <a:spcAft>
          <a:spcPct val="0"/>
        </a:spcAft>
        <a:buChar char="–"/>
        <a:defRPr kern="1200">
          <a:solidFill>
            <a:schemeClr val="tx1"/>
          </a:solidFill>
          <a:latin typeface="Times New Roman" panose="02020603050405020304" pitchFamily="18" charset="0"/>
          <a:ea typeface="+mn-ea"/>
          <a:cs typeface="+mn-cs"/>
        </a:defRPr>
      </a:lvl2pPr>
      <a:lvl3pPr marL="1143000" indent="-228600" algn="l" rtl="0" fontAlgn="base">
        <a:spcBef>
          <a:spcPct val="20000"/>
        </a:spcBef>
        <a:spcAft>
          <a:spcPct val="0"/>
        </a:spcAft>
        <a:buChar char="•"/>
        <a:defRPr kern="1200">
          <a:solidFill>
            <a:schemeClr val="tx1"/>
          </a:solidFill>
          <a:latin typeface="+mn-lt"/>
          <a:ea typeface="+mn-ea"/>
          <a:cs typeface="+mn-cs"/>
        </a:defRPr>
      </a:lvl3pPr>
      <a:lvl4pPr marL="1600200" indent="-228600" algn="l" rtl="0" fontAlgn="base">
        <a:spcBef>
          <a:spcPct val="20000"/>
        </a:spcBef>
        <a:spcAft>
          <a:spcPct val="0"/>
        </a:spcAft>
        <a:buChar char="–"/>
        <a:defRPr i="1" kern="1200">
          <a:solidFill>
            <a:schemeClr val="tx1"/>
          </a:solidFill>
          <a:latin typeface="+mn-lt"/>
          <a:ea typeface="+mn-ea"/>
          <a:cs typeface="+mn-cs"/>
        </a:defRPr>
      </a:lvl4pPr>
      <a:lvl5pPr marL="2057400" indent="-228600" algn="l" rtl="0" fontAlgn="base">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4">
            <a:extLst>
              <a:ext uri="{FF2B5EF4-FFF2-40B4-BE49-F238E27FC236}">
                <a16:creationId xmlns:a16="http://schemas.microsoft.com/office/drawing/2014/main" id="{C54439D9-AB23-4B68-ACA7-3337B85539FB}"/>
              </a:ext>
            </a:extLst>
          </p:cNvPr>
          <p:cNvSpPr>
            <a:spLocks noGrp="1" noChangeArrowheads="1"/>
          </p:cNvSpPr>
          <p:nvPr>
            <p:ph type="ctrTitle"/>
          </p:nvPr>
        </p:nvSpPr>
        <p:spPr>
          <a:xfrm>
            <a:off x="939800" y="2130425"/>
            <a:ext cx="7772400" cy="1470025"/>
          </a:xfrm>
        </p:spPr>
        <p:txBody>
          <a:bodyPr anchor="ctr"/>
          <a:lstStyle/>
          <a:p>
            <a:pPr algn="l"/>
            <a:r>
              <a:rPr lang="de-DE" altLang="de-DE" sz="5400" b="0"/>
              <a:t>Personality Disorders and Sensitivity:</a:t>
            </a:r>
            <a:br>
              <a:rPr lang="de-DE" altLang="de-DE" sz="5400" b="0"/>
            </a:br>
            <a:r>
              <a:rPr lang="de-DE" altLang="de-DE" sz="5400" b="0"/>
              <a:t>An Overview</a:t>
            </a:r>
          </a:p>
        </p:txBody>
      </p:sp>
      <p:sp>
        <p:nvSpPr>
          <p:cNvPr id="35846" name="Text Box 6">
            <a:extLst>
              <a:ext uri="{FF2B5EF4-FFF2-40B4-BE49-F238E27FC236}">
                <a16:creationId xmlns:a16="http://schemas.microsoft.com/office/drawing/2014/main" id="{572DE4BE-ED2F-47EE-948E-3E6DFB4C13C0}"/>
              </a:ext>
            </a:extLst>
          </p:cNvPr>
          <p:cNvSpPr txBox="1">
            <a:spLocks noChangeArrowheads="1"/>
          </p:cNvSpPr>
          <p:nvPr/>
        </p:nvSpPr>
        <p:spPr bwMode="auto">
          <a:xfrm>
            <a:off x="971550" y="458788"/>
            <a:ext cx="5670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CH" altLang="de-DE"/>
              <a:t>Dr. Samuel Pfeifer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2B0C0181-F562-4E23-901B-93C63034E00B}"/>
              </a:ext>
            </a:extLst>
          </p:cNvPr>
          <p:cNvSpPr>
            <a:spLocks noGrp="1" noChangeArrowheads="1"/>
          </p:cNvSpPr>
          <p:nvPr>
            <p:ph type="title"/>
          </p:nvPr>
        </p:nvSpPr>
        <p:spPr/>
        <p:txBody>
          <a:bodyPr/>
          <a:lstStyle/>
          <a:p>
            <a:r>
              <a:rPr lang="de-CH" altLang="de-DE" b="0"/>
              <a:t>Where is the line?</a:t>
            </a:r>
          </a:p>
        </p:txBody>
      </p:sp>
      <p:sp>
        <p:nvSpPr>
          <p:cNvPr id="58371" name="Rectangle 3">
            <a:extLst>
              <a:ext uri="{FF2B5EF4-FFF2-40B4-BE49-F238E27FC236}">
                <a16:creationId xmlns:a16="http://schemas.microsoft.com/office/drawing/2014/main" id="{60882B56-F4BE-4794-B73F-931F02147BDC}"/>
              </a:ext>
            </a:extLst>
          </p:cNvPr>
          <p:cNvSpPr>
            <a:spLocks noGrp="1" noChangeArrowheads="1"/>
          </p:cNvSpPr>
          <p:nvPr>
            <p:ph type="body" idx="1"/>
          </p:nvPr>
        </p:nvSpPr>
        <p:spPr/>
        <p:txBody>
          <a:bodyPr/>
          <a:lstStyle/>
          <a:p>
            <a:r>
              <a:rPr lang="en-US" altLang="de-DE" sz="3200"/>
              <a:t>It’s</a:t>
            </a:r>
            <a:r>
              <a:rPr lang="en-US" altLang="de-DE" sz="3200" i="1"/>
              <a:t> all</a:t>
            </a:r>
            <a:r>
              <a:rPr lang="en-US" altLang="de-DE" sz="3200"/>
              <a:t> a matter of </a:t>
            </a:r>
            <a:r>
              <a:rPr lang="en-US" altLang="de-DE" sz="3200" i="1"/>
              <a:t>degree</a:t>
            </a:r>
            <a:r>
              <a:rPr lang="en-US" altLang="de-DE" sz="3200"/>
              <a:t> and </a:t>
            </a:r>
            <a:r>
              <a:rPr lang="en-US" altLang="de-DE" sz="3200" i="1"/>
              <a:t>which </a:t>
            </a:r>
            <a:r>
              <a:rPr lang="en-US" altLang="de-DE" sz="3200"/>
              <a:t>traits:   </a:t>
            </a:r>
          </a:p>
          <a:p>
            <a:r>
              <a:rPr lang="en-US" altLang="de-DE" sz="3200"/>
              <a:t>e.g. To be a successful pilot, a person must have a degree of narcissism (healthy sense of self-confidence) and obsessive compulsive (attention to detail, conscientious).</a:t>
            </a:r>
          </a:p>
          <a:p>
            <a:endParaRPr lang="de-CH" altLang="de-DE" sz="32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13CED98C-1BB8-4E70-A203-49C161B9D274}"/>
              </a:ext>
            </a:extLst>
          </p:cNvPr>
          <p:cNvSpPr>
            <a:spLocks noGrp="1" noChangeArrowheads="1"/>
          </p:cNvSpPr>
          <p:nvPr>
            <p:ph type="title"/>
          </p:nvPr>
        </p:nvSpPr>
        <p:spPr/>
        <p:txBody>
          <a:bodyPr/>
          <a:lstStyle/>
          <a:p>
            <a:r>
              <a:rPr lang="de-CH" altLang="de-DE"/>
              <a:t>See the whole person</a:t>
            </a:r>
          </a:p>
        </p:txBody>
      </p:sp>
      <p:sp>
        <p:nvSpPr>
          <p:cNvPr id="59396" name="Text Box 4">
            <a:extLst>
              <a:ext uri="{FF2B5EF4-FFF2-40B4-BE49-F238E27FC236}">
                <a16:creationId xmlns:a16="http://schemas.microsoft.com/office/drawing/2014/main" id="{AF2F78D7-FCAD-41AF-B0A2-0B1A4F70A386}"/>
              </a:ext>
            </a:extLst>
          </p:cNvPr>
          <p:cNvSpPr txBox="1">
            <a:spLocks noGrp="1" noChangeArrowheads="1"/>
          </p:cNvSpPr>
          <p:nvPr>
            <p:ph type="body" idx="1"/>
          </p:nvPr>
        </p:nvSpPr>
        <p:spPr>
          <a:noFill/>
          <a:ln/>
          <a:extLst>
            <a:ext uri="{91240B29-F687-4F45-9708-019B960494DF}">
              <a14:hiddenLine xmlns:a14="http://schemas.microsoft.com/office/drawing/2010/main" w="12700">
                <a:solidFill>
                  <a:schemeClr val="tx1"/>
                </a:solidFill>
                <a:miter lim="800000"/>
                <a:headEnd type="none" w="sm" len="sm"/>
                <a:tailEnd type="none" w="sm" len="sm"/>
              </a14:hiddenLine>
            </a:ext>
          </a:extLst>
        </p:spPr>
        <p:txBody>
          <a:bodyPr/>
          <a:lstStyle/>
          <a:p>
            <a:r>
              <a:rPr lang="en-US" altLang="de-DE" sz="2800"/>
              <a:t>Therefore, don’t rely on a single, “slice-in-time” conclusion when considering traits</a:t>
            </a:r>
          </a:p>
          <a:p>
            <a:endParaRPr lang="en-US" altLang="de-DE" sz="2800"/>
          </a:p>
          <a:p>
            <a:r>
              <a:rPr lang="en-US" altLang="de-DE" sz="2800"/>
              <a:t>The most normal person can </a:t>
            </a:r>
            <a:br>
              <a:rPr lang="en-US" altLang="de-DE" sz="2800"/>
            </a:br>
            <a:r>
              <a:rPr lang="en-US" altLang="de-DE" sz="2800"/>
              <a:t>look pretty disordered at times when stressed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09E8B53B-881F-483C-8A85-8881ECEB9987}"/>
              </a:ext>
            </a:extLst>
          </p:cNvPr>
          <p:cNvSpPr>
            <a:spLocks noGrp="1" noChangeArrowheads="1"/>
          </p:cNvSpPr>
          <p:nvPr>
            <p:ph type="title"/>
          </p:nvPr>
        </p:nvSpPr>
        <p:spPr/>
        <p:txBody>
          <a:bodyPr/>
          <a:lstStyle/>
          <a:p>
            <a:r>
              <a:rPr lang="de-CH" altLang="de-DE" b="0"/>
              <a:t>Characteristics of Personality Disorders</a:t>
            </a:r>
          </a:p>
        </p:txBody>
      </p:sp>
      <p:sp>
        <p:nvSpPr>
          <p:cNvPr id="37891" name="Rectangle 3">
            <a:extLst>
              <a:ext uri="{FF2B5EF4-FFF2-40B4-BE49-F238E27FC236}">
                <a16:creationId xmlns:a16="http://schemas.microsoft.com/office/drawing/2014/main" id="{1C6072E8-CC6B-4D57-924A-093027004F67}"/>
              </a:ext>
            </a:extLst>
          </p:cNvPr>
          <p:cNvSpPr>
            <a:spLocks noGrp="1" noChangeArrowheads="1"/>
          </p:cNvSpPr>
          <p:nvPr>
            <p:ph type="body" idx="1"/>
          </p:nvPr>
        </p:nvSpPr>
        <p:spPr/>
        <p:txBody>
          <a:bodyPr/>
          <a:lstStyle/>
          <a:p>
            <a:r>
              <a:rPr lang="en-US" altLang="de-DE" sz="2800"/>
              <a:t>An </a:t>
            </a:r>
            <a:r>
              <a:rPr lang="en-US" altLang="de-DE" sz="2800" u="sng"/>
              <a:t>enduring</a:t>
            </a:r>
            <a:r>
              <a:rPr lang="en-US" altLang="de-DE" sz="2800"/>
              <a:t> pattern of inner experience and behavior that deviates markedly from the expectations of the individual’s culture, </a:t>
            </a:r>
          </a:p>
          <a:p>
            <a:r>
              <a:rPr lang="en-US" altLang="de-DE" sz="2800"/>
              <a:t>is pervasive and inflexible, </a:t>
            </a:r>
          </a:p>
          <a:p>
            <a:r>
              <a:rPr lang="en-US" altLang="de-DE" sz="2800"/>
              <a:t>has an onset in adolescence or early adulthood,</a:t>
            </a:r>
          </a:p>
          <a:p>
            <a:r>
              <a:rPr lang="en-US" altLang="de-DE" sz="2800"/>
              <a:t>is stable over time,</a:t>
            </a:r>
          </a:p>
          <a:p>
            <a:r>
              <a:rPr lang="en-US" altLang="de-DE" sz="2800"/>
              <a:t>and leads to distress or impairment.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8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89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89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8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7" name="Picture 11">
            <a:extLst>
              <a:ext uri="{FF2B5EF4-FFF2-40B4-BE49-F238E27FC236}">
                <a16:creationId xmlns:a16="http://schemas.microsoft.com/office/drawing/2014/main" id="{83579172-7BEE-4D72-9E8F-9351E2A51517}"/>
              </a:ext>
            </a:extLst>
          </p:cNvPr>
          <p:cNvPicPr>
            <a:picLocks noGrp="1" noChangeAspect="1" noChangeArrowheads="1"/>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971550" y="1449388"/>
            <a:ext cx="6642100" cy="4646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0420" name="Rectangle 4">
            <a:extLst>
              <a:ext uri="{FF2B5EF4-FFF2-40B4-BE49-F238E27FC236}">
                <a16:creationId xmlns:a16="http://schemas.microsoft.com/office/drawing/2014/main" id="{5E2B8409-0BD3-4D01-A1F5-D837CF579789}"/>
              </a:ext>
            </a:extLst>
          </p:cNvPr>
          <p:cNvSpPr>
            <a:spLocks noGrp="1" noChangeArrowheads="1"/>
          </p:cNvSpPr>
          <p:nvPr>
            <p:ph type="title"/>
          </p:nvPr>
        </p:nvSpPr>
        <p:spPr/>
        <p:txBody>
          <a:bodyPr/>
          <a:lstStyle/>
          <a:p>
            <a:r>
              <a:rPr lang="de-CH" altLang="de-DE"/>
              <a:t>Dimensions</a:t>
            </a:r>
          </a:p>
        </p:txBody>
      </p:sp>
      <p:sp>
        <p:nvSpPr>
          <p:cNvPr id="60423" name="Text Box 7">
            <a:extLst>
              <a:ext uri="{FF2B5EF4-FFF2-40B4-BE49-F238E27FC236}">
                <a16:creationId xmlns:a16="http://schemas.microsoft.com/office/drawing/2014/main" id="{37FA6856-A41E-4DF7-B532-EDBB5BD96607}"/>
              </a:ext>
            </a:extLst>
          </p:cNvPr>
          <p:cNvSpPr txBox="1">
            <a:spLocks noChangeArrowheads="1"/>
          </p:cNvSpPr>
          <p:nvPr/>
        </p:nvSpPr>
        <p:spPr bwMode="auto">
          <a:xfrm>
            <a:off x="2320925" y="1538288"/>
            <a:ext cx="19796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CH" altLang="de-DE"/>
              <a:t>Emotional</a:t>
            </a:r>
            <a:br>
              <a:rPr lang="de-CH" altLang="de-DE"/>
            </a:br>
            <a:r>
              <a:rPr lang="de-CH" altLang="de-DE"/>
              <a:t>Dramatic</a:t>
            </a:r>
          </a:p>
        </p:txBody>
      </p:sp>
      <p:sp>
        <p:nvSpPr>
          <p:cNvPr id="60424" name="Text Box 8">
            <a:extLst>
              <a:ext uri="{FF2B5EF4-FFF2-40B4-BE49-F238E27FC236}">
                <a16:creationId xmlns:a16="http://schemas.microsoft.com/office/drawing/2014/main" id="{E4F70488-2FC2-416B-9C4D-2AF699C915FF}"/>
              </a:ext>
            </a:extLst>
          </p:cNvPr>
          <p:cNvSpPr txBox="1">
            <a:spLocks noChangeArrowheads="1"/>
          </p:cNvSpPr>
          <p:nvPr/>
        </p:nvSpPr>
        <p:spPr bwMode="auto">
          <a:xfrm>
            <a:off x="5022850" y="3879850"/>
            <a:ext cx="19796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CH" altLang="de-DE"/>
              <a:t>Odd</a:t>
            </a:r>
            <a:br>
              <a:rPr lang="de-CH" altLang="de-DE"/>
            </a:br>
            <a:r>
              <a:rPr lang="de-CH" altLang="de-DE"/>
              <a:t>Excentric</a:t>
            </a:r>
          </a:p>
        </p:txBody>
      </p:sp>
      <p:sp>
        <p:nvSpPr>
          <p:cNvPr id="60425" name="Text Box 9">
            <a:extLst>
              <a:ext uri="{FF2B5EF4-FFF2-40B4-BE49-F238E27FC236}">
                <a16:creationId xmlns:a16="http://schemas.microsoft.com/office/drawing/2014/main" id="{3044423F-7960-449F-9D8F-D397143DDD0C}"/>
              </a:ext>
            </a:extLst>
          </p:cNvPr>
          <p:cNvSpPr txBox="1">
            <a:spLocks noChangeArrowheads="1"/>
          </p:cNvSpPr>
          <p:nvPr/>
        </p:nvSpPr>
        <p:spPr bwMode="auto">
          <a:xfrm>
            <a:off x="7632700" y="5049838"/>
            <a:ext cx="1979613"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CH" altLang="de-DE"/>
              <a:t>Anxious</a:t>
            </a:r>
            <a:br>
              <a:rPr lang="de-CH" altLang="de-DE"/>
            </a:br>
            <a:r>
              <a:rPr lang="de-CH" altLang="de-DE"/>
              <a:t>Fearful</a:t>
            </a:r>
            <a:br>
              <a:rPr lang="de-CH" altLang="de-DE"/>
            </a:br>
            <a:r>
              <a:rPr lang="de-CH" altLang="de-DE"/>
              <a:t>Avoidant</a:t>
            </a:r>
          </a:p>
        </p:txBody>
      </p:sp>
      <p:sp>
        <p:nvSpPr>
          <p:cNvPr id="60428" name="Text Box 12">
            <a:extLst>
              <a:ext uri="{FF2B5EF4-FFF2-40B4-BE49-F238E27FC236}">
                <a16:creationId xmlns:a16="http://schemas.microsoft.com/office/drawing/2014/main" id="{CF0ED0A0-947F-4997-9B3D-2E79A12D83C6}"/>
              </a:ext>
            </a:extLst>
          </p:cNvPr>
          <p:cNvSpPr txBox="1">
            <a:spLocks noChangeArrowheads="1"/>
          </p:cNvSpPr>
          <p:nvPr/>
        </p:nvSpPr>
        <p:spPr bwMode="auto">
          <a:xfrm>
            <a:off x="4751388" y="1358900"/>
            <a:ext cx="4230687" cy="229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CH" altLang="de-DE"/>
              <a:t>DSM-IV:</a:t>
            </a:r>
          </a:p>
          <a:p>
            <a:r>
              <a:rPr lang="de-CH" altLang="de-DE" sz="1600">
                <a:latin typeface="Arial" panose="020B0604020202020204" pitchFamily="34" charset="0"/>
              </a:rPr>
              <a:t>Cluster A – Odd or eccentric cluster (e.g., paranoid, schizoid) </a:t>
            </a:r>
          </a:p>
          <a:p>
            <a:r>
              <a:rPr lang="de-CH" altLang="de-DE" sz="1600">
                <a:latin typeface="Arial" panose="020B0604020202020204" pitchFamily="34" charset="0"/>
              </a:rPr>
              <a:t>Cluster B – Dramatic, emotional, erratic cluster (e.g., antisocial, borderline)</a:t>
            </a:r>
          </a:p>
          <a:p>
            <a:r>
              <a:rPr lang="de-CH" altLang="de-DE" sz="1600">
                <a:latin typeface="Arial" panose="020B0604020202020204" pitchFamily="34" charset="0"/>
              </a:rPr>
              <a:t>Cluster C – Fearful or anxious cluster (e.g., avoidant, obsessive-compulsive)</a:t>
            </a:r>
          </a:p>
          <a:p>
            <a:pPr>
              <a:spcBef>
                <a:spcPct val="50000"/>
              </a:spcBef>
            </a:pPr>
            <a:endParaRPr lang="de-CH" altLang="de-DE" sz="1600">
              <a:latin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34CE8BD-9293-405E-A7C1-9C34B3C2DC8E}"/>
              </a:ext>
            </a:extLst>
          </p:cNvPr>
          <p:cNvSpPr>
            <a:spLocks noGrp="1" noChangeArrowheads="1"/>
          </p:cNvSpPr>
          <p:nvPr>
            <p:ph type="title"/>
          </p:nvPr>
        </p:nvSpPr>
        <p:spPr/>
        <p:txBody>
          <a:bodyPr/>
          <a:lstStyle/>
          <a:p>
            <a:r>
              <a:rPr lang="en-US" altLang="de-DE" b="0"/>
              <a:t>Personality Disorders:  Facts and Statistics </a:t>
            </a:r>
          </a:p>
        </p:txBody>
      </p:sp>
      <p:sp>
        <p:nvSpPr>
          <p:cNvPr id="6147" name="Rectangle 3">
            <a:extLst>
              <a:ext uri="{FF2B5EF4-FFF2-40B4-BE49-F238E27FC236}">
                <a16:creationId xmlns:a16="http://schemas.microsoft.com/office/drawing/2014/main" id="{2B434B4F-88BF-47F4-BDBA-7D19B440ECD8}"/>
              </a:ext>
            </a:extLst>
          </p:cNvPr>
          <p:cNvSpPr>
            <a:spLocks noGrp="1" noChangeArrowheads="1"/>
          </p:cNvSpPr>
          <p:nvPr>
            <p:ph type="body" idx="1"/>
          </p:nvPr>
        </p:nvSpPr>
        <p:spPr/>
        <p:txBody>
          <a:bodyPr/>
          <a:lstStyle/>
          <a:p>
            <a:pPr>
              <a:spcBef>
                <a:spcPts val="1200"/>
              </a:spcBef>
              <a:spcAft>
                <a:spcPts val="300"/>
              </a:spcAft>
            </a:pPr>
            <a:r>
              <a:rPr lang="en-US" altLang="de-DE" i="1"/>
              <a:t>Prevalence of Personality Disorders</a:t>
            </a:r>
          </a:p>
          <a:p>
            <a:pPr lvl="1">
              <a:spcBef>
                <a:spcPts val="1200"/>
              </a:spcBef>
              <a:spcAft>
                <a:spcPts val="300"/>
              </a:spcAft>
            </a:pPr>
            <a:r>
              <a:rPr lang="en-US" altLang="de-DE"/>
              <a:t>Affect about 0.5% to 2.5% of the general population</a:t>
            </a:r>
          </a:p>
          <a:p>
            <a:pPr lvl="1">
              <a:spcBef>
                <a:spcPts val="1200"/>
              </a:spcBef>
              <a:spcAft>
                <a:spcPts val="300"/>
              </a:spcAft>
            </a:pPr>
            <a:r>
              <a:rPr lang="en-US" altLang="de-DE"/>
              <a:t>Rates are higher in inpatient and outpatient settings</a:t>
            </a:r>
          </a:p>
          <a:p>
            <a:pPr>
              <a:spcBef>
                <a:spcPts val="1200"/>
              </a:spcBef>
              <a:spcAft>
                <a:spcPts val="300"/>
              </a:spcAft>
            </a:pPr>
            <a:r>
              <a:rPr lang="en-US" altLang="de-DE" i="1"/>
              <a:t>Origins and Course of Personality Disorders</a:t>
            </a:r>
          </a:p>
          <a:p>
            <a:pPr lvl="1">
              <a:spcBef>
                <a:spcPts val="1200"/>
              </a:spcBef>
              <a:spcAft>
                <a:spcPts val="300"/>
              </a:spcAft>
            </a:pPr>
            <a:r>
              <a:rPr lang="en-US" altLang="de-DE"/>
              <a:t>Thought to begin in childhood </a:t>
            </a:r>
          </a:p>
          <a:p>
            <a:pPr lvl="1">
              <a:spcBef>
                <a:spcPts val="1200"/>
              </a:spcBef>
              <a:spcAft>
                <a:spcPts val="300"/>
              </a:spcAft>
            </a:pPr>
            <a:r>
              <a:rPr lang="en-US" altLang="de-DE"/>
              <a:t>Tend to run a chronic course if untreated</a:t>
            </a:r>
          </a:p>
          <a:p>
            <a:pPr>
              <a:spcBef>
                <a:spcPts val="1200"/>
              </a:spcBef>
              <a:spcAft>
                <a:spcPts val="300"/>
              </a:spcAft>
            </a:pPr>
            <a:r>
              <a:rPr lang="en-US" altLang="de-DE" i="1"/>
              <a:t>Co-Morbidity Rates are High (depression, anxiety)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01A56094-AB8A-4726-ABCD-C5C30545D97D}"/>
              </a:ext>
            </a:extLst>
          </p:cNvPr>
          <p:cNvSpPr>
            <a:spLocks noGrp="1" noChangeArrowheads="1"/>
          </p:cNvSpPr>
          <p:nvPr>
            <p:ph type="title"/>
          </p:nvPr>
        </p:nvSpPr>
        <p:spPr/>
        <p:txBody>
          <a:bodyPr/>
          <a:lstStyle/>
          <a:p>
            <a:r>
              <a:rPr lang="de-CH" altLang="de-DE"/>
              <a:t>Types of Personality Disorders</a:t>
            </a:r>
          </a:p>
        </p:txBody>
      </p:sp>
      <p:pic>
        <p:nvPicPr>
          <p:cNvPr id="62473" name="Picture 9">
            <a:extLst>
              <a:ext uri="{FF2B5EF4-FFF2-40B4-BE49-F238E27FC236}">
                <a16:creationId xmlns:a16="http://schemas.microsoft.com/office/drawing/2014/main" id="{2DD724D3-39EE-4D98-BA68-7E2617CB3E62}"/>
              </a:ext>
            </a:extLst>
          </p:cNvPr>
          <p:cNvPicPr>
            <a:picLocks noGrp="1" noChangeAspect="1" noChangeArrowheads="1"/>
          </p:cNvPicPr>
          <p:nvPr>
            <p:ph idx="1"/>
          </p:nvPr>
        </p:nvPicPr>
        <p:blipFill>
          <a:blip r:embed="rId2">
            <a:clrChange>
              <a:clrFrom>
                <a:srgbClr val="0093DD"/>
              </a:clrFrom>
              <a:clrTo>
                <a:srgbClr val="0093DD">
                  <a:alpha val="0"/>
                </a:srgbClr>
              </a:clrTo>
            </a:clrChange>
            <a:extLst>
              <a:ext uri="{28A0092B-C50C-407E-A947-70E740481C1C}">
                <a14:useLocalDpi xmlns:a14="http://schemas.microsoft.com/office/drawing/2010/main" val="0"/>
              </a:ext>
            </a:extLst>
          </a:blip>
          <a:srcRect/>
          <a:stretch>
            <a:fillRect/>
          </a:stretch>
        </p:blipFill>
        <p:spPr>
          <a:xfrm>
            <a:off x="790575" y="1147763"/>
            <a:ext cx="7921625" cy="53038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026">
            <a:extLst>
              <a:ext uri="{FF2B5EF4-FFF2-40B4-BE49-F238E27FC236}">
                <a16:creationId xmlns:a16="http://schemas.microsoft.com/office/drawing/2014/main" id="{8138FD84-7407-417E-B062-C5A4E2F35362}"/>
              </a:ext>
            </a:extLst>
          </p:cNvPr>
          <p:cNvSpPr>
            <a:spLocks noGrp="1" noChangeArrowheads="1"/>
          </p:cNvSpPr>
          <p:nvPr>
            <p:ph type="title"/>
          </p:nvPr>
        </p:nvSpPr>
        <p:spPr/>
        <p:txBody>
          <a:bodyPr/>
          <a:lstStyle/>
          <a:p>
            <a:r>
              <a:rPr lang="en-US" altLang="de-DE" b="0"/>
              <a:t>Cluster A:  Paranoid Personality Disorder</a:t>
            </a:r>
          </a:p>
        </p:txBody>
      </p:sp>
      <p:sp>
        <p:nvSpPr>
          <p:cNvPr id="34819" name="Rectangle 1027">
            <a:extLst>
              <a:ext uri="{FF2B5EF4-FFF2-40B4-BE49-F238E27FC236}">
                <a16:creationId xmlns:a16="http://schemas.microsoft.com/office/drawing/2014/main" id="{7BC4B45B-47CF-4163-958A-A22658421D72}"/>
              </a:ext>
            </a:extLst>
          </p:cNvPr>
          <p:cNvSpPr>
            <a:spLocks noGrp="1" noChangeArrowheads="1"/>
          </p:cNvSpPr>
          <p:nvPr>
            <p:ph type="body" idx="1"/>
          </p:nvPr>
        </p:nvSpPr>
        <p:spPr>
          <a:xfrm>
            <a:off x="971550" y="1358900"/>
            <a:ext cx="7772400" cy="4953000"/>
          </a:xfrm>
        </p:spPr>
        <p:txBody>
          <a:bodyPr/>
          <a:lstStyle/>
          <a:p>
            <a:pPr>
              <a:lnSpc>
                <a:spcPct val="90000"/>
              </a:lnSpc>
              <a:spcBef>
                <a:spcPts val="1200"/>
              </a:spcBef>
              <a:spcAft>
                <a:spcPts val="300"/>
              </a:spcAft>
            </a:pPr>
            <a:r>
              <a:rPr lang="en-US" altLang="de-DE" i="1"/>
              <a:t>Overview and Clinical Features</a:t>
            </a:r>
          </a:p>
          <a:p>
            <a:pPr lvl="1">
              <a:lnSpc>
                <a:spcPct val="90000"/>
              </a:lnSpc>
              <a:spcBef>
                <a:spcPts val="1200"/>
              </a:spcBef>
              <a:spcAft>
                <a:spcPts val="300"/>
              </a:spcAft>
            </a:pPr>
            <a:r>
              <a:rPr lang="en-US" altLang="de-DE"/>
              <a:t>Pervasive and unjustified mistrust and suspicion</a:t>
            </a:r>
          </a:p>
          <a:p>
            <a:pPr>
              <a:lnSpc>
                <a:spcPct val="90000"/>
              </a:lnSpc>
              <a:spcBef>
                <a:spcPts val="1200"/>
              </a:spcBef>
              <a:spcAft>
                <a:spcPts val="300"/>
              </a:spcAft>
            </a:pPr>
            <a:r>
              <a:rPr lang="en-US" altLang="de-DE" i="1"/>
              <a:t>The Causes</a:t>
            </a:r>
          </a:p>
          <a:p>
            <a:pPr lvl="1">
              <a:lnSpc>
                <a:spcPct val="90000"/>
              </a:lnSpc>
              <a:spcBef>
                <a:spcPts val="1200"/>
              </a:spcBef>
              <a:spcAft>
                <a:spcPts val="300"/>
              </a:spcAft>
            </a:pPr>
            <a:r>
              <a:rPr lang="en-US" altLang="de-DE"/>
              <a:t>Biological and psychological contributions are unclear</a:t>
            </a:r>
          </a:p>
          <a:p>
            <a:pPr lvl="1">
              <a:lnSpc>
                <a:spcPct val="90000"/>
              </a:lnSpc>
              <a:spcBef>
                <a:spcPts val="1200"/>
              </a:spcBef>
              <a:spcAft>
                <a:spcPts val="300"/>
              </a:spcAft>
            </a:pPr>
            <a:r>
              <a:rPr lang="en-US" altLang="de-DE"/>
              <a:t>May result from early learning that people and the world is a dangerous place</a:t>
            </a:r>
          </a:p>
          <a:p>
            <a:pPr>
              <a:lnSpc>
                <a:spcPct val="90000"/>
              </a:lnSpc>
              <a:spcBef>
                <a:spcPts val="1200"/>
              </a:spcBef>
              <a:spcAft>
                <a:spcPts val="300"/>
              </a:spcAft>
            </a:pPr>
            <a:r>
              <a:rPr lang="en-US" altLang="de-DE" i="1"/>
              <a:t>Treatment Options </a:t>
            </a:r>
          </a:p>
          <a:p>
            <a:pPr lvl="1">
              <a:lnSpc>
                <a:spcPct val="90000"/>
              </a:lnSpc>
              <a:spcBef>
                <a:spcPts val="1200"/>
              </a:spcBef>
              <a:spcAft>
                <a:spcPts val="300"/>
              </a:spcAft>
            </a:pPr>
            <a:r>
              <a:rPr lang="en-US" altLang="de-DE"/>
              <a:t>Few seek professional help on their own</a:t>
            </a:r>
          </a:p>
          <a:p>
            <a:pPr lvl="1">
              <a:lnSpc>
                <a:spcPct val="90000"/>
              </a:lnSpc>
              <a:spcBef>
                <a:spcPts val="1200"/>
              </a:spcBef>
              <a:spcAft>
                <a:spcPts val="300"/>
              </a:spcAft>
            </a:pPr>
            <a:r>
              <a:rPr lang="en-US" altLang="de-DE"/>
              <a:t>Treatment focuses on development of trust</a:t>
            </a:r>
          </a:p>
          <a:p>
            <a:pPr lvl="1">
              <a:lnSpc>
                <a:spcPct val="90000"/>
              </a:lnSpc>
              <a:spcBef>
                <a:spcPts val="1200"/>
              </a:spcBef>
              <a:spcAft>
                <a:spcPts val="300"/>
              </a:spcAft>
            </a:pPr>
            <a:r>
              <a:rPr lang="en-US" altLang="de-DE"/>
              <a:t>Cognitive therapy to counter negativistic thinking</a:t>
            </a:r>
          </a:p>
          <a:p>
            <a:pPr lvl="1">
              <a:lnSpc>
                <a:spcPct val="90000"/>
              </a:lnSpc>
              <a:spcBef>
                <a:spcPts val="1200"/>
              </a:spcBef>
              <a:spcAft>
                <a:spcPts val="300"/>
              </a:spcAft>
            </a:pPr>
            <a:r>
              <a:rPr lang="en-US" altLang="de-DE"/>
              <a:t>Lack good outcome studies showing that treatment is efficacious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EF0B6566-5F2F-4D71-BB5E-A6B4A9DC3277}"/>
              </a:ext>
            </a:extLst>
          </p:cNvPr>
          <p:cNvSpPr>
            <a:spLocks noGrp="1" noChangeArrowheads="1"/>
          </p:cNvSpPr>
          <p:nvPr>
            <p:ph type="title"/>
          </p:nvPr>
        </p:nvSpPr>
        <p:spPr/>
        <p:txBody>
          <a:bodyPr/>
          <a:lstStyle/>
          <a:p>
            <a:r>
              <a:rPr lang="en-US" altLang="de-DE" b="0"/>
              <a:t>Cluster A:  Schizoid Personality Disorder</a:t>
            </a:r>
          </a:p>
        </p:txBody>
      </p:sp>
      <p:sp>
        <p:nvSpPr>
          <p:cNvPr id="8195" name="Rectangle 3">
            <a:extLst>
              <a:ext uri="{FF2B5EF4-FFF2-40B4-BE49-F238E27FC236}">
                <a16:creationId xmlns:a16="http://schemas.microsoft.com/office/drawing/2014/main" id="{959DA0AC-0DB6-439D-B1A5-FF6E7F27BAB2}"/>
              </a:ext>
            </a:extLst>
          </p:cNvPr>
          <p:cNvSpPr>
            <a:spLocks noGrp="1" noChangeArrowheads="1"/>
          </p:cNvSpPr>
          <p:nvPr>
            <p:ph type="body" idx="1"/>
          </p:nvPr>
        </p:nvSpPr>
        <p:spPr/>
        <p:txBody>
          <a:bodyPr/>
          <a:lstStyle/>
          <a:p>
            <a:pPr>
              <a:lnSpc>
                <a:spcPct val="80000"/>
              </a:lnSpc>
              <a:spcBef>
                <a:spcPts val="1200"/>
              </a:spcBef>
              <a:spcAft>
                <a:spcPts val="300"/>
              </a:spcAft>
            </a:pPr>
            <a:r>
              <a:rPr lang="en-US" altLang="de-DE" i="1"/>
              <a:t>Overview and Clinical Features</a:t>
            </a:r>
          </a:p>
          <a:p>
            <a:pPr lvl="1">
              <a:lnSpc>
                <a:spcPct val="80000"/>
              </a:lnSpc>
              <a:spcBef>
                <a:spcPts val="1200"/>
              </a:spcBef>
              <a:spcAft>
                <a:spcPts val="300"/>
              </a:spcAft>
            </a:pPr>
            <a:r>
              <a:rPr lang="en-US" altLang="de-DE"/>
              <a:t>Pervasive pattern of detachment from social relationships</a:t>
            </a:r>
          </a:p>
          <a:p>
            <a:pPr lvl="1">
              <a:lnSpc>
                <a:spcPct val="80000"/>
              </a:lnSpc>
              <a:spcBef>
                <a:spcPts val="1200"/>
              </a:spcBef>
              <a:spcAft>
                <a:spcPts val="300"/>
              </a:spcAft>
            </a:pPr>
            <a:r>
              <a:rPr lang="en-US" altLang="de-DE"/>
              <a:t>Very limited range of emotions in interpersonal situations</a:t>
            </a:r>
          </a:p>
          <a:p>
            <a:pPr>
              <a:lnSpc>
                <a:spcPct val="80000"/>
              </a:lnSpc>
              <a:spcBef>
                <a:spcPts val="1200"/>
              </a:spcBef>
              <a:spcAft>
                <a:spcPts val="300"/>
              </a:spcAft>
            </a:pPr>
            <a:r>
              <a:rPr lang="en-US" altLang="de-DE" i="1"/>
              <a:t>The Causes</a:t>
            </a:r>
          </a:p>
          <a:p>
            <a:pPr lvl="1">
              <a:lnSpc>
                <a:spcPct val="80000"/>
              </a:lnSpc>
              <a:spcBef>
                <a:spcPts val="1200"/>
              </a:spcBef>
              <a:spcAft>
                <a:spcPts val="300"/>
              </a:spcAft>
            </a:pPr>
            <a:r>
              <a:rPr lang="en-US" altLang="de-DE"/>
              <a:t>Etiology is unclear</a:t>
            </a:r>
          </a:p>
          <a:p>
            <a:pPr lvl="1">
              <a:lnSpc>
                <a:spcPct val="80000"/>
              </a:lnSpc>
              <a:spcBef>
                <a:spcPts val="1200"/>
              </a:spcBef>
              <a:spcAft>
                <a:spcPts val="300"/>
              </a:spcAft>
            </a:pPr>
            <a:r>
              <a:rPr lang="en-US" altLang="de-DE"/>
              <a:t>Preference for social isolation in schizoid personality resembles autism</a:t>
            </a:r>
          </a:p>
          <a:p>
            <a:pPr>
              <a:lnSpc>
                <a:spcPct val="80000"/>
              </a:lnSpc>
              <a:spcBef>
                <a:spcPts val="1200"/>
              </a:spcBef>
              <a:spcAft>
                <a:spcPts val="300"/>
              </a:spcAft>
            </a:pPr>
            <a:r>
              <a:rPr lang="en-US" altLang="de-DE" i="1"/>
              <a:t>Treatment Options </a:t>
            </a:r>
          </a:p>
          <a:p>
            <a:pPr lvl="1">
              <a:lnSpc>
                <a:spcPct val="80000"/>
              </a:lnSpc>
              <a:spcBef>
                <a:spcPts val="1200"/>
              </a:spcBef>
              <a:spcAft>
                <a:spcPts val="300"/>
              </a:spcAft>
            </a:pPr>
            <a:r>
              <a:rPr lang="en-US" altLang="de-DE"/>
              <a:t>Few seek professional help on their own</a:t>
            </a:r>
          </a:p>
          <a:p>
            <a:pPr lvl="1">
              <a:lnSpc>
                <a:spcPct val="80000"/>
              </a:lnSpc>
              <a:spcBef>
                <a:spcPts val="1200"/>
              </a:spcBef>
              <a:spcAft>
                <a:spcPts val="300"/>
              </a:spcAft>
            </a:pPr>
            <a:r>
              <a:rPr lang="en-US" altLang="de-DE"/>
              <a:t>Focus on the value of interpersonal relationships, empathy, and social skills</a:t>
            </a:r>
          </a:p>
          <a:p>
            <a:pPr lvl="1">
              <a:lnSpc>
                <a:spcPct val="80000"/>
              </a:lnSpc>
              <a:spcBef>
                <a:spcPts val="1200"/>
              </a:spcBef>
              <a:spcAft>
                <a:spcPts val="300"/>
              </a:spcAft>
            </a:pPr>
            <a:r>
              <a:rPr lang="en-US" altLang="de-DE"/>
              <a:t>Treatment prognosis is generally poor</a:t>
            </a:r>
          </a:p>
          <a:p>
            <a:pPr lvl="1">
              <a:lnSpc>
                <a:spcPct val="80000"/>
              </a:lnSpc>
              <a:spcBef>
                <a:spcPts val="1200"/>
              </a:spcBef>
              <a:spcAft>
                <a:spcPts val="300"/>
              </a:spcAft>
            </a:pPr>
            <a:r>
              <a:rPr lang="en-US" altLang="de-DE"/>
              <a:t>Lack good outcome studies showing that treatment is efficacious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21B6A0CC-A226-4E32-B8E4-D3932F11B741}"/>
              </a:ext>
            </a:extLst>
          </p:cNvPr>
          <p:cNvSpPr>
            <a:spLocks noGrp="1" noChangeArrowheads="1"/>
          </p:cNvSpPr>
          <p:nvPr>
            <p:ph type="title"/>
          </p:nvPr>
        </p:nvSpPr>
        <p:spPr/>
        <p:txBody>
          <a:bodyPr/>
          <a:lstStyle/>
          <a:p>
            <a:r>
              <a:rPr lang="en-US" altLang="de-DE" b="0"/>
              <a:t>Cluster A:  Schizotypal Personality Disorder</a:t>
            </a:r>
          </a:p>
        </p:txBody>
      </p:sp>
      <p:sp>
        <p:nvSpPr>
          <p:cNvPr id="10243" name="Rectangle 3">
            <a:extLst>
              <a:ext uri="{FF2B5EF4-FFF2-40B4-BE49-F238E27FC236}">
                <a16:creationId xmlns:a16="http://schemas.microsoft.com/office/drawing/2014/main" id="{8C4DE1FB-93DF-4147-AEA4-3B8714E6C709}"/>
              </a:ext>
            </a:extLst>
          </p:cNvPr>
          <p:cNvSpPr>
            <a:spLocks noGrp="1" noChangeArrowheads="1"/>
          </p:cNvSpPr>
          <p:nvPr>
            <p:ph type="body" idx="1"/>
          </p:nvPr>
        </p:nvSpPr>
        <p:spPr/>
        <p:txBody>
          <a:bodyPr/>
          <a:lstStyle/>
          <a:p>
            <a:pPr>
              <a:lnSpc>
                <a:spcPct val="70000"/>
              </a:lnSpc>
              <a:spcBef>
                <a:spcPts val="1200"/>
              </a:spcBef>
              <a:spcAft>
                <a:spcPts val="300"/>
              </a:spcAft>
            </a:pPr>
            <a:r>
              <a:rPr lang="en-US" altLang="de-DE" sz="1800" i="1"/>
              <a:t>Overview and Clinical Features</a:t>
            </a:r>
          </a:p>
          <a:p>
            <a:pPr lvl="1">
              <a:lnSpc>
                <a:spcPct val="70000"/>
              </a:lnSpc>
              <a:spcBef>
                <a:spcPts val="1200"/>
              </a:spcBef>
              <a:spcAft>
                <a:spcPts val="300"/>
              </a:spcAft>
            </a:pPr>
            <a:r>
              <a:rPr lang="en-US" altLang="de-DE" sz="1400"/>
              <a:t>Behavior and dress is odd and unusual</a:t>
            </a:r>
          </a:p>
          <a:p>
            <a:pPr lvl="1">
              <a:lnSpc>
                <a:spcPct val="70000"/>
              </a:lnSpc>
              <a:spcBef>
                <a:spcPts val="1200"/>
              </a:spcBef>
              <a:spcAft>
                <a:spcPts val="300"/>
              </a:spcAft>
            </a:pPr>
            <a:r>
              <a:rPr lang="en-US" altLang="de-DE" sz="1400"/>
              <a:t>Most are socially isolated and may be highly suspicious of others</a:t>
            </a:r>
          </a:p>
          <a:p>
            <a:pPr lvl="1">
              <a:lnSpc>
                <a:spcPct val="70000"/>
              </a:lnSpc>
              <a:spcBef>
                <a:spcPts val="1200"/>
              </a:spcBef>
              <a:spcAft>
                <a:spcPts val="300"/>
              </a:spcAft>
            </a:pPr>
            <a:r>
              <a:rPr lang="en-US" altLang="de-DE" sz="1400"/>
              <a:t>Magical thinking, ideas of reference, and illusions are common</a:t>
            </a:r>
          </a:p>
          <a:p>
            <a:pPr lvl="1">
              <a:lnSpc>
                <a:spcPct val="70000"/>
              </a:lnSpc>
              <a:spcBef>
                <a:spcPts val="1200"/>
              </a:spcBef>
              <a:spcAft>
                <a:spcPts val="300"/>
              </a:spcAft>
            </a:pPr>
            <a:r>
              <a:rPr lang="en-US" altLang="de-DE" sz="1400"/>
              <a:t>Risk for developing schizophrenia is high in this group</a:t>
            </a:r>
          </a:p>
          <a:p>
            <a:pPr>
              <a:lnSpc>
                <a:spcPct val="70000"/>
              </a:lnSpc>
              <a:spcBef>
                <a:spcPts val="1200"/>
              </a:spcBef>
              <a:spcAft>
                <a:spcPts val="300"/>
              </a:spcAft>
            </a:pPr>
            <a:r>
              <a:rPr lang="en-US" altLang="de-DE" sz="1800" i="1"/>
              <a:t>The Causes</a:t>
            </a:r>
          </a:p>
          <a:p>
            <a:pPr lvl="1">
              <a:lnSpc>
                <a:spcPct val="70000"/>
              </a:lnSpc>
              <a:spcBef>
                <a:spcPts val="1200"/>
              </a:spcBef>
              <a:spcAft>
                <a:spcPts val="300"/>
              </a:spcAft>
            </a:pPr>
            <a:r>
              <a:rPr lang="en-US" altLang="de-DE" sz="1400"/>
              <a:t>Schizoid personality – A phenotype of a schizophrenia genotype?</a:t>
            </a:r>
          </a:p>
          <a:p>
            <a:pPr lvl="1">
              <a:lnSpc>
                <a:spcPct val="70000"/>
              </a:lnSpc>
              <a:spcBef>
                <a:spcPts val="1200"/>
              </a:spcBef>
              <a:spcAft>
                <a:spcPts val="300"/>
              </a:spcAft>
            </a:pPr>
            <a:r>
              <a:rPr lang="en-US" altLang="de-DE" sz="1400"/>
              <a:t>Left hemisphere and more generalized brain deficits</a:t>
            </a:r>
          </a:p>
          <a:p>
            <a:pPr>
              <a:lnSpc>
                <a:spcPct val="70000"/>
              </a:lnSpc>
              <a:spcBef>
                <a:spcPts val="1200"/>
              </a:spcBef>
              <a:spcAft>
                <a:spcPts val="300"/>
              </a:spcAft>
            </a:pPr>
            <a:r>
              <a:rPr lang="en-US" altLang="de-DE" sz="1800" i="1"/>
              <a:t>Treatment Options </a:t>
            </a:r>
          </a:p>
          <a:p>
            <a:pPr lvl="1">
              <a:lnSpc>
                <a:spcPct val="70000"/>
              </a:lnSpc>
              <a:spcBef>
                <a:spcPts val="1200"/>
              </a:spcBef>
              <a:spcAft>
                <a:spcPts val="300"/>
              </a:spcAft>
            </a:pPr>
            <a:r>
              <a:rPr lang="en-US" altLang="de-DE" sz="1400"/>
              <a:t>Main focus is on developing social skills</a:t>
            </a:r>
          </a:p>
          <a:p>
            <a:pPr lvl="1">
              <a:lnSpc>
                <a:spcPct val="70000"/>
              </a:lnSpc>
              <a:spcBef>
                <a:spcPts val="1200"/>
              </a:spcBef>
              <a:spcAft>
                <a:spcPts val="300"/>
              </a:spcAft>
            </a:pPr>
            <a:r>
              <a:rPr lang="en-US" altLang="de-DE" sz="1400"/>
              <a:t>Treatment also addresses comorbid depression</a:t>
            </a:r>
          </a:p>
          <a:p>
            <a:pPr lvl="1">
              <a:lnSpc>
                <a:spcPct val="70000"/>
              </a:lnSpc>
              <a:spcBef>
                <a:spcPts val="1200"/>
              </a:spcBef>
              <a:spcAft>
                <a:spcPts val="300"/>
              </a:spcAft>
            </a:pPr>
            <a:r>
              <a:rPr lang="en-US" altLang="de-DE" sz="1400"/>
              <a:t>Medical treatment is similar to that used for schizophrenia</a:t>
            </a:r>
          </a:p>
          <a:p>
            <a:pPr lvl="1">
              <a:lnSpc>
                <a:spcPct val="70000"/>
              </a:lnSpc>
              <a:spcBef>
                <a:spcPts val="1200"/>
              </a:spcBef>
              <a:spcAft>
                <a:spcPts val="300"/>
              </a:spcAft>
            </a:pPr>
            <a:r>
              <a:rPr lang="en-US" altLang="de-DE" sz="1400"/>
              <a:t>Treatment prognosis is generally poor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A634D1D1-D3B4-4FC4-BDA3-5B32D118C851}"/>
              </a:ext>
            </a:extLst>
          </p:cNvPr>
          <p:cNvSpPr>
            <a:spLocks noGrp="1" noChangeArrowheads="1"/>
          </p:cNvSpPr>
          <p:nvPr>
            <p:ph type="title"/>
          </p:nvPr>
        </p:nvSpPr>
        <p:spPr/>
        <p:txBody>
          <a:bodyPr/>
          <a:lstStyle/>
          <a:p>
            <a:r>
              <a:rPr lang="en-US" altLang="de-DE" b="0"/>
              <a:t>Cluster B:  Antisocial Personality Disorder</a:t>
            </a:r>
          </a:p>
        </p:txBody>
      </p:sp>
      <p:sp>
        <p:nvSpPr>
          <p:cNvPr id="12291" name="Rectangle 3">
            <a:extLst>
              <a:ext uri="{FF2B5EF4-FFF2-40B4-BE49-F238E27FC236}">
                <a16:creationId xmlns:a16="http://schemas.microsoft.com/office/drawing/2014/main" id="{B26D5869-95ED-42A9-A0B0-AD698C2AAB29}"/>
              </a:ext>
            </a:extLst>
          </p:cNvPr>
          <p:cNvSpPr>
            <a:spLocks noGrp="1" noChangeArrowheads="1"/>
          </p:cNvSpPr>
          <p:nvPr>
            <p:ph type="body" idx="1"/>
          </p:nvPr>
        </p:nvSpPr>
        <p:spPr/>
        <p:txBody>
          <a:bodyPr/>
          <a:lstStyle/>
          <a:p>
            <a:pPr>
              <a:lnSpc>
                <a:spcPct val="80000"/>
              </a:lnSpc>
              <a:spcBef>
                <a:spcPts val="1200"/>
              </a:spcBef>
              <a:spcAft>
                <a:spcPts val="300"/>
              </a:spcAft>
            </a:pPr>
            <a:r>
              <a:rPr lang="en-US" altLang="de-DE" i="1"/>
              <a:t>Overview and Clinical Features</a:t>
            </a:r>
          </a:p>
          <a:p>
            <a:pPr lvl="1">
              <a:lnSpc>
                <a:spcPct val="80000"/>
              </a:lnSpc>
              <a:spcBef>
                <a:spcPts val="1200"/>
              </a:spcBef>
              <a:spcAft>
                <a:spcPts val="300"/>
              </a:spcAft>
            </a:pPr>
            <a:r>
              <a:rPr lang="en-US" altLang="de-DE"/>
              <a:t>Failure to comply with social norms and violation of the rights of others</a:t>
            </a:r>
          </a:p>
          <a:p>
            <a:pPr lvl="1">
              <a:lnSpc>
                <a:spcPct val="80000"/>
              </a:lnSpc>
              <a:spcBef>
                <a:spcPts val="1200"/>
              </a:spcBef>
              <a:spcAft>
                <a:spcPts val="300"/>
              </a:spcAft>
            </a:pPr>
            <a:r>
              <a:rPr lang="en-US" altLang="de-DE"/>
              <a:t>Irresponsible, impulsive, and deceitful</a:t>
            </a:r>
          </a:p>
          <a:p>
            <a:pPr lvl="1">
              <a:lnSpc>
                <a:spcPct val="80000"/>
              </a:lnSpc>
              <a:spcBef>
                <a:spcPts val="1200"/>
              </a:spcBef>
              <a:spcAft>
                <a:spcPts val="300"/>
              </a:spcAft>
            </a:pPr>
            <a:r>
              <a:rPr lang="en-US" altLang="de-DE"/>
              <a:t>Lack a conscience, empathy, and remorse</a:t>
            </a:r>
          </a:p>
          <a:p>
            <a:pPr>
              <a:lnSpc>
                <a:spcPct val="80000"/>
              </a:lnSpc>
              <a:spcBef>
                <a:spcPts val="1200"/>
              </a:spcBef>
              <a:spcAft>
                <a:spcPts val="300"/>
              </a:spcAft>
            </a:pPr>
            <a:r>
              <a:rPr lang="en-US" altLang="de-DE" i="1"/>
              <a:t>Relation Between Psychopathy and Antisocial Personality Disorder</a:t>
            </a:r>
          </a:p>
          <a:p>
            <a:pPr>
              <a:lnSpc>
                <a:spcPct val="80000"/>
              </a:lnSpc>
              <a:spcBef>
                <a:spcPts val="1200"/>
              </a:spcBef>
              <a:spcAft>
                <a:spcPts val="300"/>
              </a:spcAft>
            </a:pPr>
            <a:r>
              <a:rPr lang="en-US" altLang="de-DE" i="1"/>
              <a:t>Relation Between ASPD, Conduct Disorder, and Early Behavior Problems</a:t>
            </a:r>
          </a:p>
          <a:p>
            <a:pPr lvl="1">
              <a:lnSpc>
                <a:spcPct val="80000"/>
              </a:lnSpc>
              <a:spcBef>
                <a:spcPts val="1200"/>
              </a:spcBef>
              <a:spcAft>
                <a:spcPts val="300"/>
              </a:spcAft>
            </a:pPr>
            <a:r>
              <a:rPr lang="en-US" altLang="de-DE"/>
              <a:t>Many have early histories of behavioral problems, including conduct disorder</a:t>
            </a:r>
          </a:p>
          <a:p>
            <a:pPr lvl="1">
              <a:lnSpc>
                <a:spcPct val="80000"/>
              </a:lnSpc>
              <a:spcBef>
                <a:spcPts val="1200"/>
              </a:spcBef>
              <a:spcAft>
                <a:spcPts val="300"/>
              </a:spcAft>
            </a:pPr>
            <a:r>
              <a:rPr lang="en-US" altLang="de-DE"/>
              <a:t>Many come from families with inconsistent parental discipline and support</a:t>
            </a:r>
          </a:p>
          <a:p>
            <a:pPr lvl="1">
              <a:lnSpc>
                <a:spcPct val="80000"/>
              </a:lnSpc>
              <a:spcBef>
                <a:spcPts val="1200"/>
              </a:spcBef>
              <a:spcAft>
                <a:spcPts val="300"/>
              </a:spcAft>
            </a:pPr>
            <a:r>
              <a:rPr lang="en-US" altLang="de-DE"/>
              <a:t>Families often have histories of criminal and violent behavior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43269776-CB59-462E-A2E2-00E133D44DD7}"/>
              </a:ext>
            </a:extLst>
          </p:cNvPr>
          <p:cNvSpPr>
            <a:spLocks noGrp="1" noChangeArrowheads="1"/>
          </p:cNvSpPr>
          <p:nvPr>
            <p:ph type="title"/>
          </p:nvPr>
        </p:nvSpPr>
        <p:spPr/>
        <p:txBody>
          <a:bodyPr/>
          <a:lstStyle/>
          <a:p>
            <a:r>
              <a:rPr lang="de-CH" altLang="de-DE" sz="2800"/>
              <a:t>What is a healthy personality?</a:t>
            </a:r>
            <a:endParaRPr lang="en-GB" altLang="de-DE" sz="2800"/>
          </a:p>
        </p:txBody>
      </p:sp>
      <p:sp>
        <p:nvSpPr>
          <p:cNvPr id="73731" name="Rectangle 3">
            <a:extLst>
              <a:ext uri="{FF2B5EF4-FFF2-40B4-BE49-F238E27FC236}">
                <a16:creationId xmlns:a16="http://schemas.microsoft.com/office/drawing/2014/main" id="{4B4709FB-EA6C-46F4-9351-FA7C402FAFB5}"/>
              </a:ext>
            </a:extLst>
          </p:cNvPr>
          <p:cNvSpPr>
            <a:spLocks noGrp="1" noChangeArrowheads="1"/>
          </p:cNvSpPr>
          <p:nvPr>
            <p:ph type="body" idx="1"/>
          </p:nvPr>
        </p:nvSpPr>
        <p:spPr>
          <a:xfrm>
            <a:off x="800100" y="1536700"/>
            <a:ext cx="8115300" cy="4800600"/>
          </a:xfrm>
        </p:spPr>
        <p:txBody>
          <a:bodyPr/>
          <a:lstStyle/>
          <a:p>
            <a:r>
              <a:rPr lang="de-CH" altLang="de-DE"/>
              <a:t>There are many possible answers / models</a:t>
            </a:r>
          </a:p>
          <a:p>
            <a:r>
              <a:rPr lang="de-CH" altLang="de-DE"/>
              <a:t>Excellent overview: </a:t>
            </a:r>
          </a:p>
          <a:p>
            <a:pPr lvl="1"/>
            <a:r>
              <a:rPr lang="de-CH" altLang="de-DE"/>
              <a:t>Vaillant G.: Mental Health, </a:t>
            </a:r>
            <a:br>
              <a:rPr lang="de-CH" altLang="de-DE"/>
            </a:br>
            <a:r>
              <a:rPr lang="de-CH" altLang="de-DE"/>
              <a:t>American Journal of Psychiatry </a:t>
            </a:r>
            <a:r>
              <a:rPr lang="de-CH" altLang="de-DE" b="1" i="1"/>
              <a:t>2003; </a:t>
            </a:r>
            <a:r>
              <a:rPr lang="de-CH" altLang="de-DE"/>
              <a:t>160:1373–1384</a:t>
            </a:r>
          </a:p>
          <a:p>
            <a:r>
              <a:rPr lang="de-CH" altLang="de-DE"/>
              <a:t>Three Models:</a:t>
            </a:r>
          </a:p>
          <a:p>
            <a:pPr lvl="1"/>
            <a:r>
              <a:rPr lang="de-CH" altLang="de-DE"/>
              <a:t>Mental Health Normality</a:t>
            </a:r>
          </a:p>
          <a:p>
            <a:pPr lvl="1"/>
            <a:r>
              <a:rPr lang="de-CH" altLang="de-DE"/>
              <a:t>Positive Psychology</a:t>
            </a:r>
          </a:p>
          <a:p>
            <a:pPr lvl="1"/>
            <a:r>
              <a:rPr lang="de-CH" altLang="de-DE"/>
              <a:t>Maturity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CD499DF1-14DB-47D7-A854-3AF740F994CD}"/>
              </a:ext>
            </a:extLst>
          </p:cNvPr>
          <p:cNvSpPr>
            <a:spLocks noGrp="1" noChangeArrowheads="1"/>
          </p:cNvSpPr>
          <p:nvPr>
            <p:ph type="title"/>
          </p:nvPr>
        </p:nvSpPr>
        <p:spPr/>
        <p:txBody>
          <a:bodyPr/>
          <a:lstStyle/>
          <a:p>
            <a:r>
              <a:rPr lang="en-US" altLang="de-DE" b="0"/>
              <a:t>Cluster B:  Borderline Personality Disorder</a:t>
            </a:r>
          </a:p>
        </p:txBody>
      </p:sp>
      <p:sp>
        <p:nvSpPr>
          <p:cNvPr id="20483" name="Rectangle 3">
            <a:extLst>
              <a:ext uri="{FF2B5EF4-FFF2-40B4-BE49-F238E27FC236}">
                <a16:creationId xmlns:a16="http://schemas.microsoft.com/office/drawing/2014/main" id="{C87FFEA7-5234-43CF-81A3-4E2882923E31}"/>
              </a:ext>
            </a:extLst>
          </p:cNvPr>
          <p:cNvSpPr>
            <a:spLocks noGrp="1" noChangeArrowheads="1"/>
          </p:cNvSpPr>
          <p:nvPr>
            <p:ph type="body" idx="1"/>
          </p:nvPr>
        </p:nvSpPr>
        <p:spPr/>
        <p:txBody>
          <a:bodyPr/>
          <a:lstStyle/>
          <a:p>
            <a:pPr>
              <a:lnSpc>
                <a:spcPct val="60000"/>
              </a:lnSpc>
              <a:spcBef>
                <a:spcPts val="1200"/>
              </a:spcBef>
              <a:spcAft>
                <a:spcPts val="300"/>
              </a:spcAft>
            </a:pPr>
            <a:r>
              <a:rPr lang="en-US" altLang="de-DE" i="1"/>
              <a:t>Overview and Clinical Features</a:t>
            </a:r>
          </a:p>
          <a:p>
            <a:pPr lvl="1">
              <a:lnSpc>
                <a:spcPct val="60000"/>
              </a:lnSpc>
              <a:spcBef>
                <a:spcPts val="1200"/>
              </a:spcBef>
              <a:spcAft>
                <a:spcPts val="300"/>
              </a:spcAft>
            </a:pPr>
            <a:r>
              <a:rPr lang="en-US" altLang="de-DE"/>
              <a:t>Patterns of unstable moods and relationships</a:t>
            </a:r>
          </a:p>
          <a:p>
            <a:pPr lvl="1">
              <a:lnSpc>
                <a:spcPct val="60000"/>
              </a:lnSpc>
              <a:spcBef>
                <a:spcPts val="1200"/>
              </a:spcBef>
              <a:spcAft>
                <a:spcPts val="300"/>
              </a:spcAft>
            </a:pPr>
            <a:r>
              <a:rPr lang="en-US" altLang="de-DE"/>
              <a:t>Impulsivity, fear of abandonment, coupled with a very poor self-image</a:t>
            </a:r>
          </a:p>
          <a:p>
            <a:pPr lvl="1">
              <a:lnSpc>
                <a:spcPct val="60000"/>
              </a:lnSpc>
              <a:spcBef>
                <a:spcPts val="1200"/>
              </a:spcBef>
              <a:spcAft>
                <a:spcPts val="300"/>
              </a:spcAft>
            </a:pPr>
            <a:r>
              <a:rPr lang="en-US" altLang="de-DE"/>
              <a:t>Self-mutilation and suicidal gestures are common</a:t>
            </a:r>
          </a:p>
          <a:p>
            <a:pPr lvl="1">
              <a:lnSpc>
                <a:spcPct val="60000"/>
              </a:lnSpc>
              <a:spcBef>
                <a:spcPts val="1200"/>
              </a:spcBef>
              <a:spcAft>
                <a:spcPts val="300"/>
              </a:spcAft>
            </a:pPr>
            <a:r>
              <a:rPr lang="en-US" altLang="de-DE"/>
              <a:t>Most common personality disorder in psychiatric settings</a:t>
            </a:r>
          </a:p>
          <a:p>
            <a:pPr lvl="1">
              <a:lnSpc>
                <a:spcPct val="60000"/>
              </a:lnSpc>
              <a:spcBef>
                <a:spcPts val="1200"/>
              </a:spcBef>
              <a:spcAft>
                <a:spcPts val="300"/>
              </a:spcAft>
            </a:pPr>
            <a:r>
              <a:rPr lang="en-US" altLang="de-DE"/>
              <a:t>Comorbidity rates are high </a:t>
            </a:r>
            <a:br>
              <a:rPr lang="en-US" altLang="de-DE"/>
            </a:br>
            <a:endParaRPr lang="en-US" altLang="de-DE"/>
          </a:p>
          <a:p>
            <a:pPr>
              <a:lnSpc>
                <a:spcPct val="60000"/>
              </a:lnSpc>
              <a:spcBef>
                <a:spcPts val="1200"/>
              </a:spcBef>
              <a:spcAft>
                <a:spcPts val="300"/>
              </a:spcAft>
            </a:pPr>
            <a:r>
              <a:rPr lang="en-US" altLang="de-DE" i="1"/>
              <a:t>The Causes</a:t>
            </a:r>
          </a:p>
          <a:p>
            <a:pPr lvl="1">
              <a:lnSpc>
                <a:spcPct val="60000"/>
              </a:lnSpc>
              <a:spcBef>
                <a:spcPts val="1200"/>
              </a:spcBef>
              <a:spcAft>
                <a:spcPts val="300"/>
              </a:spcAft>
            </a:pPr>
            <a:r>
              <a:rPr lang="en-US" altLang="de-DE"/>
              <a:t>Borderline personality disorder runs in families</a:t>
            </a:r>
          </a:p>
          <a:p>
            <a:pPr lvl="1">
              <a:lnSpc>
                <a:spcPct val="60000"/>
              </a:lnSpc>
              <a:spcBef>
                <a:spcPts val="1200"/>
              </a:spcBef>
              <a:spcAft>
                <a:spcPts val="300"/>
              </a:spcAft>
            </a:pPr>
            <a:r>
              <a:rPr lang="en-US" altLang="de-DE"/>
              <a:t>Early trauma and abuse seem to play some etiologic role</a:t>
            </a:r>
            <a:br>
              <a:rPr lang="en-US" altLang="de-DE"/>
            </a:br>
            <a:endParaRPr lang="en-US" altLang="de-DE"/>
          </a:p>
          <a:p>
            <a:pPr>
              <a:lnSpc>
                <a:spcPct val="60000"/>
              </a:lnSpc>
              <a:spcBef>
                <a:spcPts val="1200"/>
              </a:spcBef>
              <a:spcAft>
                <a:spcPts val="300"/>
              </a:spcAft>
            </a:pPr>
            <a:r>
              <a:rPr lang="en-US" altLang="de-DE" i="1"/>
              <a:t>Treatment Options </a:t>
            </a:r>
          </a:p>
          <a:p>
            <a:pPr lvl="1">
              <a:lnSpc>
                <a:spcPct val="60000"/>
              </a:lnSpc>
              <a:spcBef>
                <a:spcPts val="1200"/>
              </a:spcBef>
              <a:spcAft>
                <a:spcPts val="300"/>
              </a:spcAft>
            </a:pPr>
            <a:r>
              <a:rPr lang="en-US" altLang="de-DE"/>
              <a:t>Few good treatment outcome studies</a:t>
            </a:r>
          </a:p>
          <a:p>
            <a:pPr lvl="1">
              <a:lnSpc>
                <a:spcPct val="60000"/>
              </a:lnSpc>
              <a:spcBef>
                <a:spcPts val="1200"/>
              </a:spcBef>
              <a:spcAft>
                <a:spcPts val="300"/>
              </a:spcAft>
            </a:pPr>
            <a:r>
              <a:rPr lang="en-US" altLang="de-DE"/>
              <a:t>Antidepressant medications provide some short-term relief</a:t>
            </a:r>
          </a:p>
          <a:p>
            <a:pPr lvl="1">
              <a:lnSpc>
                <a:spcPct val="60000"/>
              </a:lnSpc>
              <a:spcBef>
                <a:spcPts val="1200"/>
              </a:spcBef>
              <a:spcAft>
                <a:spcPts val="300"/>
              </a:spcAft>
            </a:pPr>
            <a:r>
              <a:rPr lang="en-US" altLang="de-DE"/>
              <a:t>Dialectical behavior therapy is the most promising psychosocial approach</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3C74FFAD-869E-43CD-987E-97ED8C3F56C4}"/>
              </a:ext>
            </a:extLst>
          </p:cNvPr>
          <p:cNvSpPr>
            <a:spLocks noGrp="1" noChangeArrowheads="1"/>
          </p:cNvSpPr>
          <p:nvPr>
            <p:ph type="title"/>
          </p:nvPr>
        </p:nvSpPr>
        <p:spPr/>
        <p:txBody>
          <a:bodyPr/>
          <a:lstStyle/>
          <a:p>
            <a:r>
              <a:rPr lang="en-US" altLang="de-DE" b="0"/>
              <a:t>Cluster B:  Histrionic Personality Disorder</a:t>
            </a:r>
          </a:p>
        </p:txBody>
      </p:sp>
      <p:sp>
        <p:nvSpPr>
          <p:cNvPr id="22531" name="Rectangle 3">
            <a:extLst>
              <a:ext uri="{FF2B5EF4-FFF2-40B4-BE49-F238E27FC236}">
                <a16:creationId xmlns:a16="http://schemas.microsoft.com/office/drawing/2014/main" id="{2D8C8EE8-5A79-44E7-AB03-629455BBBE0F}"/>
              </a:ext>
            </a:extLst>
          </p:cNvPr>
          <p:cNvSpPr>
            <a:spLocks noGrp="1" noChangeArrowheads="1"/>
          </p:cNvSpPr>
          <p:nvPr>
            <p:ph type="body" idx="1"/>
          </p:nvPr>
        </p:nvSpPr>
        <p:spPr/>
        <p:txBody>
          <a:bodyPr/>
          <a:lstStyle/>
          <a:p>
            <a:pPr>
              <a:lnSpc>
                <a:spcPct val="60000"/>
              </a:lnSpc>
              <a:spcBef>
                <a:spcPts val="1200"/>
              </a:spcBef>
              <a:spcAft>
                <a:spcPts val="300"/>
              </a:spcAft>
            </a:pPr>
            <a:r>
              <a:rPr lang="en-US" altLang="de-DE" sz="2000" i="1"/>
              <a:t>Overview and Clinical Features</a:t>
            </a:r>
          </a:p>
          <a:p>
            <a:pPr lvl="1">
              <a:lnSpc>
                <a:spcPct val="60000"/>
              </a:lnSpc>
              <a:spcBef>
                <a:spcPts val="1200"/>
              </a:spcBef>
              <a:spcAft>
                <a:spcPts val="300"/>
              </a:spcAft>
            </a:pPr>
            <a:r>
              <a:rPr lang="en-US" altLang="de-DE" sz="1600"/>
              <a:t>Patterns of behavior that are overly dramatic, sensational, and sexually provocative</a:t>
            </a:r>
          </a:p>
          <a:p>
            <a:pPr lvl="1">
              <a:lnSpc>
                <a:spcPct val="60000"/>
              </a:lnSpc>
              <a:spcBef>
                <a:spcPts val="1200"/>
              </a:spcBef>
              <a:spcAft>
                <a:spcPts val="300"/>
              </a:spcAft>
            </a:pPr>
            <a:r>
              <a:rPr lang="en-US" altLang="de-DE" sz="1600"/>
              <a:t>Often impulsive and need to be the center of attention</a:t>
            </a:r>
          </a:p>
          <a:p>
            <a:pPr lvl="1">
              <a:lnSpc>
                <a:spcPct val="60000"/>
              </a:lnSpc>
              <a:spcBef>
                <a:spcPts val="1200"/>
              </a:spcBef>
              <a:spcAft>
                <a:spcPts val="300"/>
              </a:spcAft>
            </a:pPr>
            <a:r>
              <a:rPr lang="en-US" altLang="de-DE" sz="1600"/>
              <a:t>Thinking and emotions are perceived as shallow</a:t>
            </a:r>
          </a:p>
          <a:p>
            <a:pPr lvl="1">
              <a:lnSpc>
                <a:spcPct val="60000"/>
              </a:lnSpc>
              <a:spcBef>
                <a:spcPts val="1200"/>
              </a:spcBef>
              <a:spcAft>
                <a:spcPts val="300"/>
              </a:spcAft>
            </a:pPr>
            <a:r>
              <a:rPr lang="en-US" altLang="de-DE" sz="1600"/>
              <a:t>Common diagnosis in females</a:t>
            </a:r>
          </a:p>
          <a:p>
            <a:pPr>
              <a:lnSpc>
                <a:spcPct val="60000"/>
              </a:lnSpc>
              <a:spcBef>
                <a:spcPts val="1200"/>
              </a:spcBef>
              <a:spcAft>
                <a:spcPts val="300"/>
              </a:spcAft>
            </a:pPr>
            <a:r>
              <a:rPr lang="en-US" altLang="de-DE" sz="2000" i="1"/>
              <a:t>The Causes</a:t>
            </a:r>
          </a:p>
          <a:p>
            <a:pPr lvl="1">
              <a:lnSpc>
                <a:spcPct val="60000"/>
              </a:lnSpc>
              <a:spcBef>
                <a:spcPts val="1200"/>
              </a:spcBef>
              <a:spcAft>
                <a:spcPts val="300"/>
              </a:spcAft>
            </a:pPr>
            <a:r>
              <a:rPr lang="en-US" altLang="de-DE" sz="1600"/>
              <a:t>Etiology is largely unknown</a:t>
            </a:r>
          </a:p>
          <a:p>
            <a:pPr lvl="1">
              <a:lnSpc>
                <a:spcPct val="60000"/>
              </a:lnSpc>
              <a:spcBef>
                <a:spcPts val="1200"/>
              </a:spcBef>
              <a:spcAft>
                <a:spcPts val="300"/>
              </a:spcAft>
            </a:pPr>
            <a:r>
              <a:rPr lang="en-US" altLang="de-DE" sz="1600"/>
              <a:t>Is histrionic personality a sex-typed variant of antisocial personality?</a:t>
            </a:r>
          </a:p>
          <a:p>
            <a:pPr>
              <a:lnSpc>
                <a:spcPct val="60000"/>
              </a:lnSpc>
              <a:spcBef>
                <a:spcPts val="1200"/>
              </a:spcBef>
              <a:spcAft>
                <a:spcPts val="300"/>
              </a:spcAft>
            </a:pPr>
            <a:r>
              <a:rPr lang="en-US" altLang="de-DE" sz="2000" i="1"/>
              <a:t>Treatment Options </a:t>
            </a:r>
          </a:p>
          <a:p>
            <a:pPr lvl="1">
              <a:lnSpc>
                <a:spcPct val="60000"/>
              </a:lnSpc>
              <a:spcBef>
                <a:spcPts val="1200"/>
              </a:spcBef>
              <a:spcAft>
                <a:spcPts val="300"/>
              </a:spcAft>
            </a:pPr>
            <a:r>
              <a:rPr lang="en-US" altLang="de-DE" sz="1600"/>
              <a:t>Few good treatment outcome studies</a:t>
            </a:r>
          </a:p>
          <a:p>
            <a:pPr lvl="1">
              <a:lnSpc>
                <a:spcPct val="60000"/>
              </a:lnSpc>
              <a:spcBef>
                <a:spcPts val="1200"/>
              </a:spcBef>
              <a:spcAft>
                <a:spcPts val="300"/>
              </a:spcAft>
            </a:pPr>
            <a:r>
              <a:rPr lang="en-US" altLang="de-DE" sz="1600"/>
              <a:t>Treatment focuses on attention seeking and long-term negative consequences</a:t>
            </a:r>
          </a:p>
          <a:p>
            <a:pPr lvl="1">
              <a:lnSpc>
                <a:spcPct val="60000"/>
              </a:lnSpc>
              <a:spcBef>
                <a:spcPts val="1200"/>
              </a:spcBef>
              <a:spcAft>
                <a:spcPts val="300"/>
              </a:spcAft>
            </a:pPr>
            <a:r>
              <a:rPr lang="en-US" altLang="de-DE" sz="1600"/>
              <a:t>Targets may also include problematic interpersonal behaviors</a:t>
            </a:r>
          </a:p>
          <a:p>
            <a:pPr lvl="1">
              <a:lnSpc>
                <a:spcPct val="60000"/>
              </a:lnSpc>
              <a:spcBef>
                <a:spcPts val="1200"/>
              </a:spcBef>
              <a:spcAft>
                <a:spcPts val="300"/>
              </a:spcAft>
            </a:pPr>
            <a:r>
              <a:rPr lang="en-US" altLang="de-DE" sz="1600"/>
              <a:t>Little evidence that treatment is effective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9EA66C3A-BE39-43FB-B91D-031F99FD4714}"/>
              </a:ext>
            </a:extLst>
          </p:cNvPr>
          <p:cNvSpPr>
            <a:spLocks noGrp="1" noChangeArrowheads="1"/>
          </p:cNvSpPr>
          <p:nvPr>
            <p:ph type="title"/>
          </p:nvPr>
        </p:nvSpPr>
        <p:spPr/>
        <p:txBody>
          <a:bodyPr/>
          <a:lstStyle/>
          <a:p>
            <a:r>
              <a:rPr lang="en-US" altLang="de-DE" b="0"/>
              <a:t>Cluster B:  Narcissistic Personality Disorder</a:t>
            </a:r>
          </a:p>
        </p:txBody>
      </p:sp>
      <p:sp>
        <p:nvSpPr>
          <p:cNvPr id="24579" name="Rectangle 3">
            <a:extLst>
              <a:ext uri="{FF2B5EF4-FFF2-40B4-BE49-F238E27FC236}">
                <a16:creationId xmlns:a16="http://schemas.microsoft.com/office/drawing/2014/main" id="{E887E514-5D30-4EC7-9F9A-0F9168999AEC}"/>
              </a:ext>
            </a:extLst>
          </p:cNvPr>
          <p:cNvSpPr>
            <a:spLocks noGrp="1" noChangeArrowheads="1"/>
          </p:cNvSpPr>
          <p:nvPr>
            <p:ph type="body" idx="1"/>
          </p:nvPr>
        </p:nvSpPr>
        <p:spPr/>
        <p:txBody>
          <a:bodyPr/>
          <a:lstStyle/>
          <a:p>
            <a:pPr>
              <a:lnSpc>
                <a:spcPct val="70000"/>
              </a:lnSpc>
              <a:spcBef>
                <a:spcPts val="1200"/>
              </a:spcBef>
              <a:spcAft>
                <a:spcPts val="300"/>
              </a:spcAft>
            </a:pPr>
            <a:r>
              <a:rPr lang="en-US" altLang="de-DE" sz="2000" i="1"/>
              <a:t>Overview and Clinical Features</a:t>
            </a:r>
          </a:p>
          <a:p>
            <a:pPr lvl="1">
              <a:lnSpc>
                <a:spcPct val="70000"/>
              </a:lnSpc>
              <a:spcBef>
                <a:spcPts val="1200"/>
              </a:spcBef>
              <a:spcAft>
                <a:spcPts val="300"/>
              </a:spcAft>
            </a:pPr>
            <a:r>
              <a:rPr lang="en-US" altLang="de-DE" sz="1600"/>
              <a:t>Exaggerated and unreasonable sense of self-importance</a:t>
            </a:r>
          </a:p>
          <a:p>
            <a:pPr lvl="1">
              <a:lnSpc>
                <a:spcPct val="70000"/>
              </a:lnSpc>
              <a:spcBef>
                <a:spcPts val="1200"/>
              </a:spcBef>
              <a:spcAft>
                <a:spcPts val="300"/>
              </a:spcAft>
            </a:pPr>
            <a:r>
              <a:rPr lang="en-US" altLang="de-DE" sz="1600"/>
              <a:t>Preoccupation with receiving attention</a:t>
            </a:r>
          </a:p>
          <a:p>
            <a:pPr lvl="1">
              <a:lnSpc>
                <a:spcPct val="70000"/>
              </a:lnSpc>
              <a:spcBef>
                <a:spcPts val="1200"/>
              </a:spcBef>
              <a:spcAft>
                <a:spcPts val="300"/>
              </a:spcAft>
            </a:pPr>
            <a:r>
              <a:rPr lang="en-US" altLang="de-DE" sz="1600"/>
              <a:t>Lack sensitivity and compassion for other people</a:t>
            </a:r>
          </a:p>
          <a:p>
            <a:pPr lvl="1">
              <a:lnSpc>
                <a:spcPct val="70000"/>
              </a:lnSpc>
              <a:spcBef>
                <a:spcPts val="1200"/>
              </a:spcBef>
              <a:spcAft>
                <a:spcPts val="300"/>
              </a:spcAft>
            </a:pPr>
            <a:r>
              <a:rPr lang="en-US" altLang="de-DE" sz="1600"/>
              <a:t>Highly sensitive to criticism</a:t>
            </a:r>
          </a:p>
          <a:p>
            <a:pPr lvl="1">
              <a:lnSpc>
                <a:spcPct val="70000"/>
              </a:lnSpc>
              <a:spcBef>
                <a:spcPts val="1200"/>
              </a:spcBef>
              <a:spcAft>
                <a:spcPts val="300"/>
              </a:spcAft>
            </a:pPr>
            <a:r>
              <a:rPr lang="en-US" altLang="de-DE" sz="1600"/>
              <a:t>Tend to be envious and arrogant </a:t>
            </a:r>
          </a:p>
          <a:p>
            <a:pPr>
              <a:lnSpc>
                <a:spcPct val="70000"/>
              </a:lnSpc>
              <a:spcBef>
                <a:spcPts val="1200"/>
              </a:spcBef>
              <a:spcAft>
                <a:spcPts val="300"/>
              </a:spcAft>
            </a:pPr>
            <a:r>
              <a:rPr lang="en-US" altLang="de-DE" sz="2000" i="1"/>
              <a:t>The Causes</a:t>
            </a:r>
          </a:p>
          <a:p>
            <a:pPr lvl="1">
              <a:lnSpc>
                <a:spcPct val="60000"/>
              </a:lnSpc>
              <a:spcBef>
                <a:spcPts val="1200"/>
              </a:spcBef>
              <a:spcAft>
                <a:spcPts val="300"/>
              </a:spcAft>
            </a:pPr>
            <a:r>
              <a:rPr lang="en-US" altLang="de-DE" sz="1600"/>
              <a:t>Link with early failure to learn empathy as a child</a:t>
            </a:r>
          </a:p>
          <a:p>
            <a:pPr lvl="1">
              <a:lnSpc>
                <a:spcPct val="70000"/>
              </a:lnSpc>
              <a:spcBef>
                <a:spcPts val="1200"/>
              </a:spcBef>
              <a:spcAft>
                <a:spcPts val="300"/>
              </a:spcAft>
            </a:pPr>
            <a:r>
              <a:rPr lang="en-US" altLang="de-DE" sz="1600"/>
              <a:t>Sociological view – Narcissism as a product of the “me” generation</a:t>
            </a:r>
          </a:p>
          <a:p>
            <a:pPr>
              <a:lnSpc>
                <a:spcPct val="70000"/>
              </a:lnSpc>
              <a:spcBef>
                <a:spcPts val="1200"/>
              </a:spcBef>
              <a:spcAft>
                <a:spcPts val="300"/>
              </a:spcAft>
            </a:pPr>
            <a:r>
              <a:rPr lang="en-US" altLang="de-DE" sz="2000" i="1"/>
              <a:t>Treatment Options </a:t>
            </a:r>
          </a:p>
          <a:p>
            <a:pPr lvl="1">
              <a:lnSpc>
                <a:spcPct val="70000"/>
              </a:lnSpc>
              <a:spcBef>
                <a:spcPts val="1200"/>
              </a:spcBef>
              <a:spcAft>
                <a:spcPts val="300"/>
              </a:spcAft>
            </a:pPr>
            <a:r>
              <a:rPr lang="en-US" altLang="de-DE" sz="1600"/>
              <a:t>Extremely limited treatment research</a:t>
            </a:r>
          </a:p>
          <a:p>
            <a:pPr lvl="1">
              <a:lnSpc>
                <a:spcPct val="70000"/>
              </a:lnSpc>
              <a:spcBef>
                <a:spcPts val="1200"/>
              </a:spcBef>
              <a:spcAft>
                <a:spcPts val="300"/>
              </a:spcAft>
            </a:pPr>
            <a:r>
              <a:rPr lang="en-US" altLang="de-DE" sz="1600"/>
              <a:t>Treatment focuses on grandiosity, lack of empathy, unrealistic thinking</a:t>
            </a:r>
          </a:p>
          <a:p>
            <a:pPr lvl="1">
              <a:lnSpc>
                <a:spcPct val="70000"/>
              </a:lnSpc>
              <a:spcBef>
                <a:spcPts val="1200"/>
              </a:spcBef>
              <a:spcAft>
                <a:spcPts val="300"/>
              </a:spcAft>
            </a:pPr>
            <a:r>
              <a:rPr lang="en-US" altLang="de-DE" sz="1600"/>
              <a:t>Treatment may also address co-occurring depression</a:t>
            </a:r>
          </a:p>
          <a:p>
            <a:pPr lvl="1">
              <a:lnSpc>
                <a:spcPct val="70000"/>
              </a:lnSpc>
              <a:spcBef>
                <a:spcPts val="1200"/>
              </a:spcBef>
              <a:spcAft>
                <a:spcPts val="300"/>
              </a:spcAft>
            </a:pPr>
            <a:r>
              <a:rPr lang="en-US" altLang="de-DE" sz="1600"/>
              <a:t>Little evidence that treatment is effective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B2BCCDF3-1952-4A0C-82C0-95C487D08991}"/>
              </a:ext>
            </a:extLst>
          </p:cNvPr>
          <p:cNvSpPr>
            <a:spLocks noGrp="1" noChangeArrowheads="1"/>
          </p:cNvSpPr>
          <p:nvPr>
            <p:ph type="title"/>
          </p:nvPr>
        </p:nvSpPr>
        <p:spPr/>
        <p:txBody>
          <a:bodyPr/>
          <a:lstStyle/>
          <a:p>
            <a:r>
              <a:rPr lang="en-US" altLang="de-DE" b="0"/>
              <a:t>Cluster C:  Avoidant Personality Disorder</a:t>
            </a:r>
          </a:p>
        </p:txBody>
      </p:sp>
      <p:sp>
        <p:nvSpPr>
          <p:cNvPr id="26627" name="Rectangle 3">
            <a:extLst>
              <a:ext uri="{FF2B5EF4-FFF2-40B4-BE49-F238E27FC236}">
                <a16:creationId xmlns:a16="http://schemas.microsoft.com/office/drawing/2014/main" id="{8E618935-BE0E-4CE0-BA91-15CC42C31122}"/>
              </a:ext>
            </a:extLst>
          </p:cNvPr>
          <p:cNvSpPr>
            <a:spLocks noGrp="1" noChangeArrowheads="1"/>
          </p:cNvSpPr>
          <p:nvPr>
            <p:ph type="body" idx="1"/>
          </p:nvPr>
        </p:nvSpPr>
        <p:spPr/>
        <p:txBody>
          <a:bodyPr/>
          <a:lstStyle/>
          <a:p>
            <a:pPr>
              <a:lnSpc>
                <a:spcPct val="90000"/>
              </a:lnSpc>
              <a:spcBef>
                <a:spcPts val="1200"/>
              </a:spcBef>
              <a:spcAft>
                <a:spcPts val="300"/>
              </a:spcAft>
            </a:pPr>
            <a:r>
              <a:rPr lang="en-US" altLang="de-DE" i="1"/>
              <a:t>Overview and Clinical Features</a:t>
            </a:r>
          </a:p>
          <a:p>
            <a:pPr lvl="1">
              <a:lnSpc>
                <a:spcPct val="90000"/>
              </a:lnSpc>
              <a:spcBef>
                <a:spcPts val="1200"/>
              </a:spcBef>
              <a:spcAft>
                <a:spcPts val="300"/>
              </a:spcAft>
            </a:pPr>
            <a:r>
              <a:rPr lang="en-US" altLang="de-DE"/>
              <a:t>Extreme sensitivity to the opinions of others</a:t>
            </a:r>
          </a:p>
          <a:p>
            <a:pPr lvl="1">
              <a:lnSpc>
                <a:spcPct val="90000"/>
              </a:lnSpc>
              <a:spcBef>
                <a:spcPts val="1200"/>
              </a:spcBef>
              <a:spcAft>
                <a:spcPts val="300"/>
              </a:spcAft>
            </a:pPr>
            <a:r>
              <a:rPr lang="en-US" altLang="de-DE"/>
              <a:t>Highly avoidant of most interpersonal relationships</a:t>
            </a:r>
          </a:p>
          <a:p>
            <a:pPr lvl="1">
              <a:lnSpc>
                <a:spcPct val="90000"/>
              </a:lnSpc>
              <a:spcBef>
                <a:spcPts val="1200"/>
              </a:spcBef>
              <a:spcAft>
                <a:spcPts val="300"/>
              </a:spcAft>
            </a:pPr>
            <a:r>
              <a:rPr lang="en-US" altLang="de-DE"/>
              <a:t>Are interpersonally anxious and fearful of rejection </a:t>
            </a:r>
          </a:p>
          <a:p>
            <a:pPr>
              <a:lnSpc>
                <a:spcPct val="90000"/>
              </a:lnSpc>
              <a:spcBef>
                <a:spcPts val="1200"/>
              </a:spcBef>
              <a:spcAft>
                <a:spcPts val="300"/>
              </a:spcAft>
            </a:pPr>
            <a:r>
              <a:rPr lang="en-US" altLang="de-DE" i="1"/>
              <a:t>The Causes</a:t>
            </a:r>
          </a:p>
          <a:p>
            <a:pPr lvl="1">
              <a:lnSpc>
                <a:spcPct val="90000"/>
              </a:lnSpc>
              <a:spcBef>
                <a:spcPts val="1200"/>
              </a:spcBef>
              <a:spcAft>
                <a:spcPts val="300"/>
              </a:spcAft>
            </a:pPr>
            <a:r>
              <a:rPr lang="en-US" altLang="de-DE"/>
              <a:t>Numerous factors have been proposed</a:t>
            </a:r>
          </a:p>
          <a:p>
            <a:pPr lvl="1">
              <a:lnSpc>
                <a:spcPct val="90000"/>
              </a:lnSpc>
              <a:spcBef>
                <a:spcPts val="1200"/>
              </a:spcBef>
              <a:spcAft>
                <a:spcPts val="300"/>
              </a:spcAft>
            </a:pPr>
            <a:r>
              <a:rPr lang="en-US" altLang="de-DE"/>
              <a:t>Early development – A difficult temperament produces early rejection </a:t>
            </a:r>
          </a:p>
          <a:p>
            <a:pPr>
              <a:lnSpc>
                <a:spcPct val="90000"/>
              </a:lnSpc>
              <a:spcBef>
                <a:spcPts val="1200"/>
              </a:spcBef>
              <a:spcAft>
                <a:spcPts val="300"/>
              </a:spcAft>
            </a:pPr>
            <a:r>
              <a:rPr lang="en-US" altLang="de-DE" i="1"/>
              <a:t>Treatment Options </a:t>
            </a:r>
          </a:p>
          <a:p>
            <a:pPr lvl="1">
              <a:lnSpc>
                <a:spcPct val="90000"/>
              </a:lnSpc>
              <a:spcBef>
                <a:spcPts val="1200"/>
              </a:spcBef>
              <a:spcAft>
                <a:spcPts val="300"/>
              </a:spcAft>
            </a:pPr>
            <a:r>
              <a:rPr lang="en-US" altLang="de-DE"/>
              <a:t>Several well-controlled treatment outcome studies exist</a:t>
            </a:r>
          </a:p>
          <a:p>
            <a:pPr lvl="1">
              <a:lnSpc>
                <a:spcPct val="90000"/>
              </a:lnSpc>
              <a:spcBef>
                <a:spcPts val="1200"/>
              </a:spcBef>
              <a:spcAft>
                <a:spcPts val="300"/>
              </a:spcAft>
            </a:pPr>
            <a:r>
              <a:rPr lang="en-US" altLang="de-DE"/>
              <a:t>Treatment is similar to that used for social phobia </a:t>
            </a:r>
          </a:p>
          <a:p>
            <a:pPr lvl="1">
              <a:lnSpc>
                <a:spcPct val="90000"/>
              </a:lnSpc>
              <a:spcBef>
                <a:spcPts val="1200"/>
              </a:spcBef>
              <a:spcAft>
                <a:spcPts val="300"/>
              </a:spcAft>
            </a:pPr>
            <a:r>
              <a:rPr lang="en-US" altLang="de-DE"/>
              <a:t>Treatment targets include social skills and anxiety</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8D3928B3-E7BB-43F9-BDD8-1C766D9C3BF6}"/>
              </a:ext>
            </a:extLst>
          </p:cNvPr>
          <p:cNvSpPr>
            <a:spLocks noGrp="1" noChangeArrowheads="1"/>
          </p:cNvSpPr>
          <p:nvPr>
            <p:ph type="title"/>
          </p:nvPr>
        </p:nvSpPr>
        <p:spPr/>
        <p:txBody>
          <a:bodyPr/>
          <a:lstStyle/>
          <a:p>
            <a:r>
              <a:rPr lang="en-US" altLang="de-DE" b="0"/>
              <a:t>Cluster C:  Dependent Personality Disorder</a:t>
            </a:r>
          </a:p>
        </p:txBody>
      </p:sp>
      <p:sp>
        <p:nvSpPr>
          <p:cNvPr id="28675" name="Rectangle 3">
            <a:extLst>
              <a:ext uri="{FF2B5EF4-FFF2-40B4-BE49-F238E27FC236}">
                <a16:creationId xmlns:a16="http://schemas.microsoft.com/office/drawing/2014/main" id="{72BB87E2-1EBD-4850-9AA3-9F14A8466D5C}"/>
              </a:ext>
            </a:extLst>
          </p:cNvPr>
          <p:cNvSpPr>
            <a:spLocks noGrp="1" noChangeArrowheads="1"/>
          </p:cNvSpPr>
          <p:nvPr>
            <p:ph type="body" idx="1"/>
          </p:nvPr>
        </p:nvSpPr>
        <p:spPr/>
        <p:txBody>
          <a:bodyPr/>
          <a:lstStyle/>
          <a:p>
            <a:pPr>
              <a:lnSpc>
                <a:spcPct val="90000"/>
              </a:lnSpc>
              <a:spcBef>
                <a:spcPts val="1200"/>
              </a:spcBef>
              <a:spcAft>
                <a:spcPts val="300"/>
              </a:spcAft>
            </a:pPr>
            <a:r>
              <a:rPr lang="en-US" altLang="de-DE" i="1"/>
              <a:t>Overview and Clinical Features</a:t>
            </a:r>
          </a:p>
          <a:p>
            <a:pPr lvl="1">
              <a:lnSpc>
                <a:spcPct val="90000"/>
              </a:lnSpc>
              <a:spcBef>
                <a:spcPts val="1200"/>
              </a:spcBef>
              <a:spcAft>
                <a:spcPts val="300"/>
              </a:spcAft>
            </a:pPr>
            <a:r>
              <a:rPr lang="en-US" altLang="de-DE"/>
              <a:t>Excessive reliance on others to make major and minor life decisions</a:t>
            </a:r>
          </a:p>
          <a:p>
            <a:pPr lvl="1">
              <a:lnSpc>
                <a:spcPct val="90000"/>
              </a:lnSpc>
              <a:spcBef>
                <a:spcPts val="1200"/>
              </a:spcBef>
              <a:spcAft>
                <a:spcPts val="300"/>
              </a:spcAft>
            </a:pPr>
            <a:r>
              <a:rPr lang="en-US" altLang="de-DE"/>
              <a:t>Unreasonable fear of abandonment</a:t>
            </a:r>
          </a:p>
          <a:p>
            <a:pPr lvl="1">
              <a:lnSpc>
                <a:spcPct val="90000"/>
              </a:lnSpc>
              <a:spcBef>
                <a:spcPts val="1200"/>
              </a:spcBef>
              <a:spcAft>
                <a:spcPts val="300"/>
              </a:spcAft>
            </a:pPr>
            <a:r>
              <a:rPr lang="en-US" altLang="de-DE"/>
              <a:t>Tendency to be clingy and submissive in interpersonal relationships </a:t>
            </a:r>
          </a:p>
          <a:p>
            <a:pPr>
              <a:lnSpc>
                <a:spcPct val="90000"/>
              </a:lnSpc>
              <a:spcBef>
                <a:spcPts val="1200"/>
              </a:spcBef>
              <a:spcAft>
                <a:spcPts val="300"/>
              </a:spcAft>
            </a:pPr>
            <a:r>
              <a:rPr lang="en-US" altLang="de-DE" i="1"/>
              <a:t>The Causes</a:t>
            </a:r>
          </a:p>
          <a:p>
            <a:pPr lvl="1">
              <a:lnSpc>
                <a:spcPct val="90000"/>
              </a:lnSpc>
              <a:spcBef>
                <a:spcPts val="1200"/>
              </a:spcBef>
              <a:spcAft>
                <a:spcPts val="300"/>
              </a:spcAft>
            </a:pPr>
            <a:r>
              <a:rPr lang="en-US" altLang="de-DE"/>
              <a:t>Still largely unclear</a:t>
            </a:r>
          </a:p>
          <a:p>
            <a:pPr lvl="1">
              <a:lnSpc>
                <a:spcPct val="90000"/>
              </a:lnSpc>
              <a:spcBef>
                <a:spcPts val="1200"/>
              </a:spcBef>
              <a:spcAft>
                <a:spcPts val="300"/>
              </a:spcAft>
            </a:pPr>
            <a:r>
              <a:rPr lang="en-US" altLang="de-DE"/>
              <a:t>Linked to early disruptions in learning independence</a:t>
            </a:r>
          </a:p>
          <a:p>
            <a:pPr>
              <a:lnSpc>
                <a:spcPct val="90000"/>
              </a:lnSpc>
              <a:spcBef>
                <a:spcPts val="1200"/>
              </a:spcBef>
              <a:spcAft>
                <a:spcPts val="300"/>
              </a:spcAft>
            </a:pPr>
            <a:r>
              <a:rPr lang="en-US" altLang="de-DE" i="1"/>
              <a:t>Treatment Options </a:t>
            </a:r>
          </a:p>
          <a:p>
            <a:pPr lvl="1">
              <a:lnSpc>
                <a:spcPct val="90000"/>
              </a:lnSpc>
              <a:spcBef>
                <a:spcPts val="1200"/>
              </a:spcBef>
              <a:spcAft>
                <a:spcPts val="300"/>
              </a:spcAft>
            </a:pPr>
            <a:r>
              <a:rPr lang="en-US" altLang="de-DE"/>
              <a:t>Research on treatment efficacy is lacking</a:t>
            </a:r>
          </a:p>
          <a:p>
            <a:pPr lvl="1">
              <a:lnSpc>
                <a:spcPct val="90000"/>
              </a:lnSpc>
              <a:spcBef>
                <a:spcPts val="1200"/>
              </a:spcBef>
              <a:spcAft>
                <a:spcPts val="300"/>
              </a:spcAft>
            </a:pPr>
            <a:r>
              <a:rPr lang="en-US" altLang="de-DE"/>
              <a:t>Therapy typically progresses gradually </a:t>
            </a:r>
          </a:p>
          <a:p>
            <a:pPr lvl="1">
              <a:lnSpc>
                <a:spcPct val="90000"/>
              </a:lnSpc>
              <a:spcBef>
                <a:spcPts val="1200"/>
              </a:spcBef>
              <a:spcAft>
                <a:spcPts val="300"/>
              </a:spcAft>
            </a:pPr>
            <a:r>
              <a:rPr lang="en-US" altLang="de-DE"/>
              <a:t>Treatment targets include skills that foster independence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40452D39-2013-487D-9381-C2B8D726A972}"/>
              </a:ext>
            </a:extLst>
          </p:cNvPr>
          <p:cNvSpPr>
            <a:spLocks noGrp="1" noChangeArrowheads="1"/>
          </p:cNvSpPr>
          <p:nvPr>
            <p:ph type="title"/>
          </p:nvPr>
        </p:nvSpPr>
        <p:spPr/>
        <p:txBody>
          <a:bodyPr/>
          <a:lstStyle/>
          <a:p>
            <a:r>
              <a:rPr lang="en-US" altLang="de-DE" sz="2800" b="0"/>
              <a:t>Cluster C:  Obsessive-Compulsive Personality D.</a:t>
            </a:r>
          </a:p>
        </p:txBody>
      </p:sp>
      <p:sp>
        <p:nvSpPr>
          <p:cNvPr id="30723" name="Rectangle 3">
            <a:extLst>
              <a:ext uri="{FF2B5EF4-FFF2-40B4-BE49-F238E27FC236}">
                <a16:creationId xmlns:a16="http://schemas.microsoft.com/office/drawing/2014/main" id="{03A5D8DE-AF68-4272-B9D3-C867006EA899}"/>
              </a:ext>
            </a:extLst>
          </p:cNvPr>
          <p:cNvSpPr>
            <a:spLocks noGrp="1" noChangeArrowheads="1"/>
          </p:cNvSpPr>
          <p:nvPr>
            <p:ph type="body" idx="1"/>
          </p:nvPr>
        </p:nvSpPr>
        <p:spPr/>
        <p:txBody>
          <a:bodyPr/>
          <a:lstStyle/>
          <a:p>
            <a:pPr>
              <a:lnSpc>
                <a:spcPct val="90000"/>
              </a:lnSpc>
              <a:spcBef>
                <a:spcPts val="1200"/>
              </a:spcBef>
              <a:spcAft>
                <a:spcPts val="300"/>
              </a:spcAft>
            </a:pPr>
            <a:r>
              <a:rPr lang="en-US" altLang="de-DE" i="1"/>
              <a:t>Overview and Clinical Features</a:t>
            </a:r>
          </a:p>
          <a:p>
            <a:pPr lvl="1">
              <a:lnSpc>
                <a:spcPct val="90000"/>
              </a:lnSpc>
              <a:spcBef>
                <a:spcPts val="1200"/>
              </a:spcBef>
              <a:spcAft>
                <a:spcPts val="300"/>
              </a:spcAft>
            </a:pPr>
            <a:r>
              <a:rPr lang="en-US" altLang="de-DE"/>
              <a:t>Excessive and rigid fixation on doing things the right way</a:t>
            </a:r>
          </a:p>
          <a:p>
            <a:pPr lvl="1">
              <a:lnSpc>
                <a:spcPct val="90000"/>
              </a:lnSpc>
              <a:spcBef>
                <a:spcPts val="1200"/>
              </a:spcBef>
              <a:spcAft>
                <a:spcPts val="300"/>
              </a:spcAft>
            </a:pPr>
            <a:r>
              <a:rPr lang="en-US" altLang="de-DE"/>
              <a:t>Tend to be highly perfectionistic, orderly, and emotionally shallow</a:t>
            </a:r>
          </a:p>
          <a:p>
            <a:pPr lvl="1">
              <a:lnSpc>
                <a:spcPct val="90000"/>
              </a:lnSpc>
              <a:spcBef>
                <a:spcPts val="1200"/>
              </a:spcBef>
              <a:spcAft>
                <a:spcPts val="300"/>
              </a:spcAft>
            </a:pPr>
            <a:r>
              <a:rPr lang="en-US" altLang="de-DE"/>
              <a:t>Obsessions and compulsions, as in OCD, are rare</a:t>
            </a:r>
          </a:p>
          <a:p>
            <a:pPr>
              <a:lnSpc>
                <a:spcPct val="90000"/>
              </a:lnSpc>
              <a:spcBef>
                <a:spcPts val="1200"/>
              </a:spcBef>
              <a:spcAft>
                <a:spcPts val="300"/>
              </a:spcAft>
            </a:pPr>
            <a:r>
              <a:rPr lang="en-US" altLang="de-DE" i="1"/>
              <a:t>The Causes</a:t>
            </a:r>
          </a:p>
          <a:p>
            <a:pPr lvl="1">
              <a:lnSpc>
                <a:spcPct val="90000"/>
              </a:lnSpc>
              <a:spcBef>
                <a:spcPts val="1200"/>
              </a:spcBef>
              <a:spcAft>
                <a:spcPts val="300"/>
              </a:spcAft>
            </a:pPr>
            <a:r>
              <a:rPr lang="en-US" altLang="de-DE"/>
              <a:t>Are largely unknown</a:t>
            </a:r>
          </a:p>
          <a:p>
            <a:pPr>
              <a:lnSpc>
                <a:spcPct val="90000"/>
              </a:lnSpc>
              <a:spcBef>
                <a:spcPts val="1200"/>
              </a:spcBef>
              <a:spcAft>
                <a:spcPts val="300"/>
              </a:spcAft>
            </a:pPr>
            <a:r>
              <a:rPr lang="en-US" altLang="de-DE" i="1"/>
              <a:t>Treatment Options </a:t>
            </a:r>
          </a:p>
          <a:p>
            <a:pPr lvl="1">
              <a:lnSpc>
                <a:spcPct val="90000"/>
              </a:lnSpc>
              <a:spcBef>
                <a:spcPts val="1200"/>
              </a:spcBef>
              <a:spcAft>
                <a:spcPts val="300"/>
              </a:spcAft>
            </a:pPr>
            <a:r>
              <a:rPr lang="en-US" altLang="de-DE"/>
              <a:t>Data supporting treatment are limited</a:t>
            </a:r>
          </a:p>
          <a:p>
            <a:pPr lvl="1">
              <a:lnSpc>
                <a:spcPct val="90000"/>
              </a:lnSpc>
              <a:spcBef>
                <a:spcPts val="1200"/>
              </a:spcBef>
              <a:spcAft>
                <a:spcPts val="300"/>
              </a:spcAft>
            </a:pPr>
            <a:r>
              <a:rPr lang="en-US" altLang="de-DE"/>
              <a:t>Treatment may address fears related to the need for orderliness</a:t>
            </a:r>
          </a:p>
          <a:p>
            <a:pPr lvl="1">
              <a:lnSpc>
                <a:spcPct val="90000"/>
              </a:lnSpc>
              <a:spcBef>
                <a:spcPts val="1200"/>
              </a:spcBef>
              <a:spcAft>
                <a:spcPts val="300"/>
              </a:spcAft>
            </a:pPr>
            <a:r>
              <a:rPr lang="en-US" altLang="de-DE"/>
              <a:t>Other targets include rumination, procrastination, and feelings of inadequacy</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DCEC1B9C-3EF4-43AB-B3A4-0BB080709791}"/>
              </a:ext>
            </a:extLst>
          </p:cNvPr>
          <p:cNvSpPr>
            <a:spLocks noGrp="1" noChangeArrowheads="1"/>
          </p:cNvSpPr>
          <p:nvPr>
            <p:ph type="title"/>
          </p:nvPr>
        </p:nvSpPr>
        <p:spPr/>
        <p:txBody>
          <a:bodyPr/>
          <a:lstStyle/>
          <a:p>
            <a:r>
              <a:rPr lang="en-US" altLang="de-DE" sz="2800"/>
              <a:t> Therapies for Personality Disorders </a:t>
            </a:r>
          </a:p>
        </p:txBody>
      </p:sp>
      <p:sp>
        <p:nvSpPr>
          <p:cNvPr id="38915" name="Rectangle 3">
            <a:extLst>
              <a:ext uri="{FF2B5EF4-FFF2-40B4-BE49-F238E27FC236}">
                <a16:creationId xmlns:a16="http://schemas.microsoft.com/office/drawing/2014/main" id="{4DBD9E48-7371-49B3-BAD3-70F067B07756}"/>
              </a:ext>
            </a:extLst>
          </p:cNvPr>
          <p:cNvSpPr>
            <a:spLocks noGrp="1" noChangeArrowheads="1"/>
          </p:cNvSpPr>
          <p:nvPr>
            <p:ph type="body" idx="1"/>
          </p:nvPr>
        </p:nvSpPr>
        <p:spPr>
          <a:xfrm>
            <a:off x="881063" y="2349500"/>
            <a:ext cx="7772400" cy="3959225"/>
          </a:xfrm>
        </p:spPr>
        <p:txBody>
          <a:bodyPr/>
          <a:lstStyle/>
          <a:p>
            <a:pPr>
              <a:lnSpc>
                <a:spcPct val="120000"/>
              </a:lnSpc>
            </a:pPr>
            <a:r>
              <a:rPr lang="en-US" altLang="de-DE" sz="2000"/>
              <a:t>Ultimate goal is to turn disorder into style</a:t>
            </a:r>
          </a:p>
          <a:p>
            <a:pPr>
              <a:lnSpc>
                <a:spcPct val="120000"/>
              </a:lnSpc>
            </a:pPr>
            <a:r>
              <a:rPr lang="en-US" altLang="de-DE" sz="2000"/>
              <a:t>Often treated in context of comorbid Axis I diagnosis</a:t>
            </a:r>
          </a:p>
          <a:p>
            <a:pPr>
              <a:lnSpc>
                <a:spcPct val="120000"/>
              </a:lnSpc>
            </a:pPr>
            <a:r>
              <a:rPr lang="en-US" altLang="de-DE" sz="2000"/>
              <a:t>Psychotropic medication may be prescribed based on Axis I features it resembles</a:t>
            </a:r>
          </a:p>
          <a:p>
            <a:pPr>
              <a:lnSpc>
                <a:spcPct val="120000"/>
              </a:lnSpc>
            </a:pPr>
            <a:r>
              <a:rPr lang="en-US" altLang="de-DE" sz="2000"/>
              <a:t>Psychodynamic therapy looks at childhood problems underlying personality disorder</a:t>
            </a:r>
          </a:p>
          <a:p>
            <a:pPr>
              <a:lnSpc>
                <a:spcPct val="120000"/>
              </a:lnSpc>
            </a:pPr>
            <a:r>
              <a:rPr lang="en-US" altLang="de-DE" sz="2000"/>
              <a:t>Behavioral and cognitive approaches look at individual problems that reflect personality disorder</a:t>
            </a:r>
          </a:p>
        </p:txBody>
      </p:sp>
      <p:sp>
        <p:nvSpPr>
          <p:cNvPr id="38916" name="Text Box 4">
            <a:extLst>
              <a:ext uri="{FF2B5EF4-FFF2-40B4-BE49-F238E27FC236}">
                <a16:creationId xmlns:a16="http://schemas.microsoft.com/office/drawing/2014/main" id="{E0B4183F-A5FE-4474-8B80-8F209A26D291}"/>
              </a:ext>
            </a:extLst>
          </p:cNvPr>
          <p:cNvSpPr txBox="1">
            <a:spLocks noChangeArrowheads="1"/>
          </p:cNvSpPr>
          <p:nvPr/>
        </p:nvSpPr>
        <p:spPr bwMode="auto">
          <a:xfrm>
            <a:off x="971550" y="1403350"/>
            <a:ext cx="34210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CH" altLang="de-DE" sz="3600"/>
              <a:t>Disorder</a:t>
            </a:r>
          </a:p>
        </p:txBody>
      </p:sp>
      <p:sp>
        <p:nvSpPr>
          <p:cNvPr id="38917" name="Text Box 5">
            <a:extLst>
              <a:ext uri="{FF2B5EF4-FFF2-40B4-BE49-F238E27FC236}">
                <a16:creationId xmlns:a16="http://schemas.microsoft.com/office/drawing/2014/main" id="{61D48627-6C8B-4DE6-8F38-3DB4A125DDB3}"/>
              </a:ext>
            </a:extLst>
          </p:cNvPr>
          <p:cNvSpPr txBox="1">
            <a:spLocks noChangeArrowheads="1"/>
          </p:cNvSpPr>
          <p:nvPr/>
        </p:nvSpPr>
        <p:spPr bwMode="auto">
          <a:xfrm>
            <a:off x="5832475" y="1404938"/>
            <a:ext cx="27908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CH" altLang="de-DE" sz="3600"/>
              <a:t>Style</a:t>
            </a:r>
          </a:p>
        </p:txBody>
      </p:sp>
      <p:sp>
        <p:nvSpPr>
          <p:cNvPr id="38918" name="AutoShape 6">
            <a:extLst>
              <a:ext uri="{FF2B5EF4-FFF2-40B4-BE49-F238E27FC236}">
                <a16:creationId xmlns:a16="http://schemas.microsoft.com/office/drawing/2014/main" id="{03A260F2-351A-485F-A03C-C8D7C08BC929}"/>
              </a:ext>
            </a:extLst>
          </p:cNvPr>
          <p:cNvSpPr>
            <a:spLocks noChangeArrowheads="1"/>
          </p:cNvSpPr>
          <p:nvPr/>
        </p:nvSpPr>
        <p:spPr bwMode="auto">
          <a:xfrm>
            <a:off x="3581400" y="1500188"/>
            <a:ext cx="1890713" cy="449262"/>
          </a:xfrm>
          <a:prstGeom prst="rightArrow">
            <a:avLst>
              <a:gd name="adj1" fmla="val 50000"/>
              <a:gd name="adj2" fmla="val 105212"/>
            </a:avLst>
          </a:prstGeom>
          <a:gradFill rotWithShape="1">
            <a:gsLst>
              <a:gs pos="0">
                <a:srgbClr val="4D0808"/>
              </a:gs>
              <a:gs pos="30000">
                <a:srgbClr val="FF0300"/>
              </a:gs>
              <a:gs pos="55000">
                <a:srgbClr val="FF7A00"/>
              </a:gs>
              <a:gs pos="100000">
                <a:srgbClr val="FFF200"/>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91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91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9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4E9E4739-1FC5-49C6-BDAF-4582240E7925}"/>
              </a:ext>
            </a:extLst>
          </p:cNvPr>
          <p:cNvSpPr>
            <a:spLocks noGrp="1" noChangeArrowheads="1"/>
          </p:cNvSpPr>
          <p:nvPr>
            <p:ph type="title"/>
          </p:nvPr>
        </p:nvSpPr>
        <p:spPr/>
        <p:txBody>
          <a:bodyPr/>
          <a:lstStyle/>
          <a:p>
            <a:r>
              <a:rPr lang="de-CH" altLang="de-DE" sz="2800"/>
              <a:t>The inner struggle</a:t>
            </a:r>
            <a:endParaRPr lang="en-GB" altLang="de-DE" sz="2800"/>
          </a:p>
        </p:txBody>
      </p:sp>
      <p:sp>
        <p:nvSpPr>
          <p:cNvPr id="64515" name="Rectangle 3">
            <a:extLst>
              <a:ext uri="{FF2B5EF4-FFF2-40B4-BE49-F238E27FC236}">
                <a16:creationId xmlns:a16="http://schemas.microsoft.com/office/drawing/2014/main" id="{7D626961-7DD1-4FAF-886A-872749439FA7}"/>
              </a:ext>
            </a:extLst>
          </p:cNvPr>
          <p:cNvSpPr>
            <a:spLocks noGrp="1" noChangeArrowheads="1"/>
          </p:cNvSpPr>
          <p:nvPr>
            <p:ph type="body" idx="1"/>
          </p:nvPr>
        </p:nvSpPr>
        <p:spPr/>
        <p:txBody>
          <a:bodyPr/>
          <a:lstStyle/>
          <a:p>
            <a:pPr>
              <a:lnSpc>
                <a:spcPct val="80000"/>
              </a:lnSpc>
            </a:pPr>
            <a:r>
              <a:rPr lang="de-CH" altLang="de-DE" sz="2000"/>
              <a:t>„</a:t>
            </a:r>
            <a:r>
              <a:rPr lang="en-US" altLang="de-DE" sz="2000"/>
              <a:t>I find then a law, that, when I would do good, evil is present with me. </a:t>
            </a:r>
          </a:p>
          <a:p>
            <a:pPr>
              <a:lnSpc>
                <a:spcPct val="80000"/>
              </a:lnSpc>
            </a:pPr>
            <a:r>
              <a:rPr lang="en-US" altLang="de-DE" sz="2000"/>
              <a:t>For I delight in the law of God after the inward man:</a:t>
            </a:r>
            <a:br>
              <a:rPr lang="en-US" altLang="de-DE" sz="2000"/>
            </a:br>
            <a:endParaRPr lang="en-US" altLang="de-DE" sz="2000"/>
          </a:p>
          <a:p>
            <a:pPr>
              <a:lnSpc>
                <a:spcPct val="80000"/>
              </a:lnSpc>
            </a:pPr>
            <a:r>
              <a:rPr lang="en-US" altLang="de-DE" sz="2000"/>
              <a:t>But I see another law in my members warring against the law of my mind, and bringing me into captivity to the law of sin which is in my members,</a:t>
            </a:r>
          </a:p>
          <a:p>
            <a:pPr>
              <a:lnSpc>
                <a:spcPct val="80000"/>
              </a:lnSpc>
              <a:buFont typeface="Wingdings" panose="05000000000000000000" pitchFamily="2" charset="2"/>
              <a:buNone/>
            </a:pPr>
            <a:endParaRPr lang="en-US" altLang="de-DE" sz="2000"/>
          </a:p>
          <a:p>
            <a:pPr>
              <a:lnSpc>
                <a:spcPct val="80000"/>
              </a:lnSpc>
            </a:pPr>
            <a:endParaRPr lang="de-CH" altLang="de-DE" sz="2000"/>
          </a:p>
          <a:p>
            <a:pPr>
              <a:lnSpc>
                <a:spcPct val="80000"/>
              </a:lnSpc>
            </a:pPr>
            <a:endParaRPr lang="de-CH" altLang="de-DE" sz="2000"/>
          </a:p>
          <a:p>
            <a:pPr>
              <a:lnSpc>
                <a:spcPct val="80000"/>
              </a:lnSpc>
            </a:pPr>
            <a:r>
              <a:rPr lang="de-CH" altLang="de-DE" sz="2000"/>
              <a:t>(The apostle Paul – Romans 7,21–23)</a:t>
            </a:r>
            <a:endParaRPr lang="en-GB" altLang="de-DE" sz="20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819A3FE1-E439-4835-A814-99942B325FF8}"/>
              </a:ext>
            </a:extLst>
          </p:cNvPr>
          <p:cNvSpPr>
            <a:spLocks noGrp="1" noChangeArrowheads="1"/>
          </p:cNvSpPr>
          <p:nvPr>
            <p:ph type="title"/>
          </p:nvPr>
        </p:nvSpPr>
        <p:spPr/>
        <p:txBody>
          <a:bodyPr/>
          <a:lstStyle/>
          <a:p>
            <a:r>
              <a:rPr lang="de-CH" altLang="de-DE" sz="2800"/>
              <a:t>„the other law“</a:t>
            </a:r>
            <a:endParaRPr lang="en-GB" altLang="de-DE" sz="2800"/>
          </a:p>
        </p:txBody>
      </p:sp>
      <p:sp>
        <p:nvSpPr>
          <p:cNvPr id="65539" name="Rectangle 3">
            <a:extLst>
              <a:ext uri="{FF2B5EF4-FFF2-40B4-BE49-F238E27FC236}">
                <a16:creationId xmlns:a16="http://schemas.microsoft.com/office/drawing/2014/main" id="{2DA25850-0EAF-496A-90DC-6F273B844A5D}"/>
              </a:ext>
            </a:extLst>
          </p:cNvPr>
          <p:cNvSpPr>
            <a:spLocks noGrp="1" noChangeArrowheads="1"/>
          </p:cNvSpPr>
          <p:nvPr>
            <p:ph type="body" idx="1"/>
          </p:nvPr>
        </p:nvSpPr>
        <p:spPr/>
        <p:txBody>
          <a:bodyPr/>
          <a:lstStyle/>
          <a:p>
            <a:r>
              <a:rPr lang="de-CH" altLang="de-DE"/>
              <a:t>attitudes, actions and words which can hurt others.</a:t>
            </a:r>
          </a:p>
          <a:p>
            <a:r>
              <a:rPr lang="de-CH" altLang="de-DE"/>
              <a:t>Drives, feelings, and thoughts which can poison our inner world</a:t>
            </a:r>
            <a:br>
              <a:rPr lang="de-CH" altLang="de-DE"/>
            </a:br>
            <a:endParaRPr lang="de-CH" altLang="de-DE"/>
          </a:p>
          <a:p>
            <a:r>
              <a:rPr lang="de-CH" altLang="de-DE"/>
              <a:t>Anxiety (Neuroticism)</a:t>
            </a:r>
          </a:p>
          <a:p>
            <a:endParaRPr lang="de-CH" altLang="de-DE"/>
          </a:p>
          <a:p>
            <a:r>
              <a:rPr lang="de-CH" altLang="de-DE"/>
              <a:t>Lack of energy (gr. oligopsychos, astheneia)</a:t>
            </a:r>
            <a:endParaRPr lang="en-GB" altLang="de-DE"/>
          </a:p>
        </p:txBody>
      </p:sp>
      <p:sp>
        <p:nvSpPr>
          <p:cNvPr id="65540" name="Oval 4">
            <a:extLst>
              <a:ext uri="{FF2B5EF4-FFF2-40B4-BE49-F238E27FC236}">
                <a16:creationId xmlns:a16="http://schemas.microsoft.com/office/drawing/2014/main" id="{79FFE909-FCEC-4C1F-BD59-361A0D63C322}"/>
              </a:ext>
            </a:extLst>
          </p:cNvPr>
          <p:cNvSpPr>
            <a:spLocks noChangeArrowheads="1"/>
          </p:cNvSpPr>
          <p:nvPr/>
        </p:nvSpPr>
        <p:spPr bwMode="auto">
          <a:xfrm>
            <a:off x="5584825" y="4745038"/>
            <a:ext cx="3038475" cy="696912"/>
          </a:xfrm>
          <a:prstGeom prst="ellipse">
            <a:avLst/>
          </a:prstGeom>
          <a:solidFill>
            <a:srgbClr val="66CCFF"/>
          </a:solidFill>
          <a:ln>
            <a:noFill/>
          </a:ln>
          <a:effectLst/>
          <a:extLst>
            <a:ext uri="{91240B29-F687-4F45-9708-019B960494DF}">
              <a14:hiddenLine xmlns:a14="http://schemas.microsoft.com/office/drawing/2010/main" w="12700" algn="ctr">
                <a:solidFill>
                  <a:srgbClr val="8A17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algn="ctr">
              <a:spcBef>
                <a:spcPct val="50000"/>
              </a:spcBef>
              <a:spcAft>
                <a:spcPct val="30000"/>
              </a:spcAft>
              <a:buClr>
                <a:schemeClr val="hlink"/>
              </a:buClr>
            </a:pPr>
            <a:r>
              <a:rPr lang="de-CH" altLang="de-DE" sz="2800" b="1">
                <a:latin typeface="Tahoma" panose="020B0604030504040204" pitchFamily="34" charset="0"/>
              </a:rPr>
              <a:t>WEAKNESS</a:t>
            </a:r>
            <a:endParaRPr lang="en-GB" altLang="de-DE" sz="2800" b="1">
              <a:latin typeface="Tahoma" panose="020B0604030504040204" pitchFamily="34" charset="0"/>
            </a:endParaRPr>
          </a:p>
        </p:txBody>
      </p:sp>
      <p:sp>
        <p:nvSpPr>
          <p:cNvPr id="65541" name="Oval 5">
            <a:extLst>
              <a:ext uri="{FF2B5EF4-FFF2-40B4-BE49-F238E27FC236}">
                <a16:creationId xmlns:a16="http://schemas.microsoft.com/office/drawing/2014/main" id="{F07466BC-160A-4D0E-9920-602E471C4B8E}"/>
              </a:ext>
            </a:extLst>
          </p:cNvPr>
          <p:cNvSpPr>
            <a:spLocks noChangeArrowheads="1"/>
          </p:cNvSpPr>
          <p:nvPr/>
        </p:nvSpPr>
        <p:spPr bwMode="auto">
          <a:xfrm>
            <a:off x="6310313" y="2133600"/>
            <a:ext cx="1627187" cy="696913"/>
          </a:xfrm>
          <a:prstGeom prst="ellipse">
            <a:avLst/>
          </a:prstGeom>
          <a:solidFill>
            <a:srgbClr val="FF6600"/>
          </a:solidFill>
          <a:ln>
            <a:noFill/>
          </a:ln>
          <a:effectLst/>
          <a:extLst>
            <a:ext uri="{91240B29-F687-4F45-9708-019B960494DF}">
              <a14:hiddenLine xmlns:a14="http://schemas.microsoft.com/office/drawing/2010/main" w="12700" algn="ctr">
                <a:solidFill>
                  <a:srgbClr val="8A17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algn="ctr">
              <a:spcBef>
                <a:spcPct val="50000"/>
              </a:spcBef>
              <a:spcAft>
                <a:spcPct val="30000"/>
              </a:spcAft>
              <a:buClr>
                <a:schemeClr val="hlink"/>
              </a:buClr>
            </a:pPr>
            <a:r>
              <a:rPr lang="de-CH" altLang="de-DE" sz="2800" b="1">
                <a:latin typeface="Tahoma" panose="020B0604030504040204" pitchFamily="34" charset="0"/>
              </a:rPr>
              <a:t>„SIN“</a:t>
            </a:r>
            <a:endParaRPr lang="en-GB" altLang="de-DE" sz="2800" b="1">
              <a:latin typeface="Tahoma" panose="020B0604030504040204" pitchFamily="34" charset="0"/>
            </a:endParaRPr>
          </a:p>
        </p:txBody>
      </p:sp>
      <p:sp>
        <p:nvSpPr>
          <p:cNvPr id="65542" name="Line 6">
            <a:extLst>
              <a:ext uri="{FF2B5EF4-FFF2-40B4-BE49-F238E27FC236}">
                <a16:creationId xmlns:a16="http://schemas.microsoft.com/office/drawing/2014/main" id="{378F6CE5-69E0-408E-AE2E-E1E5F91CCCE9}"/>
              </a:ext>
            </a:extLst>
          </p:cNvPr>
          <p:cNvSpPr>
            <a:spLocks noChangeShapeType="1"/>
          </p:cNvSpPr>
          <p:nvPr/>
        </p:nvSpPr>
        <p:spPr bwMode="auto">
          <a:xfrm>
            <a:off x="749300" y="3987800"/>
            <a:ext cx="8077200" cy="0"/>
          </a:xfrm>
          <a:prstGeom prst="line">
            <a:avLst/>
          </a:prstGeom>
          <a:noFill/>
          <a:ln w="76200">
            <a:solidFill>
              <a:srgbClr val="6699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de-CH"/>
          </a:p>
        </p:txBody>
      </p:sp>
      <p:sp>
        <p:nvSpPr>
          <p:cNvPr id="65543" name="Text Box 7">
            <a:extLst>
              <a:ext uri="{FF2B5EF4-FFF2-40B4-BE49-F238E27FC236}">
                <a16:creationId xmlns:a16="http://schemas.microsoft.com/office/drawing/2014/main" id="{3E7B9C86-C1E7-49AA-9599-DA88697F4588}"/>
              </a:ext>
            </a:extLst>
          </p:cNvPr>
          <p:cNvSpPr txBox="1">
            <a:spLocks noChangeArrowheads="1"/>
          </p:cNvSpPr>
          <p:nvPr/>
        </p:nvSpPr>
        <p:spPr bwMode="auto">
          <a:xfrm>
            <a:off x="5799138" y="6351588"/>
            <a:ext cx="2903537" cy="274637"/>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12700" algn="ctr">
                <a:solidFill>
                  <a:srgbClr val="8A17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spcAft>
                <a:spcPct val="30000"/>
              </a:spcAft>
              <a:buClr>
                <a:schemeClr val="hlink"/>
              </a:buClr>
            </a:pPr>
            <a:r>
              <a:rPr lang="de-CH" altLang="de-DE" sz="1200">
                <a:latin typeface="Tahoma" panose="020B0604030504040204" pitchFamily="34" charset="0"/>
              </a:rPr>
              <a:t>(1. Thess. 5,14;  2. Kor. 12,9)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5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553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553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554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55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p:bldP spid="65540" grpId="0" animBg="1"/>
      <p:bldP spid="6554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97A9BDC9-1B97-4614-8E15-EA8BCD6B4133}"/>
              </a:ext>
            </a:extLst>
          </p:cNvPr>
          <p:cNvSpPr>
            <a:spLocks noGrp="1" noChangeArrowheads="1"/>
          </p:cNvSpPr>
          <p:nvPr>
            <p:ph type="title"/>
          </p:nvPr>
        </p:nvSpPr>
        <p:spPr/>
        <p:txBody>
          <a:bodyPr/>
          <a:lstStyle/>
          <a:p>
            <a:r>
              <a:rPr lang="de-CH" altLang="de-DE" sz="2800"/>
              <a:t>Areas of tension</a:t>
            </a:r>
            <a:endParaRPr lang="en-GB" altLang="de-DE" sz="2800"/>
          </a:p>
        </p:txBody>
      </p:sp>
      <p:sp>
        <p:nvSpPr>
          <p:cNvPr id="68611" name="Oval 3">
            <a:extLst>
              <a:ext uri="{FF2B5EF4-FFF2-40B4-BE49-F238E27FC236}">
                <a16:creationId xmlns:a16="http://schemas.microsoft.com/office/drawing/2014/main" id="{635E6F80-5C12-4677-9ABD-303EB734F615}"/>
              </a:ext>
            </a:extLst>
          </p:cNvPr>
          <p:cNvSpPr>
            <a:spLocks noChangeArrowheads="1"/>
          </p:cNvSpPr>
          <p:nvPr/>
        </p:nvSpPr>
        <p:spPr bwMode="auto">
          <a:xfrm>
            <a:off x="1752600" y="2073275"/>
            <a:ext cx="6172200" cy="38100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68612" name="Rectangle 4">
            <a:extLst>
              <a:ext uri="{FF2B5EF4-FFF2-40B4-BE49-F238E27FC236}">
                <a16:creationId xmlns:a16="http://schemas.microsoft.com/office/drawing/2014/main" id="{CA7F2460-3848-44E1-ABFF-1FB43FE9AE3A}"/>
              </a:ext>
            </a:extLst>
          </p:cNvPr>
          <p:cNvSpPr>
            <a:spLocks noChangeArrowheads="1"/>
          </p:cNvSpPr>
          <p:nvPr/>
        </p:nvSpPr>
        <p:spPr bwMode="auto">
          <a:xfrm>
            <a:off x="1143000" y="3521075"/>
            <a:ext cx="2057400" cy="914400"/>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ct val="90000"/>
              </a:lnSpc>
            </a:pPr>
            <a:r>
              <a:rPr lang="en-US" altLang="de-DE" sz="1800">
                <a:latin typeface="Tahoma" panose="020B0604030504040204" pitchFamily="34" charset="0"/>
              </a:rPr>
              <a:t>Needs, desires</a:t>
            </a:r>
          </a:p>
          <a:p>
            <a:pPr>
              <a:lnSpc>
                <a:spcPct val="90000"/>
              </a:lnSpc>
            </a:pPr>
            <a:r>
              <a:rPr lang="en-US" altLang="de-DE" sz="1800">
                <a:latin typeface="Tahoma" panose="020B0604030504040204" pitchFamily="34" charset="0"/>
              </a:rPr>
              <a:t>Drives, Impulses</a:t>
            </a:r>
          </a:p>
          <a:p>
            <a:pPr>
              <a:lnSpc>
                <a:spcPct val="90000"/>
              </a:lnSpc>
            </a:pPr>
            <a:r>
              <a:rPr lang="en-US" altLang="de-DE" sz="1800">
                <a:latin typeface="Tahoma" panose="020B0604030504040204" pitchFamily="34" charset="0"/>
              </a:rPr>
              <a:t>Emotions</a:t>
            </a:r>
          </a:p>
        </p:txBody>
      </p:sp>
      <p:sp>
        <p:nvSpPr>
          <p:cNvPr id="68613" name="Rectangle 5">
            <a:extLst>
              <a:ext uri="{FF2B5EF4-FFF2-40B4-BE49-F238E27FC236}">
                <a16:creationId xmlns:a16="http://schemas.microsoft.com/office/drawing/2014/main" id="{584467D0-79A8-4E88-A9B2-C32DAE556E3F}"/>
              </a:ext>
            </a:extLst>
          </p:cNvPr>
          <p:cNvSpPr>
            <a:spLocks noChangeArrowheads="1"/>
          </p:cNvSpPr>
          <p:nvPr/>
        </p:nvSpPr>
        <p:spPr bwMode="auto">
          <a:xfrm>
            <a:off x="3657600" y="1692275"/>
            <a:ext cx="2362200" cy="914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r>
              <a:rPr lang="en-US" altLang="de-DE" sz="1400">
                <a:latin typeface="Tahoma" panose="020B0604030504040204" pitchFamily="34" charset="0"/>
              </a:rPr>
              <a:t>I want to do what is right and good, pleasing to God.</a:t>
            </a:r>
          </a:p>
          <a:p>
            <a:r>
              <a:rPr lang="en-US" altLang="de-DE" sz="1400">
                <a:latin typeface="Tahoma" panose="020B0604030504040204" pitchFamily="34" charset="0"/>
              </a:rPr>
              <a:t>*** other ideals ??</a:t>
            </a:r>
          </a:p>
        </p:txBody>
      </p:sp>
      <p:sp>
        <p:nvSpPr>
          <p:cNvPr id="68614" name="Rectangle 6">
            <a:extLst>
              <a:ext uri="{FF2B5EF4-FFF2-40B4-BE49-F238E27FC236}">
                <a16:creationId xmlns:a16="http://schemas.microsoft.com/office/drawing/2014/main" id="{39561DC8-4087-4CCF-86EC-5CE43B9F19AA}"/>
              </a:ext>
            </a:extLst>
          </p:cNvPr>
          <p:cNvSpPr>
            <a:spLocks noChangeArrowheads="1"/>
          </p:cNvSpPr>
          <p:nvPr/>
        </p:nvSpPr>
        <p:spPr bwMode="auto">
          <a:xfrm>
            <a:off x="3657600" y="1539875"/>
            <a:ext cx="2362200" cy="3048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de-DE" sz="1800" b="1">
                <a:latin typeface="Arial Black" panose="020B0A04020102020204" pitchFamily="34" charset="0"/>
              </a:rPr>
              <a:t>I D E A L S</a:t>
            </a:r>
          </a:p>
        </p:txBody>
      </p:sp>
      <p:sp>
        <p:nvSpPr>
          <p:cNvPr id="68615" name="Rectangle 7">
            <a:extLst>
              <a:ext uri="{FF2B5EF4-FFF2-40B4-BE49-F238E27FC236}">
                <a16:creationId xmlns:a16="http://schemas.microsoft.com/office/drawing/2014/main" id="{EE9EE9C6-6C3F-4E63-946C-5A29F7E80C0A}"/>
              </a:ext>
            </a:extLst>
          </p:cNvPr>
          <p:cNvSpPr>
            <a:spLocks noChangeArrowheads="1"/>
          </p:cNvSpPr>
          <p:nvPr/>
        </p:nvSpPr>
        <p:spPr bwMode="auto">
          <a:xfrm>
            <a:off x="3657600" y="5386388"/>
            <a:ext cx="2362200" cy="113823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r>
              <a:rPr lang="en-US" altLang="de-DE" sz="1400">
                <a:latin typeface="Tahoma" panose="020B0604030504040204" pitchFamily="34" charset="0"/>
              </a:rPr>
              <a:t>General life situation</a:t>
            </a:r>
          </a:p>
          <a:p>
            <a:r>
              <a:rPr lang="en-US" altLang="de-DE" sz="1400">
                <a:latin typeface="Tahoma" panose="020B0604030504040204" pitchFamily="34" charset="0"/>
              </a:rPr>
              <a:t>Social network</a:t>
            </a:r>
          </a:p>
          <a:p>
            <a:r>
              <a:rPr lang="en-US" altLang="de-DE" sz="1400">
                <a:latin typeface="Tahoma" panose="020B0604030504040204" pitchFamily="34" charset="0"/>
              </a:rPr>
              <a:t>Physical/emotional constitution</a:t>
            </a:r>
          </a:p>
        </p:txBody>
      </p:sp>
      <p:sp>
        <p:nvSpPr>
          <p:cNvPr id="68616" name="Rectangle 8">
            <a:extLst>
              <a:ext uri="{FF2B5EF4-FFF2-40B4-BE49-F238E27FC236}">
                <a16:creationId xmlns:a16="http://schemas.microsoft.com/office/drawing/2014/main" id="{B9C3F2F0-0AE8-4E2A-8E58-7ED269C6FD14}"/>
              </a:ext>
            </a:extLst>
          </p:cNvPr>
          <p:cNvSpPr>
            <a:spLocks noChangeArrowheads="1"/>
          </p:cNvSpPr>
          <p:nvPr/>
        </p:nvSpPr>
        <p:spPr bwMode="auto">
          <a:xfrm>
            <a:off x="3657600" y="5197475"/>
            <a:ext cx="2362200" cy="379413"/>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de-DE" sz="1800" b="1">
                <a:latin typeface="Arial Black" panose="020B0A04020102020204" pitchFamily="34" charset="0"/>
              </a:rPr>
              <a:t>R E A L I T Y</a:t>
            </a:r>
          </a:p>
        </p:txBody>
      </p:sp>
      <p:sp>
        <p:nvSpPr>
          <p:cNvPr id="68617" name="Text Box 9">
            <a:extLst>
              <a:ext uri="{FF2B5EF4-FFF2-40B4-BE49-F238E27FC236}">
                <a16:creationId xmlns:a16="http://schemas.microsoft.com/office/drawing/2014/main" id="{FDAC2D48-3604-4F18-A2A3-C6FECA4B2C13}"/>
              </a:ext>
            </a:extLst>
          </p:cNvPr>
          <p:cNvSpPr txBox="1">
            <a:spLocks noChangeArrowheads="1"/>
          </p:cNvSpPr>
          <p:nvPr/>
        </p:nvSpPr>
        <p:spPr bwMode="auto">
          <a:xfrm>
            <a:off x="7010400" y="5502275"/>
            <a:ext cx="2133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de-DE" i="1">
                <a:latin typeface="Tahoma" panose="020B0604030504040204" pitchFamily="34" charset="0"/>
              </a:rPr>
              <a:t>External</a:t>
            </a:r>
            <a:br>
              <a:rPr lang="en-US" altLang="de-DE" i="1">
                <a:latin typeface="Tahoma" panose="020B0604030504040204" pitchFamily="34" charset="0"/>
              </a:rPr>
            </a:br>
            <a:r>
              <a:rPr lang="en-US" altLang="de-DE" i="1">
                <a:latin typeface="Tahoma" panose="020B0604030504040204" pitchFamily="34" charset="0"/>
              </a:rPr>
              <a:t>Framework</a:t>
            </a:r>
          </a:p>
        </p:txBody>
      </p:sp>
      <p:sp>
        <p:nvSpPr>
          <p:cNvPr id="68618" name="Text Box 10">
            <a:extLst>
              <a:ext uri="{FF2B5EF4-FFF2-40B4-BE49-F238E27FC236}">
                <a16:creationId xmlns:a16="http://schemas.microsoft.com/office/drawing/2014/main" id="{4381C2A4-6C06-4EB8-B884-7C1095F42142}"/>
              </a:ext>
            </a:extLst>
          </p:cNvPr>
          <p:cNvSpPr txBox="1">
            <a:spLocks noChangeArrowheads="1"/>
          </p:cNvSpPr>
          <p:nvPr/>
        </p:nvSpPr>
        <p:spPr bwMode="auto">
          <a:xfrm>
            <a:off x="971550" y="1700213"/>
            <a:ext cx="2133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de-DE" i="1">
                <a:latin typeface="Tahoma" panose="020B0604030504040204" pitchFamily="34" charset="0"/>
              </a:rPr>
              <a:t>Inner</a:t>
            </a:r>
            <a:br>
              <a:rPr lang="en-US" altLang="de-DE" i="1">
                <a:latin typeface="Tahoma" panose="020B0604030504040204" pitchFamily="34" charset="0"/>
              </a:rPr>
            </a:br>
            <a:r>
              <a:rPr lang="en-US" altLang="de-DE" i="1">
                <a:latin typeface="Tahoma" panose="020B0604030504040204" pitchFamily="34" charset="0"/>
              </a:rPr>
              <a:t>Experience</a:t>
            </a:r>
          </a:p>
        </p:txBody>
      </p:sp>
      <p:sp>
        <p:nvSpPr>
          <p:cNvPr id="68619" name="Rectangle 11">
            <a:extLst>
              <a:ext uri="{FF2B5EF4-FFF2-40B4-BE49-F238E27FC236}">
                <a16:creationId xmlns:a16="http://schemas.microsoft.com/office/drawing/2014/main" id="{36A0C349-C6CD-4F13-B6EA-2497288CEB1E}"/>
              </a:ext>
            </a:extLst>
          </p:cNvPr>
          <p:cNvSpPr>
            <a:spLocks noChangeArrowheads="1"/>
          </p:cNvSpPr>
          <p:nvPr/>
        </p:nvSpPr>
        <p:spPr bwMode="auto">
          <a:xfrm>
            <a:off x="6553200" y="3521075"/>
            <a:ext cx="2057400" cy="914400"/>
          </a:xfrm>
          <a:prstGeom prst="rect">
            <a:avLst/>
          </a:prstGeom>
          <a:solidFill>
            <a:srgbClr val="FFCC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r">
              <a:lnSpc>
                <a:spcPct val="90000"/>
              </a:lnSpc>
            </a:pPr>
            <a:r>
              <a:rPr lang="en-US" altLang="de-DE" sz="1800">
                <a:latin typeface="Tahoma" panose="020B0604030504040204" pitchFamily="34" charset="0"/>
              </a:rPr>
              <a:t>(Sub)cultural</a:t>
            </a:r>
            <a:br>
              <a:rPr lang="en-US" altLang="de-DE" sz="1800">
                <a:latin typeface="Tahoma" panose="020B0604030504040204" pitchFamily="34" charset="0"/>
              </a:rPr>
            </a:br>
            <a:r>
              <a:rPr lang="en-US" altLang="de-DE" sz="1800">
                <a:latin typeface="Tahoma" panose="020B0604030504040204" pitchFamily="34" charset="0"/>
              </a:rPr>
              <a:t>rules und </a:t>
            </a:r>
            <a:br>
              <a:rPr lang="en-US" altLang="de-DE" sz="1800">
                <a:latin typeface="Tahoma" panose="020B0604030504040204" pitchFamily="34" charset="0"/>
              </a:rPr>
            </a:br>
            <a:r>
              <a:rPr lang="en-US" altLang="de-DE" sz="1800">
                <a:latin typeface="Tahoma" panose="020B0604030504040204" pitchFamily="34" charset="0"/>
              </a:rPr>
              <a:t>limitations</a:t>
            </a:r>
          </a:p>
        </p:txBody>
      </p:sp>
      <p:sp>
        <p:nvSpPr>
          <p:cNvPr id="68620" name="AutoShape 12">
            <a:extLst>
              <a:ext uri="{FF2B5EF4-FFF2-40B4-BE49-F238E27FC236}">
                <a16:creationId xmlns:a16="http://schemas.microsoft.com/office/drawing/2014/main" id="{897FF441-F330-495C-BEAF-037804D526CE}"/>
              </a:ext>
            </a:extLst>
          </p:cNvPr>
          <p:cNvSpPr>
            <a:spLocks noChangeArrowheads="1"/>
          </p:cNvSpPr>
          <p:nvPr/>
        </p:nvSpPr>
        <p:spPr bwMode="auto">
          <a:xfrm>
            <a:off x="3352800" y="2759075"/>
            <a:ext cx="2971800" cy="2362200"/>
          </a:xfrm>
          <a:custGeom>
            <a:avLst/>
            <a:gdLst>
              <a:gd name="G0" fmla="+- 6480 0 0"/>
              <a:gd name="G1" fmla="+- 8640 0 0"/>
              <a:gd name="G2" fmla="+- 4320 0 0"/>
              <a:gd name="G3" fmla="+- 21600 0 6480"/>
              <a:gd name="G4" fmla="+- 21600 0 8640"/>
              <a:gd name="G5" fmla="+- 21600 0 4320"/>
              <a:gd name="G6" fmla="+- 6480 0 10800"/>
              <a:gd name="G7" fmla="+- 8640 0 10800"/>
              <a:gd name="G8" fmla="*/ G7 4320 G6"/>
              <a:gd name="G9" fmla="+- 21600 0 G8"/>
              <a:gd name="T0" fmla="*/ G8 w 21600"/>
              <a:gd name="T1" fmla="*/ G1 h 21600"/>
              <a:gd name="T2" fmla="*/ G9 w 21600"/>
              <a:gd name="T3" fmla="*/ G4 h 21600"/>
            </a:gdLst>
            <a:ahLst/>
            <a:cxnLst>
              <a:cxn ang="0">
                <a:pos x="r" y="vc"/>
              </a:cxn>
              <a:cxn ang="5400000">
                <a:pos x="hc" y="b"/>
              </a:cxn>
              <a:cxn ang="10800000">
                <a:pos x="l" y="vc"/>
              </a:cxn>
              <a:cxn ang="16200000">
                <a:pos x="hc" y="t"/>
              </a:cxn>
            </a:cxnLst>
            <a:rect l="T0" t="T1" r="T2" b="T3"/>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gradFill rotWithShape="0">
            <a:gsLst>
              <a:gs pos="0">
                <a:srgbClr val="FFCC66"/>
              </a:gs>
              <a:gs pos="100000">
                <a:srgbClr val="FFFF66"/>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AA927CA0-A79A-451B-B31A-991550FCFA8D}"/>
              </a:ext>
            </a:extLst>
          </p:cNvPr>
          <p:cNvSpPr>
            <a:spLocks noGrp="1" noChangeArrowheads="1"/>
          </p:cNvSpPr>
          <p:nvPr>
            <p:ph type="title"/>
          </p:nvPr>
        </p:nvSpPr>
        <p:spPr/>
        <p:txBody>
          <a:bodyPr/>
          <a:lstStyle/>
          <a:p>
            <a:endParaRPr lang="de-CH" altLang="de-DE"/>
          </a:p>
        </p:txBody>
      </p:sp>
      <p:pic>
        <p:nvPicPr>
          <p:cNvPr id="75779" name="Picture 3">
            <a:extLst>
              <a:ext uri="{FF2B5EF4-FFF2-40B4-BE49-F238E27FC236}">
                <a16:creationId xmlns:a16="http://schemas.microsoft.com/office/drawing/2014/main" id="{F41E6619-D796-4848-91A3-07ED89F0D98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9388" y="-336550"/>
            <a:ext cx="8732837" cy="7594600"/>
          </a:xfrm>
          <a:noFill/>
          <a:ln/>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12700" cap="flat" cmpd="sng" algn="ctr">
                <a:solidFill>
                  <a:srgbClr val="8A1700"/>
                </a:solidFill>
                <a:prstDash val="solid"/>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4FA7607C-55A8-4691-945C-EABFACB74E39}"/>
              </a:ext>
            </a:extLst>
          </p:cNvPr>
          <p:cNvSpPr>
            <a:spLocks noGrp="1" noChangeArrowheads="1"/>
          </p:cNvSpPr>
          <p:nvPr>
            <p:ph type="title"/>
          </p:nvPr>
        </p:nvSpPr>
        <p:spPr>
          <a:xfrm>
            <a:off x="703263" y="419100"/>
            <a:ext cx="8204200" cy="571500"/>
          </a:xfrm>
        </p:spPr>
        <p:txBody>
          <a:bodyPr/>
          <a:lstStyle/>
          <a:p>
            <a:r>
              <a:rPr lang="de-CH" altLang="de-DE" sz="2800"/>
              <a:t>Conflicts: Which values are important to us?</a:t>
            </a:r>
            <a:endParaRPr lang="en-GB" altLang="de-DE" sz="2800"/>
          </a:p>
        </p:txBody>
      </p:sp>
      <p:sp>
        <p:nvSpPr>
          <p:cNvPr id="69635" name="Line 3">
            <a:extLst>
              <a:ext uri="{FF2B5EF4-FFF2-40B4-BE49-F238E27FC236}">
                <a16:creationId xmlns:a16="http://schemas.microsoft.com/office/drawing/2014/main" id="{8365007C-64E5-4EA4-B002-F8044CD049E5}"/>
              </a:ext>
            </a:extLst>
          </p:cNvPr>
          <p:cNvSpPr>
            <a:spLocks noChangeShapeType="1"/>
          </p:cNvSpPr>
          <p:nvPr/>
        </p:nvSpPr>
        <p:spPr bwMode="auto">
          <a:xfrm flipV="1">
            <a:off x="1387475" y="1200150"/>
            <a:ext cx="0" cy="51117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69636" name="Line 4">
            <a:extLst>
              <a:ext uri="{FF2B5EF4-FFF2-40B4-BE49-F238E27FC236}">
                <a16:creationId xmlns:a16="http://schemas.microsoft.com/office/drawing/2014/main" id="{8E0FAA58-04FC-484C-BC6A-7636DCDD5C94}"/>
              </a:ext>
            </a:extLst>
          </p:cNvPr>
          <p:cNvSpPr>
            <a:spLocks noChangeShapeType="1"/>
          </p:cNvSpPr>
          <p:nvPr/>
        </p:nvSpPr>
        <p:spPr bwMode="auto">
          <a:xfrm>
            <a:off x="1387475" y="6311900"/>
            <a:ext cx="6734175" cy="15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69637" name="Text Box 5">
            <a:extLst>
              <a:ext uri="{FF2B5EF4-FFF2-40B4-BE49-F238E27FC236}">
                <a16:creationId xmlns:a16="http://schemas.microsoft.com/office/drawing/2014/main" id="{A2B089AC-33CD-49DD-8A8E-D8344297C543}"/>
              </a:ext>
            </a:extLst>
          </p:cNvPr>
          <p:cNvSpPr txBox="1">
            <a:spLocks noChangeArrowheads="1"/>
          </p:cNvSpPr>
          <p:nvPr/>
        </p:nvSpPr>
        <p:spPr bwMode="auto">
          <a:xfrm rot="16200000">
            <a:off x="278606" y="1912145"/>
            <a:ext cx="17938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de-CH" altLang="de-DE" sz="1800">
                <a:latin typeface="Arial" panose="020B0604020202020204" pitchFamily="34" charset="0"/>
              </a:rPr>
              <a:t>Relationship</a:t>
            </a:r>
          </a:p>
        </p:txBody>
      </p:sp>
      <p:sp>
        <p:nvSpPr>
          <p:cNvPr id="69638" name="Text Box 6">
            <a:extLst>
              <a:ext uri="{FF2B5EF4-FFF2-40B4-BE49-F238E27FC236}">
                <a16:creationId xmlns:a16="http://schemas.microsoft.com/office/drawing/2014/main" id="{5FA472A5-38F7-4F1B-B91A-D6F0F411B7A3}"/>
              </a:ext>
            </a:extLst>
          </p:cNvPr>
          <p:cNvSpPr txBox="1">
            <a:spLocks noChangeArrowheads="1"/>
          </p:cNvSpPr>
          <p:nvPr/>
        </p:nvSpPr>
        <p:spPr bwMode="auto">
          <a:xfrm>
            <a:off x="6537325" y="5894388"/>
            <a:ext cx="2305050" cy="7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de-CH" altLang="de-DE" sz="1800">
                <a:latin typeface="Arial" panose="020B0604020202020204" pitchFamily="34" charset="0"/>
              </a:rPr>
              <a:t>Needs</a:t>
            </a:r>
          </a:p>
          <a:p>
            <a:pPr eaLnBrk="1" hangingPunct="1">
              <a:spcBef>
                <a:spcPct val="50000"/>
              </a:spcBef>
            </a:pPr>
            <a:r>
              <a:rPr lang="de-CH" altLang="de-DE" sz="1800">
                <a:latin typeface="Arial" panose="020B0604020202020204" pitchFamily="34" charset="0"/>
              </a:rPr>
              <a:t>Practical questions</a:t>
            </a:r>
          </a:p>
        </p:txBody>
      </p:sp>
      <p:grpSp>
        <p:nvGrpSpPr>
          <p:cNvPr id="69639" name="Group 7">
            <a:extLst>
              <a:ext uri="{FF2B5EF4-FFF2-40B4-BE49-F238E27FC236}">
                <a16:creationId xmlns:a16="http://schemas.microsoft.com/office/drawing/2014/main" id="{DB778B5C-6CB4-42CA-8B5D-854BF7318DAE}"/>
              </a:ext>
            </a:extLst>
          </p:cNvPr>
          <p:cNvGrpSpPr>
            <a:grpSpLocks/>
          </p:cNvGrpSpPr>
          <p:nvPr/>
        </p:nvGrpSpPr>
        <p:grpSpPr bwMode="auto">
          <a:xfrm>
            <a:off x="1641475" y="1849438"/>
            <a:ext cx="6623050" cy="3816350"/>
            <a:chOff x="1066" y="618"/>
            <a:chExt cx="4172" cy="2404"/>
          </a:xfrm>
        </p:grpSpPr>
        <p:sp>
          <p:nvSpPr>
            <p:cNvPr id="69640" name="Rectangle 8">
              <a:extLst>
                <a:ext uri="{FF2B5EF4-FFF2-40B4-BE49-F238E27FC236}">
                  <a16:creationId xmlns:a16="http://schemas.microsoft.com/office/drawing/2014/main" id="{4300B85B-A777-41F2-BBB7-DDCCA05CDE3E}"/>
                </a:ext>
              </a:extLst>
            </p:cNvPr>
            <p:cNvSpPr>
              <a:spLocks noChangeArrowheads="1"/>
            </p:cNvSpPr>
            <p:nvPr/>
          </p:nvSpPr>
          <p:spPr bwMode="auto">
            <a:xfrm>
              <a:off x="2336" y="981"/>
              <a:ext cx="1679" cy="1679"/>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69641" name="Text Box 9">
              <a:extLst>
                <a:ext uri="{FF2B5EF4-FFF2-40B4-BE49-F238E27FC236}">
                  <a16:creationId xmlns:a16="http://schemas.microsoft.com/office/drawing/2014/main" id="{18636A84-4446-4F40-A6B8-C4AF01508516}"/>
                </a:ext>
              </a:extLst>
            </p:cNvPr>
            <p:cNvSpPr txBox="1">
              <a:spLocks noChangeArrowheads="1"/>
            </p:cNvSpPr>
            <p:nvPr/>
          </p:nvSpPr>
          <p:spPr bwMode="auto">
            <a:xfrm>
              <a:off x="2485" y="1677"/>
              <a:ext cx="138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de-CH" altLang="de-DE" b="1">
                  <a:latin typeface="Arial" panose="020B0604020202020204" pitchFamily="34" charset="0"/>
                </a:rPr>
                <a:t>Compromise</a:t>
              </a:r>
            </a:p>
          </p:txBody>
        </p:sp>
        <p:sp>
          <p:nvSpPr>
            <p:cNvPr id="69642" name="Text Box 10">
              <a:extLst>
                <a:ext uri="{FF2B5EF4-FFF2-40B4-BE49-F238E27FC236}">
                  <a16:creationId xmlns:a16="http://schemas.microsoft.com/office/drawing/2014/main" id="{584F572F-DA33-43E3-B01D-29377FACC732}"/>
                </a:ext>
              </a:extLst>
            </p:cNvPr>
            <p:cNvSpPr txBox="1">
              <a:spLocks noChangeArrowheads="1"/>
            </p:cNvSpPr>
            <p:nvPr/>
          </p:nvSpPr>
          <p:spPr bwMode="auto">
            <a:xfrm>
              <a:off x="4059" y="1022"/>
              <a:ext cx="99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de-CH" altLang="de-DE" b="1">
                  <a:latin typeface="Arial" panose="020B0604020202020204" pitchFamily="34" charset="0"/>
                </a:rPr>
                <a:t>Solving</a:t>
              </a:r>
            </a:p>
          </p:txBody>
        </p:sp>
        <p:sp>
          <p:nvSpPr>
            <p:cNvPr id="69643" name="Text Box 11">
              <a:extLst>
                <a:ext uri="{FF2B5EF4-FFF2-40B4-BE49-F238E27FC236}">
                  <a16:creationId xmlns:a16="http://schemas.microsoft.com/office/drawing/2014/main" id="{EA7B888E-4347-4338-B623-6F143C144D5E}"/>
                </a:ext>
              </a:extLst>
            </p:cNvPr>
            <p:cNvSpPr txBox="1">
              <a:spLocks noChangeArrowheads="1"/>
            </p:cNvSpPr>
            <p:nvPr/>
          </p:nvSpPr>
          <p:spPr bwMode="auto">
            <a:xfrm>
              <a:off x="4059" y="2388"/>
              <a:ext cx="117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de-CH" altLang="de-DE" b="1">
                  <a:latin typeface="Arial" panose="020B0604020202020204" pitchFamily="34" charset="0"/>
                </a:rPr>
                <a:t>Winning</a:t>
              </a:r>
            </a:p>
          </p:txBody>
        </p:sp>
        <p:sp>
          <p:nvSpPr>
            <p:cNvPr id="69644" name="Text Box 12">
              <a:extLst>
                <a:ext uri="{FF2B5EF4-FFF2-40B4-BE49-F238E27FC236}">
                  <a16:creationId xmlns:a16="http://schemas.microsoft.com/office/drawing/2014/main" id="{3640C24D-121C-4970-9A37-2E9AD2C65307}"/>
                </a:ext>
              </a:extLst>
            </p:cNvPr>
            <p:cNvSpPr txBox="1">
              <a:spLocks noChangeArrowheads="1"/>
            </p:cNvSpPr>
            <p:nvPr/>
          </p:nvSpPr>
          <p:spPr bwMode="auto">
            <a:xfrm>
              <a:off x="1156" y="2387"/>
              <a:ext cx="113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1" hangingPunct="1">
                <a:spcBef>
                  <a:spcPct val="50000"/>
                </a:spcBef>
              </a:pPr>
              <a:r>
                <a:rPr lang="de-CH" altLang="de-DE" b="1">
                  <a:latin typeface="Arial" panose="020B0604020202020204" pitchFamily="34" charset="0"/>
                </a:rPr>
                <a:t>Retreating</a:t>
              </a:r>
            </a:p>
          </p:txBody>
        </p:sp>
        <p:sp>
          <p:nvSpPr>
            <p:cNvPr id="69645" name="Text Box 13">
              <a:extLst>
                <a:ext uri="{FF2B5EF4-FFF2-40B4-BE49-F238E27FC236}">
                  <a16:creationId xmlns:a16="http://schemas.microsoft.com/office/drawing/2014/main" id="{299B56E2-7520-4642-B83E-A1835E920471}"/>
                </a:ext>
              </a:extLst>
            </p:cNvPr>
            <p:cNvSpPr txBox="1">
              <a:spLocks noChangeArrowheads="1"/>
            </p:cNvSpPr>
            <p:nvPr/>
          </p:nvSpPr>
          <p:spPr bwMode="auto">
            <a:xfrm>
              <a:off x="1066" y="1022"/>
              <a:ext cx="122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1" hangingPunct="1">
                <a:spcBef>
                  <a:spcPct val="50000"/>
                </a:spcBef>
              </a:pPr>
              <a:r>
                <a:rPr lang="de-CH" altLang="de-DE" b="1">
                  <a:latin typeface="Arial" panose="020B0604020202020204" pitchFamily="34" charset="0"/>
                </a:rPr>
                <a:t>Giving way</a:t>
              </a:r>
            </a:p>
          </p:txBody>
        </p:sp>
        <p:sp>
          <p:nvSpPr>
            <p:cNvPr id="69646" name="Text Box 14">
              <a:extLst>
                <a:ext uri="{FF2B5EF4-FFF2-40B4-BE49-F238E27FC236}">
                  <a16:creationId xmlns:a16="http://schemas.microsoft.com/office/drawing/2014/main" id="{037C7F46-2E46-4824-86AB-7F926E829BFE}"/>
                </a:ext>
              </a:extLst>
            </p:cNvPr>
            <p:cNvSpPr txBox="1">
              <a:spLocks noChangeArrowheads="1"/>
            </p:cNvSpPr>
            <p:nvPr/>
          </p:nvSpPr>
          <p:spPr bwMode="auto">
            <a:xfrm>
              <a:off x="2245" y="2686"/>
              <a:ext cx="1905"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lnSpc>
                  <a:spcPct val="90000"/>
                </a:lnSpc>
                <a:spcBef>
                  <a:spcPct val="50000"/>
                </a:spcBef>
              </a:pPr>
              <a:r>
                <a:rPr lang="de-CH" altLang="de-DE" sz="1600"/>
                <a:t>Low view</a:t>
              </a:r>
              <a:br>
                <a:rPr lang="de-CH" altLang="de-DE" sz="1600"/>
              </a:br>
              <a:r>
                <a:rPr lang="de-CH" altLang="de-DE" sz="1600"/>
                <a:t>of relationship</a:t>
              </a:r>
            </a:p>
          </p:txBody>
        </p:sp>
        <p:sp>
          <p:nvSpPr>
            <p:cNvPr id="69647" name="Text Box 15">
              <a:extLst>
                <a:ext uri="{FF2B5EF4-FFF2-40B4-BE49-F238E27FC236}">
                  <a16:creationId xmlns:a16="http://schemas.microsoft.com/office/drawing/2014/main" id="{17704EDD-9B66-48F0-9C96-073206075BB4}"/>
                </a:ext>
              </a:extLst>
            </p:cNvPr>
            <p:cNvSpPr txBox="1">
              <a:spLocks noChangeArrowheads="1"/>
            </p:cNvSpPr>
            <p:nvPr/>
          </p:nvSpPr>
          <p:spPr bwMode="auto">
            <a:xfrm>
              <a:off x="2245" y="618"/>
              <a:ext cx="1905"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lnSpc>
                  <a:spcPct val="90000"/>
                </a:lnSpc>
                <a:spcBef>
                  <a:spcPct val="50000"/>
                </a:spcBef>
              </a:pPr>
              <a:r>
                <a:rPr lang="de-CH" altLang="de-DE" sz="1600"/>
                <a:t>High view</a:t>
              </a:r>
              <a:br>
                <a:rPr lang="de-CH" altLang="de-DE" sz="1600"/>
              </a:br>
              <a:r>
                <a:rPr lang="de-CH" altLang="de-DE" sz="1600"/>
                <a:t>of relationship</a:t>
              </a:r>
            </a:p>
          </p:txBody>
        </p:sp>
        <p:sp>
          <p:nvSpPr>
            <p:cNvPr id="69648" name="Text Box 16">
              <a:extLst>
                <a:ext uri="{FF2B5EF4-FFF2-40B4-BE49-F238E27FC236}">
                  <a16:creationId xmlns:a16="http://schemas.microsoft.com/office/drawing/2014/main" id="{EF9F9183-3B32-4959-BD8F-C72FE132A86B}"/>
                </a:ext>
              </a:extLst>
            </p:cNvPr>
            <p:cNvSpPr txBox="1">
              <a:spLocks noChangeArrowheads="1"/>
            </p:cNvSpPr>
            <p:nvPr/>
          </p:nvSpPr>
          <p:spPr bwMode="auto">
            <a:xfrm>
              <a:off x="1292" y="1594"/>
              <a:ext cx="953" cy="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1" hangingPunct="1">
                <a:lnSpc>
                  <a:spcPct val="90000"/>
                </a:lnSpc>
                <a:spcBef>
                  <a:spcPct val="50000"/>
                </a:spcBef>
              </a:pPr>
              <a:r>
                <a:rPr lang="de-CH" altLang="de-DE" sz="1600"/>
                <a:t>Personal</a:t>
              </a:r>
              <a:br>
                <a:rPr lang="de-CH" altLang="de-DE" sz="1600"/>
              </a:br>
              <a:r>
                <a:rPr lang="de-CH" altLang="de-DE" sz="1600"/>
                <a:t>needs not</a:t>
              </a:r>
              <a:br>
                <a:rPr lang="de-CH" altLang="de-DE" sz="1600"/>
              </a:br>
              <a:r>
                <a:rPr lang="de-CH" altLang="de-DE" sz="1600"/>
                <a:t>met</a:t>
              </a:r>
            </a:p>
          </p:txBody>
        </p:sp>
        <p:sp>
          <p:nvSpPr>
            <p:cNvPr id="69649" name="Text Box 17">
              <a:extLst>
                <a:ext uri="{FF2B5EF4-FFF2-40B4-BE49-F238E27FC236}">
                  <a16:creationId xmlns:a16="http://schemas.microsoft.com/office/drawing/2014/main" id="{ACA106C9-329D-4960-AC52-CF808370C0BC}"/>
                </a:ext>
              </a:extLst>
            </p:cNvPr>
            <p:cNvSpPr txBox="1">
              <a:spLocks noChangeArrowheads="1"/>
            </p:cNvSpPr>
            <p:nvPr/>
          </p:nvSpPr>
          <p:spPr bwMode="auto">
            <a:xfrm>
              <a:off x="4105" y="1594"/>
              <a:ext cx="953" cy="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90000"/>
                </a:lnSpc>
                <a:spcBef>
                  <a:spcPct val="50000"/>
                </a:spcBef>
              </a:pPr>
              <a:r>
                <a:rPr lang="de-CH" altLang="de-DE" sz="1600"/>
                <a:t>Personal</a:t>
              </a:r>
              <a:br>
                <a:rPr lang="de-CH" altLang="de-DE" sz="1600"/>
              </a:br>
              <a:r>
                <a:rPr lang="de-CH" altLang="de-DE" sz="1600"/>
                <a:t>needs</a:t>
              </a:r>
              <a:br>
                <a:rPr lang="de-CH" altLang="de-DE" sz="1600"/>
              </a:br>
              <a:r>
                <a:rPr lang="de-CH" altLang="de-DE" sz="1600"/>
                <a:t>met</a:t>
              </a: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E25CF0B1-F765-4A76-A457-86A540DF4648}"/>
              </a:ext>
            </a:extLst>
          </p:cNvPr>
          <p:cNvSpPr>
            <a:spLocks noGrp="1" noChangeArrowheads="1"/>
          </p:cNvSpPr>
          <p:nvPr>
            <p:ph type="title"/>
          </p:nvPr>
        </p:nvSpPr>
        <p:spPr/>
        <p:txBody>
          <a:bodyPr/>
          <a:lstStyle/>
          <a:p>
            <a:r>
              <a:rPr lang="de-CH" altLang="de-DE" sz="2800"/>
              <a:t>Questions to ponder</a:t>
            </a:r>
            <a:endParaRPr lang="en-GB" altLang="de-DE" sz="2800"/>
          </a:p>
        </p:txBody>
      </p:sp>
      <p:sp>
        <p:nvSpPr>
          <p:cNvPr id="70659" name="Rectangle 3">
            <a:extLst>
              <a:ext uri="{FF2B5EF4-FFF2-40B4-BE49-F238E27FC236}">
                <a16:creationId xmlns:a16="http://schemas.microsoft.com/office/drawing/2014/main" id="{493BEA68-157E-4E50-B177-AD37631F74DC}"/>
              </a:ext>
            </a:extLst>
          </p:cNvPr>
          <p:cNvSpPr>
            <a:spLocks noGrp="1" noChangeArrowheads="1"/>
          </p:cNvSpPr>
          <p:nvPr>
            <p:ph type="body" idx="1"/>
          </p:nvPr>
        </p:nvSpPr>
        <p:spPr/>
        <p:txBody>
          <a:bodyPr/>
          <a:lstStyle/>
          <a:p>
            <a:r>
              <a:rPr lang="en-US" altLang="de-DE" sz="2800"/>
              <a:t>Where should I listen more to my heart?</a:t>
            </a:r>
          </a:p>
          <a:p>
            <a:r>
              <a:rPr lang="en-US" altLang="de-DE" sz="2800"/>
              <a:t>Where should I overcome my fears?</a:t>
            </a:r>
          </a:p>
          <a:p>
            <a:r>
              <a:rPr lang="en-US" altLang="de-DE" sz="2800"/>
              <a:t>Where do I need to have an open word or take a courageous decision?</a:t>
            </a:r>
          </a:p>
          <a:p>
            <a:r>
              <a:rPr lang="en-US" altLang="de-DE" sz="2800"/>
              <a:t>Where do I have to take back myself and my expectations of others?</a:t>
            </a:r>
          </a:p>
          <a:p>
            <a:r>
              <a:rPr lang="en-US" altLang="de-DE" sz="2800"/>
              <a:t>What can I add to a positive climate in a relationship or in a team?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06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06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065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06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A3100E02-0C0E-44A1-B52C-AD455BBAC4E5}"/>
              </a:ext>
            </a:extLst>
          </p:cNvPr>
          <p:cNvSpPr>
            <a:spLocks noGrp="1" noChangeArrowheads="1"/>
          </p:cNvSpPr>
          <p:nvPr>
            <p:ph type="body" idx="1"/>
          </p:nvPr>
        </p:nvSpPr>
        <p:spPr/>
        <p:txBody>
          <a:bodyPr/>
          <a:lstStyle/>
          <a:p>
            <a:pPr>
              <a:buFont typeface="Wingdings" panose="05000000000000000000" pitchFamily="2" charset="2"/>
              <a:buNone/>
            </a:pPr>
            <a:r>
              <a:rPr lang="en-US" altLang="de-DE" sz="3600"/>
              <a:t>Download this presentation from</a:t>
            </a:r>
          </a:p>
          <a:p>
            <a:endParaRPr lang="en-US" altLang="de-DE" sz="3600"/>
          </a:p>
          <a:p>
            <a:endParaRPr lang="en-US" altLang="de-DE" sz="3600"/>
          </a:p>
          <a:p>
            <a:pPr>
              <a:buFont typeface="Wingdings" panose="05000000000000000000" pitchFamily="2" charset="2"/>
              <a:buNone/>
            </a:pPr>
            <a:r>
              <a:rPr lang="en-US" altLang="de-DE" sz="3600" u="sng"/>
              <a:t>www.seminare-ps.net</a:t>
            </a:r>
          </a:p>
        </p:txBody>
      </p:sp>
      <p:sp>
        <p:nvSpPr>
          <p:cNvPr id="71683" name="Rectangle 3">
            <a:extLst>
              <a:ext uri="{FF2B5EF4-FFF2-40B4-BE49-F238E27FC236}">
                <a16:creationId xmlns:a16="http://schemas.microsoft.com/office/drawing/2014/main" id="{80CCE4AB-03AF-46F5-8B09-23EDBFC6A2C8}"/>
              </a:ext>
            </a:extLst>
          </p:cNvPr>
          <p:cNvSpPr>
            <a:spLocks noGrp="1" noChangeArrowheads="1"/>
          </p:cNvSpPr>
          <p:nvPr>
            <p:ph type="title"/>
          </p:nvPr>
        </p:nvSpPr>
        <p:spPr/>
        <p:txBody>
          <a:bodyPr/>
          <a:lstStyle/>
          <a:p>
            <a:endParaRPr lang="de-CH" altLang="de-DE"/>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ECD1923C-506F-4E9C-8BDA-9A4E3431953C}"/>
              </a:ext>
            </a:extLst>
          </p:cNvPr>
          <p:cNvSpPr>
            <a:spLocks noGrp="1" noChangeArrowheads="1"/>
          </p:cNvSpPr>
          <p:nvPr>
            <p:ph type="title"/>
          </p:nvPr>
        </p:nvSpPr>
        <p:spPr/>
        <p:txBody>
          <a:bodyPr/>
          <a:lstStyle/>
          <a:p>
            <a:r>
              <a:rPr lang="de-CH" altLang="de-DE" sz="2800"/>
              <a:t>What purpose does personality serve?</a:t>
            </a:r>
          </a:p>
        </p:txBody>
      </p:sp>
      <p:sp>
        <p:nvSpPr>
          <p:cNvPr id="76803" name="Rectangle 3">
            <a:extLst>
              <a:ext uri="{FF2B5EF4-FFF2-40B4-BE49-F238E27FC236}">
                <a16:creationId xmlns:a16="http://schemas.microsoft.com/office/drawing/2014/main" id="{EAA772E6-C3AC-42EA-B25E-D1C3385FF095}"/>
              </a:ext>
            </a:extLst>
          </p:cNvPr>
          <p:cNvSpPr>
            <a:spLocks noGrp="1" noChangeArrowheads="1"/>
          </p:cNvSpPr>
          <p:nvPr>
            <p:ph type="body" idx="1"/>
          </p:nvPr>
        </p:nvSpPr>
        <p:spPr/>
        <p:txBody>
          <a:bodyPr/>
          <a:lstStyle/>
          <a:p>
            <a:r>
              <a:rPr lang="de-CH" altLang="de-DE" sz="3200"/>
              <a:t>for myself or for society?</a:t>
            </a:r>
          </a:p>
          <a:p>
            <a:r>
              <a:rPr lang="de-CH" altLang="de-DE" sz="3200"/>
              <a:t>adaptation or creativity?</a:t>
            </a:r>
          </a:p>
          <a:p>
            <a:r>
              <a:rPr lang="de-CH" altLang="de-DE" sz="3200"/>
              <a:t>my wellbeing or survival?</a:t>
            </a:r>
            <a:endParaRPr lang="en-GB" altLang="de-DE" sz="3200"/>
          </a:p>
          <a:p>
            <a:endParaRPr lang="de-CH" altLang="de-DE" sz="32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6AD4B1B4-4346-4270-BEA4-F6915CF3220C}"/>
              </a:ext>
            </a:extLst>
          </p:cNvPr>
          <p:cNvSpPr>
            <a:spLocks noGrp="1" noChangeArrowheads="1"/>
          </p:cNvSpPr>
          <p:nvPr>
            <p:ph type="title"/>
          </p:nvPr>
        </p:nvSpPr>
        <p:spPr/>
        <p:txBody>
          <a:bodyPr/>
          <a:lstStyle/>
          <a:p>
            <a:r>
              <a:rPr lang="de-CH" altLang="de-DE" sz="2800"/>
              <a:t>Creativity or Survival?</a:t>
            </a:r>
            <a:endParaRPr lang="en-GB" altLang="de-DE" sz="2800"/>
          </a:p>
        </p:txBody>
      </p:sp>
      <p:pic>
        <p:nvPicPr>
          <p:cNvPr id="77827" name="Picture 3">
            <a:extLst>
              <a:ext uri="{FF2B5EF4-FFF2-40B4-BE49-F238E27FC236}">
                <a16:creationId xmlns:a16="http://schemas.microsoft.com/office/drawing/2014/main" id="{057D4F93-9BF4-486B-ABFE-FC50D70E4C34}"/>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014413" y="1449388"/>
            <a:ext cx="3546475" cy="4646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7828" name="Picture 4">
            <a:extLst>
              <a:ext uri="{FF2B5EF4-FFF2-40B4-BE49-F238E27FC236}">
                <a16:creationId xmlns:a16="http://schemas.microsoft.com/office/drawing/2014/main" id="{3E041C38-EFCD-419B-BFC8-87A3CBAB8511}"/>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875213" y="1616075"/>
            <a:ext cx="3932237" cy="4781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a:extLst>
              <a:ext uri="{FF2B5EF4-FFF2-40B4-BE49-F238E27FC236}">
                <a16:creationId xmlns:a16="http://schemas.microsoft.com/office/drawing/2014/main" id="{4A4B64D4-D312-4078-A165-89439312715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44538" y="1354138"/>
            <a:ext cx="8034337" cy="6007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9876" name="Rectangle 4">
            <a:extLst>
              <a:ext uri="{FF2B5EF4-FFF2-40B4-BE49-F238E27FC236}">
                <a16:creationId xmlns:a16="http://schemas.microsoft.com/office/drawing/2014/main" id="{ED948A91-2B0A-4E35-8FD3-40F979C188B8}"/>
              </a:ext>
            </a:extLst>
          </p:cNvPr>
          <p:cNvSpPr>
            <a:spLocks noGrp="1" noChangeArrowheads="1"/>
          </p:cNvSpPr>
          <p:nvPr>
            <p:ph type="title"/>
          </p:nvPr>
        </p:nvSpPr>
        <p:spPr/>
        <p:txBody>
          <a:bodyPr/>
          <a:lstStyle/>
          <a:p>
            <a:r>
              <a:rPr lang="de-CH" altLang="de-DE"/>
              <a:t>What is a healthy personality?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81BCD475-50D2-45D9-A692-354DA7677706}"/>
              </a:ext>
            </a:extLst>
          </p:cNvPr>
          <p:cNvSpPr>
            <a:spLocks noGrp="1" noChangeArrowheads="1"/>
          </p:cNvSpPr>
          <p:nvPr>
            <p:ph type="title"/>
          </p:nvPr>
        </p:nvSpPr>
        <p:spPr/>
        <p:txBody>
          <a:bodyPr/>
          <a:lstStyle/>
          <a:p>
            <a:r>
              <a:rPr lang="de-CH" altLang="de-DE" sz="2800"/>
              <a:t>What is a healthy personality?</a:t>
            </a:r>
            <a:endParaRPr lang="en-GB" altLang="de-DE" sz="2800"/>
          </a:p>
        </p:txBody>
      </p:sp>
      <p:sp>
        <p:nvSpPr>
          <p:cNvPr id="80899" name="Rectangle 3">
            <a:extLst>
              <a:ext uri="{FF2B5EF4-FFF2-40B4-BE49-F238E27FC236}">
                <a16:creationId xmlns:a16="http://schemas.microsoft.com/office/drawing/2014/main" id="{D50A0ACA-F127-4DDC-9174-C9099DE810AD}"/>
              </a:ext>
            </a:extLst>
          </p:cNvPr>
          <p:cNvSpPr>
            <a:spLocks noGrp="1" noChangeArrowheads="1"/>
          </p:cNvSpPr>
          <p:nvPr>
            <p:ph type="body" idx="1"/>
          </p:nvPr>
        </p:nvSpPr>
        <p:spPr/>
        <p:txBody>
          <a:bodyPr/>
          <a:lstStyle/>
          <a:p>
            <a:r>
              <a:rPr lang="de-CH" altLang="de-DE"/>
              <a:t>SHORT FORMULA: </a:t>
            </a:r>
            <a:br>
              <a:rPr lang="de-CH" altLang="de-DE"/>
            </a:br>
            <a:r>
              <a:rPr lang="de-CH" altLang="de-DE"/>
              <a:t>ability to enjoy, to relate and to work.</a:t>
            </a:r>
          </a:p>
          <a:p>
            <a:endParaRPr lang="de-CH" altLang="de-DE"/>
          </a:p>
          <a:p>
            <a:r>
              <a:rPr lang="de-DE" altLang="de-DE"/>
              <a:t>„Psychologically healthy with a positive development is a person who is able to utilize eight aspects or polarities – depending on life context or requirement – in a way that is situational or functional. “ (</a:t>
            </a:r>
            <a:r>
              <a:rPr lang="de-CH" altLang="de-DE"/>
              <a:t>Fiedler)</a:t>
            </a:r>
            <a:endParaRPr lang="en-GB" alt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08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08C383FF-D64E-4CBF-A196-B8D5F01C8119}"/>
              </a:ext>
            </a:extLst>
          </p:cNvPr>
          <p:cNvSpPr>
            <a:spLocks noGrp="1" noChangeArrowheads="1"/>
          </p:cNvSpPr>
          <p:nvPr>
            <p:ph type="body" idx="1"/>
          </p:nvPr>
        </p:nvSpPr>
        <p:spPr/>
        <p:txBody>
          <a:bodyPr/>
          <a:lstStyle/>
          <a:p>
            <a:pPr>
              <a:lnSpc>
                <a:spcPct val="90000"/>
              </a:lnSpc>
            </a:pPr>
            <a:r>
              <a:rPr lang="de-CH" altLang="de-DE"/>
              <a:t>Individuality, Independence.</a:t>
            </a:r>
          </a:p>
          <a:p>
            <a:pPr>
              <a:lnSpc>
                <a:spcPct val="90000"/>
              </a:lnSpc>
            </a:pPr>
            <a:r>
              <a:rPr lang="de-CH" altLang="de-DE"/>
              <a:t>Relationship, Attachment, Security.</a:t>
            </a:r>
          </a:p>
          <a:p>
            <a:pPr>
              <a:lnSpc>
                <a:spcPct val="90000"/>
              </a:lnSpc>
            </a:pPr>
            <a:r>
              <a:rPr lang="de-CH" altLang="de-DE"/>
              <a:t>Spontaneity, Desire for New Experiences, Instability.</a:t>
            </a:r>
          </a:p>
          <a:p>
            <a:pPr>
              <a:lnSpc>
                <a:spcPct val="90000"/>
              </a:lnSpc>
            </a:pPr>
            <a:r>
              <a:rPr lang="de-CH" altLang="de-DE"/>
              <a:t>Stability, Self control, Security.</a:t>
            </a:r>
          </a:p>
          <a:p>
            <a:pPr>
              <a:lnSpc>
                <a:spcPct val="90000"/>
              </a:lnSpc>
            </a:pPr>
            <a:r>
              <a:rPr lang="de-CH" altLang="de-DE"/>
              <a:t>Wellbeing, Pleasure.</a:t>
            </a:r>
          </a:p>
          <a:p>
            <a:pPr>
              <a:lnSpc>
                <a:spcPct val="90000"/>
              </a:lnSpc>
            </a:pPr>
            <a:r>
              <a:rPr lang="de-CH" altLang="de-DE"/>
              <a:t>Allowing and accepting pain, Melancholy</a:t>
            </a:r>
          </a:p>
          <a:p>
            <a:pPr>
              <a:lnSpc>
                <a:spcPct val="90000"/>
              </a:lnSpc>
            </a:pPr>
            <a:r>
              <a:rPr lang="de-CH" altLang="de-DE"/>
              <a:t>Actively structuring life  − Manipulation.</a:t>
            </a:r>
          </a:p>
          <a:p>
            <a:pPr>
              <a:lnSpc>
                <a:spcPct val="90000"/>
              </a:lnSpc>
            </a:pPr>
            <a:r>
              <a:rPr lang="de-CH" altLang="de-DE"/>
              <a:t>Passive Receiving, letting things happen.</a:t>
            </a:r>
          </a:p>
        </p:txBody>
      </p:sp>
      <p:sp>
        <p:nvSpPr>
          <p:cNvPr id="82947" name="Rectangle 3">
            <a:extLst>
              <a:ext uri="{FF2B5EF4-FFF2-40B4-BE49-F238E27FC236}">
                <a16:creationId xmlns:a16="http://schemas.microsoft.com/office/drawing/2014/main" id="{3D0B0353-46FC-4598-95BB-9BCD5A22BC9F}"/>
              </a:ext>
            </a:extLst>
          </p:cNvPr>
          <p:cNvSpPr>
            <a:spLocks noGrp="1" noChangeArrowheads="1"/>
          </p:cNvSpPr>
          <p:nvPr>
            <p:ph type="title"/>
          </p:nvPr>
        </p:nvSpPr>
        <p:spPr>
          <a:xfrm>
            <a:off x="685800" y="419100"/>
            <a:ext cx="8255000" cy="571500"/>
          </a:xfrm>
          <a:noFill/>
          <a:ln/>
        </p:spPr>
        <p:txBody>
          <a:bodyPr anchor="t"/>
          <a:lstStyle/>
          <a:p>
            <a:r>
              <a:rPr lang="de-CH" altLang="de-DE" b="0"/>
              <a:t>Eight Modalities of Personal Functioning</a:t>
            </a:r>
            <a:endParaRPr lang="en-GB" altLang="de-DE" b="0"/>
          </a:p>
        </p:txBody>
      </p:sp>
      <p:sp>
        <p:nvSpPr>
          <p:cNvPr id="82948" name="Text Box 4">
            <a:extLst>
              <a:ext uri="{FF2B5EF4-FFF2-40B4-BE49-F238E27FC236}">
                <a16:creationId xmlns:a16="http://schemas.microsoft.com/office/drawing/2014/main" id="{B16599F8-6E62-42DE-891B-C7A5B391CA74}"/>
              </a:ext>
            </a:extLst>
          </p:cNvPr>
          <p:cNvSpPr txBox="1">
            <a:spLocks noChangeArrowheads="1"/>
          </p:cNvSpPr>
          <p:nvPr/>
        </p:nvSpPr>
        <p:spPr bwMode="auto">
          <a:xfrm rot="16200000">
            <a:off x="7302500" y="4800600"/>
            <a:ext cx="2654300" cy="304800"/>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12700" algn="ctr">
                <a:solidFill>
                  <a:srgbClr val="8A17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spcAft>
                <a:spcPct val="30000"/>
              </a:spcAft>
              <a:buClr>
                <a:schemeClr val="hlink"/>
              </a:buClr>
            </a:pPr>
            <a:r>
              <a:rPr lang="de-CH" altLang="de-DE" sz="1400">
                <a:solidFill>
                  <a:schemeClr val="tx2"/>
                </a:solidFill>
                <a:latin typeface="Tahoma" panose="020B0604030504040204" pitchFamily="34" charset="0"/>
              </a:rPr>
              <a:t>(according to Fiedler/Millon)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94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94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294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294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2946">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2946">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2946">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294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0732044E-453B-4FD3-8F61-B1F03D936D92}"/>
              </a:ext>
            </a:extLst>
          </p:cNvPr>
          <p:cNvSpPr>
            <a:spLocks noGrp="1" noChangeArrowheads="1"/>
          </p:cNvSpPr>
          <p:nvPr>
            <p:ph type="title"/>
          </p:nvPr>
        </p:nvSpPr>
        <p:spPr/>
        <p:txBody>
          <a:bodyPr/>
          <a:lstStyle/>
          <a:p>
            <a:r>
              <a:rPr lang="de-CH" altLang="de-DE" b="0"/>
              <a:t>Common themes in normality</a:t>
            </a:r>
          </a:p>
        </p:txBody>
      </p:sp>
      <p:sp>
        <p:nvSpPr>
          <p:cNvPr id="56327" name="Rectangle 7">
            <a:extLst>
              <a:ext uri="{FF2B5EF4-FFF2-40B4-BE49-F238E27FC236}">
                <a16:creationId xmlns:a16="http://schemas.microsoft.com/office/drawing/2014/main" id="{602FAF2D-1D35-41F8-9167-E46BF0C39B65}"/>
              </a:ext>
            </a:extLst>
          </p:cNvPr>
          <p:cNvSpPr>
            <a:spLocks noGrp="1" noChangeArrowheads="1"/>
          </p:cNvSpPr>
          <p:nvPr>
            <p:ph type="body" sz="half" idx="1"/>
          </p:nvPr>
        </p:nvSpPr>
        <p:spPr>
          <a:xfrm>
            <a:off x="881063" y="1449388"/>
            <a:ext cx="4049712" cy="4646612"/>
          </a:xfrm>
        </p:spPr>
        <p:txBody>
          <a:bodyPr/>
          <a:lstStyle/>
          <a:p>
            <a:r>
              <a:rPr lang="en-US" altLang="de-DE" sz="2800"/>
              <a:t>strength of character</a:t>
            </a:r>
          </a:p>
          <a:p>
            <a:r>
              <a:rPr lang="en-US" altLang="de-DE" sz="2800"/>
              <a:t>ability to learn from experience</a:t>
            </a:r>
          </a:p>
          <a:p>
            <a:r>
              <a:rPr lang="en-US" altLang="de-DE" sz="2800"/>
              <a:t>ability to work</a:t>
            </a:r>
          </a:p>
          <a:p>
            <a:r>
              <a:rPr lang="en-US" altLang="de-DE" sz="2800"/>
              <a:t>ability to achieve insight</a:t>
            </a:r>
          </a:p>
          <a:p>
            <a:r>
              <a:rPr lang="en-US" altLang="de-DE" sz="2800"/>
              <a:t>absence of symptoms/conflict</a:t>
            </a:r>
            <a:endParaRPr lang="de-CH" altLang="de-DE"/>
          </a:p>
        </p:txBody>
      </p:sp>
      <p:sp>
        <p:nvSpPr>
          <p:cNvPr id="56328" name="Rectangle 8">
            <a:extLst>
              <a:ext uri="{FF2B5EF4-FFF2-40B4-BE49-F238E27FC236}">
                <a16:creationId xmlns:a16="http://schemas.microsoft.com/office/drawing/2014/main" id="{19223BDF-528A-454E-940F-161DB08CE697}"/>
              </a:ext>
            </a:extLst>
          </p:cNvPr>
          <p:cNvSpPr>
            <a:spLocks noGrp="1" noChangeArrowheads="1"/>
          </p:cNvSpPr>
          <p:nvPr>
            <p:ph type="body" sz="half" idx="2"/>
          </p:nvPr>
        </p:nvSpPr>
        <p:spPr>
          <a:xfrm>
            <a:off x="4843463" y="1449388"/>
            <a:ext cx="4049712" cy="4646612"/>
          </a:xfrm>
        </p:spPr>
        <p:txBody>
          <a:bodyPr/>
          <a:lstStyle/>
          <a:p>
            <a:r>
              <a:rPr lang="en-US" altLang="de-DE" sz="2800"/>
              <a:t>ability to experience pleasure without conflict</a:t>
            </a:r>
          </a:p>
          <a:p>
            <a:r>
              <a:rPr lang="en-US" altLang="de-DE" sz="2800"/>
              <a:t>flexibility/ability to adjust</a:t>
            </a:r>
          </a:p>
          <a:p>
            <a:r>
              <a:rPr lang="en-US" altLang="de-DE" sz="2800"/>
              <a:t>ability to laugh</a:t>
            </a:r>
          </a:p>
          <a:p>
            <a:r>
              <a:rPr lang="en-US" altLang="de-DE" sz="2800"/>
              <a:t>ability to love another</a:t>
            </a:r>
          </a:p>
          <a:p>
            <a:r>
              <a:rPr lang="en-US" altLang="de-DE" sz="2800"/>
              <a:t>degree of acculturation</a:t>
            </a:r>
          </a:p>
          <a:p>
            <a:endParaRPr lang="de-CH" altLang="de-DE"/>
          </a:p>
        </p:txBody>
      </p:sp>
      <p:sp>
        <p:nvSpPr>
          <p:cNvPr id="56326" name="Rectangle 6">
            <a:extLst>
              <a:ext uri="{FF2B5EF4-FFF2-40B4-BE49-F238E27FC236}">
                <a16:creationId xmlns:a16="http://schemas.microsoft.com/office/drawing/2014/main" id="{AED577EB-8CB0-45DB-A313-9F02102852E6}"/>
              </a:ext>
            </a:extLst>
          </p:cNvPr>
          <p:cNvSpPr>
            <a:spLocks noChangeArrowheads="1"/>
          </p:cNvSpPr>
          <p:nvPr/>
        </p:nvSpPr>
        <p:spPr bwMode="auto">
          <a:xfrm>
            <a:off x="4841875" y="1808163"/>
            <a:ext cx="3810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marL="342900" indent="-342900">
              <a:spcBef>
                <a:spcPct val="20000"/>
              </a:spcBef>
              <a:buClr>
                <a:srgbClr val="FF6600"/>
              </a:buClr>
              <a:buSzPct val="140000"/>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Times New Roman" panose="02020603050405020304" pitchFamily="18"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i="1">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fontAlgn="base">
              <a:spcBef>
                <a:spcPct val="20000"/>
              </a:spcBef>
              <a:spcAft>
                <a:spcPct val="0"/>
              </a:spcAft>
              <a:buChar char="»"/>
              <a:defRPr sz="1600">
                <a:solidFill>
                  <a:schemeClr val="tx1"/>
                </a:solidFill>
                <a:latin typeface="Arial" panose="020B0604020202020204" pitchFamily="34" charset="0"/>
              </a:defRPr>
            </a:lvl6pPr>
            <a:lvl7pPr marL="2971800" indent="-228600" fontAlgn="base">
              <a:spcBef>
                <a:spcPct val="20000"/>
              </a:spcBef>
              <a:spcAft>
                <a:spcPct val="0"/>
              </a:spcAft>
              <a:buChar char="»"/>
              <a:defRPr sz="1600">
                <a:solidFill>
                  <a:schemeClr val="tx1"/>
                </a:solidFill>
                <a:latin typeface="Arial" panose="020B0604020202020204" pitchFamily="34" charset="0"/>
              </a:defRPr>
            </a:lvl7pPr>
            <a:lvl8pPr marL="3429000" indent="-228600" fontAlgn="base">
              <a:spcBef>
                <a:spcPct val="20000"/>
              </a:spcBef>
              <a:spcAft>
                <a:spcPct val="0"/>
              </a:spcAft>
              <a:buChar char="»"/>
              <a:defRPr sz="1600">
                <a:solidFill>
                  <a:schemeClr val="tx1"/>
                </a:solidFill>
                <a:latin typeface="Arial" panose="020B0604020202020204" pitchFamily="34" charset="0"/>
              </a:defRPr>
            </a:lvl8pPr>
            <a:lvl9pPr marL="3886200" indent="-228600" fontAlgn="base">
              <a:spcBef>
                <a:spcPct val="20000"/>
              </a:spcBef>
              <a:spcAft>
                <a:spcPct val="0"/>
              </a:spcAft>
              <a:buChar char="»"/>
              <a:defRPr sz="1600">
                <a:solidFill>
                  <a:schemeClr val="tx1"/>
                </a:solidFill>
                <a:latin typeface="Arial" panose="020B0604020202020204" pitchFamily="34" charset="0"/>
              </a:defRPr>
            </a:lvl9pPr>
          </a:lstStyle>
          <a:p>
            <a:pPr eaLnBrk="1" hangingPunct="1"/>
            <a:endParaRPr lang="de-CH" altLang="de-DE"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3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3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32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632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632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6328">
                                            <p:txEl>
                                              <p:pRg st="0" end="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6328">
                                            <p:txEl>
                                              <p:pRg st="1" end="1"/>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6328">
                                            <p:txEl>
                                              <p:pRg st="2" end="2"/>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6328">
                                            <p:txEl>
                                              <p:pRg st="3" end="3"/>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632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7" grpId="0" build="p"/>
      <p:bldP spid="56328" grpId="0" build="p"/>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de-DE" sz="2400" b="0" i="0" u="none" strike="noStrike" cap="none" normalizeH="0" baseline="0" smtClean="0">
            <a:ln>
              <a:noFill/>
            </a:ln>
            <a:solidFill>
              <a:schemeClr val="tx1"/>
            </a:solidFill>
            <a:effectLst/>
            <a:latin typeface="Times"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de-DE" sz="2400" b="0" i="0" u="none" strike="noStrike" cap="none" normalizeH="0" baseline="0" smtClean="0">
            <a:ln>
              <a:noFill/>
            </a:ln>
            <a:solidFill>
              <a:schemeClr val="tx1"/>
            </a:solidFill>
            <a:effectLst/>
            <a:latin typeface="Times" panose="02020603050405020304"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2088</Words>
  <Application>Microsoft Office PowerPoint</Application>
  <PresentationFormat>Bildschirmpräsentation (4:3)</PresentationFormat>
  <Paragraphs>299</Paragraphs>
  <Slides>32</Slides>
  <Notes>5</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32</vt:i4>
      </vt:variant>
    </vt:vector>
  </HeadingPairs>
  <TitlesOfParts>
    <vt:vector size="39" baseType="lpstr">
      <vt:lpstr>Arial</vt:lpstr>
      <vt:lpstr>Arial Black</vt:lpstr>
      <vt:lpstr>Tahoma</vt:lpstr>
      <vt:lpstr>Times</vt:lpstr>
      <vt:lpstr>Times New Roman</vt:lpstr>
      <vt:lpstr>Wingdings</vt:lpstr>
      <vt:lpstr>Blank Presentation</vt:lpstr>
      <vt:lpstr>Personality Disorders and Sensitivity: An Overview</vt:lpstr>
      <vt:lpstr>What is a healthy personality?</vt:lpstr>
      <vt:lpstr>PowerPoint-Präsentation</vt:lpstr>
      <vt:lpstr>What purpose does personality serve?</vt:lpstr>
      <vt:lpstr>Creativity or Survival?</vt:lpstr>
      <vt:lpstr>What is a healthy personality?</vt:lpstr>
      <vt:lpstr>What is a healthy personality?</vt:lpstr>
      <vt:lpstr>Eight Modalities of Personal Functioning</vt:lpstr>
      <vt:lpstr>Common themes in normality</vt:lpstr>
      <vt:lpstr>Where is the line?</vt:lpstr>
      <vt:lpstr>See the whole person</vt:lpstr>
      <vt:lpstr>Characteristics of Personality Disorders</vt:lpstr>
      <vt:lpstr>Dimensions</vt:lpstr>
      <vt:lpstr>Personality Disorders:  Facts and Statistics </vt:lpstr>
      <vt:lpstr>Types of Personality Disorders</vt:lpstr>
      <vt:lpstr>Cluster A:  Paranoid Personality Disorder</vt:lpstr>
      <vt:lpstr>Cluster A:  Schizoid Personality Disorder</vt:lpstr>
      <vt:lpstr>Cluster A:  Schizotypal Personality Disorder</vt:lpstr>
      <vt:lpstr>Cluster B:  Antisocial Personality Disorder</vt:lpstr>
      <vt:lpstr>Cluster B:  Borderline Personality Disorder</vt:lpstr>
      <vt:lpstr>Cluster B:  Histrionic Personality Disorder</vt:lpstr>
      <vt:lpstr>Cluster B:  Narcissistic Personality Disorder</vt:lpstr>
      <vt:lpstr>Cluster C:  Avoidant Personality Disorder</vt:lpstr>
      <vt:lpstr>Cluster C:  Dependent Personality Disorder</vt:lpstr>
      <vt:lpstr>Cluster C:  Obsessive-Compulsive Personality D.</vt:lpstr>
      <vt:lpstr> Therapies for Personality Disorders </vt:lpstr>
      <vt:lpstr>The inner struggle</vt:lpstr>
      <vt:lpstr>„the other law“</vt:lpstr>
      <vt:lpstr>Areas of tension</vt:lpstr>
      <vt:lpstr>Conflicts: Which values are important to us?</vt:lpstr>
      <vt:lpstr>Questions to ponder</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Personality Disorders - An Overview</dc:title>
  <dc:creator>Prof. Samuel Pfeifer</dc:creator>
  <cp:keywords>personality, high sensitive person</cp:keywords>
  <cp:lastModifiedBy>Samuel Pfeifer</cp:lastModifiedBy>
  <cp:revision>35</cp:revision>
  <dcterms:created xsi:type="dcterms:W3CDTF">2002-11-05T20:36:24Z</dcterms:created>
  <dcterms:modified xsi:type="dcterms:W3CDTF">2023-01-21T16:44:00Z</dcterms:modified>
</cp:coreProperties>
</file>